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6" r:id="rId3"/>
    <p:sldId id="267" r:id="rId4"/>
    <p:sldId id="265" r:id="rId5"/>
    <p:sldId id="268" r:id="rId6"/>
    <p:sldId id="257" r:id="rId7"/>
    <p:sldId id="263" r:id="rId8"/>
    <p:sldId id="258" r:id="rId9"/>
    <p:sldId id="259" r:id="rId10"/>
    <p:sldId id="260" r:id="rId11"/>
    <p:sldId id="261" r:id="rId12"/>
    <p:sldId id="262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3084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7;&#1074;&#1086;&#1073;&#1086;&#1076;&#1085;&#1086;&#1077;%20&#1087;&#1072;&#1076;&#1077;&#1085;&#1080;&#1077;.swf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  <a:cs typeface="Arial" pitchFamily="34" charset="0"/>
              </a:rPr>
              <a:t>Свободное   Падение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43240" y="2643182"/>
            <a:ext cx="54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2571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429652" y="1357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1" name="Рисунок 10" descr="C:\Documents and Settings\1\Мои документы\кинематика 10\Зависимость координаты тела, брошенного вверх, от времени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285992"/>
            <a:ext cx="281463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D:\мои документы\Вокруг света\наши люди в Италии\пиза\IMAG04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125256"/>
            <a:ext cx="3286148" cy="2464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Тело брошено вверх со скоростью 50м/с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Найти скорость через 3с</a:t>
            </a:r>
          </a:p>
          <a:p>
            <a:pPr>
              <a:buNone/>
            </a:pPr>
            <a:r>
              <a:rPr lang="en-US" sz="2800" dirty="0" smtClean="0"/>
              <a:t>    v = v</a:t>
            </a:r>
            <a:r>
              <a:rPr lang="en-US" sz="1400" dirty="0" smtClean="0"/>
              <a:t>0</a:t>
            </a:r>
            <a:r>
              <a:rPr lang="en-US" sz="2800" dirty="0" smtClean="0"/>
              <a:t> – </a:t>
            </a:r>
            <a:r>
              <a:rPr lang="en-US" sz="2800" dirty="0" err="1" smtClean="0"/>
              <a:t>gt</a:t>
            </a:r>
            <a:r>
              <a:rPr lang="en-US" sz="2800" dirty="0" smtClean="0"/>
              <a:t>        v(3) = 50 – 10</a:t>
            </a:r>
            <a:r>
              <a:rPr lang="en-US" sz="2800" dirty="0" smtClean="0">
                <a:cs typeface="Times New Roman"/>
              </a:rPr>
              <a:t>·3= 20</a:t>
            </a:r>
            <a:r>
              <a:rPr lang="ru-RU" sz="2800" dirty="0" smtClean="0">
                <a:cs typeface="Times New Roman"/>
              </a:rPr>
              <a:t>м/с</a:t>
            </a:r>
          </a:p>
          <a:p>
            <a:r>
              <a:rPr lang="ru-RU" sz="2800" i="1" dirty="0" smtClean="0">
                <a:solidFill>
                  <a:srgbClr val="002060"/>
                </a:solidFill>
              </a:rPr>
              <a:t>На какой высоте будет тело через 3с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en-US" sz="2800" dirty="0" smtClean="0"/>
              <a:t>h=v</a:t>
            </a:r>
            <a:r>
              <a:rPr lang="en-US" sz="1400" dirty="0" smtClean="0"/>
              <a:t>0</a:t>
            </a:r>
            <a:r>
              <a:rPr lang="en-US" sz="2800" dirty="0" smtClean="0"/>
              <a:t>t – gt</a:t>
            </a:r>
            <a:r>
              <a:rPr lang="en-US" sz="2800" dirty="0" smtClean="0">
                <a:cs typeface="Times New Roman"/>
              </a:rPr>
              <a:t>²/2      h(3) = 50·3 – 10·9/2=105</a:t>
            </a:r>
            <a:r>
              <a:rPr lang="ru-RU" sz="2800" dirty="0" smtClean="0">
                <a:cs typeface="Times New Roman"/>
              </a:rPr>
              <a:t>м</a:t>
            </a:r>
          </a:p>
          <a:p>
            <a:r>
              <a:rPr lang="ru-RU" sz="2800" i="1" dirty="0" smtClean="0">
                <a:solidFill>
                  <a:srgbClr val="002060"/>
                </a:solidFill>
                <a:cs typeface="Times New Roman"/>
              </a:rPr>
              <a:t>Через сколько времени достигнет  высоты 80м</a:t>
            </a:r>
          </a:p>
          <a:p>
            <a:pPr>
              <a:buNone/>
            </a:pPr>
            <a:r>
              <a:rPr lang="ru-RU" sz="2800" dirty="0" smtClean="0">
                <a:cs typeface="Times New Roman"/>
              </a:rPr>
              <a:t>   </a:t>
            </a:r>
            <a:r>
              <a:rPr lang="en-US" sz="2800" dirty="0" smtClean="0">
                <a:cs typeface="Times New Roman"/>
              </a:rPr>
              <a:t>h=80       80=50t – 5t² </a:t>
            </a:r>
            <a:r>
              <a:rPr lang="ru-RU" sz="2800" dirty="0" smtClean="0">
                <a:cs typeface="Times New Roman"/>
              </a:rPr>
              <a:t> </a:t>
            </a:r>
            <a:r>
              <a:rPr lang="en-US" sz="2800" dirty="0" smtClean="0">
                <a:cs typeface="Times New Roman"/>
              </a:rPr>
              <a:t>   t² - 10t +16=0 </a:t>
            </a:r>
            <a:r>
              <a:rPr lang="ru-RU" sz="2800" dirty="0" smtClean="0">
                <a:cs typeface="Times New Roman"/>
              </a:rPr>
              <a:t> </a:t>
            </a:r>
            <a:r>
              <a:rPr lang="en-US" sz="2800" dirty="0" smtClean="0">
                <a:cs typeface="Times New Roman"/>
              </a:rPr>
              <a:t>  t</a:t>
            </a:r>
            <a:r>
              <a:rPr lang="en-US" sz="1400" dirty="0" smtClean="0">
                <a:cs typeface="Times New Roman"/>
              </a:rPr>
              <a:t>1</a:t>
            </a:r>
            <a:r>
              <a:rPr lang="en-US" sz="2800" dirty="0" smtClean="0">
                <a:cs typeface="Times New Roman"/>
              </a:rPr>
              <a:t>=2c   t</a:t>
            </a:r>
            <a:r>
              <a:rPr lang="en-US" sz="1400" dirty="0" smtClean="0">
                <a:cs typeface="Times New Roman"/>
              </a:rPr>
              <a:t>2</a:t>
            </a:r>
            <a:r>
              <a:rPr lang="en-US" sz="2800" dirty="0" smtClean="0">
                <a:cs typeface="Times New Roman"/>
              </a:rPr>
              <a:t>=8c</a:t>
            </a:r>
          </a:p>
          <a:p>
            <a:r>
              <a:rPr lang="ru-RU" sz="2800" i="1" dirty="0" smtClean="0">
                <a:solidFill>
                  <a:srgbClr val="002060"/>
                </a:solidFill>
              </a:rPr>
              <a:t>На какую максимальную высоту поднимется</a:t>
            </a:r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en-US" sz="2800" dirty="0" smtClean="0"/>
              <a:t>h=v</a:t>
            </a:r>
            <a:r>
              <a:rPr lang="en-US" sz="1400" dirty="0" smtClean="0"/>
              <a:t>0</a:t>
            </a:r>
            <a:r>
              <a:rPr lang="en-US" sz="2800" dirty="0" smtClean="0">
                <a:cs typeface="Times New Roman"/>
              </a:rPr>
              <a:t>²/2g      </a:t>
            </a:r>
            <a:r>
              <a:rPr lang="ru-RU" sz="2800" dirty="0" smtClean="0">
                <a:cs typeface="Times New Roman"/>
              </a:rPr>
              <a:t>  </a:t>
            </a:r>
            <a:r>
              <a:rPr lang="en-US" sz="2800" dirty="0" smtClean="0">
                <a:cs typeface="Times New Roman"/>
              </a:rPr>
              <a:t> h=50²:20=125</a:t>
            </a:r>
            <a:r>
              <a:rPr lang="ru-RU" sz="2800" dirty="0" smtClean="0">
                <a:cs typeface="Times New Roman"/>
              </a:rPr>
              <a:t>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dirty="0" smtClean="0"/>
              <a:t>Тело брошено вверх со скоростью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I</a:t>
            </a:r>
            <a:r>
              <a:rPr lang="en-US" dirty="0" smtClean="0"/>
              <a:t>) </a:t>
            </a:r>
            <a:r>
              <a:rPr lang="ru-RU" dirty="0" smtClean="0"/>
              <a:t>30м/с   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II</a:t>
            </a:r>
            <a:r>
              <a:rPr lang="en-US" dirty="0" smtClean="0"/>
              <a:t>)</a:t>
            </a:r>
            <a:r>
              <a:rPr lang="ru-RU" dirty="0" smtClean="0"/>
              <a:t> 25м/с  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III</a:t>
            </a:r>
            <a:r>
              <a:rPr lang="en-US" dirty="0" smtClean="0"/>
              <a:t>)</a:t>
            </a:r>
            <a:r>
              <a:rPr lang="ru-RU" dirty="0" smtClean="0"/>
              <a:t> 40м/с     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IV</a:t>
            </a:r>
            <a:r>
              <a:rPr lang="en-US" dirty="0" smtClean="0"/>
              <a:t>)</a:t>
            </a:r>
            <a:r>
              <a:rPr lang="ru-RU" dirty="0" smtClean="0"/>
              <a:t> 60м/с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ru-RU" dirty="0" smtClean="0"/>
              <a:t>Какова скорость через 2с?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какой высоте окажется тело через 2с?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какую наибольшую высоту поднимется</a:t>
            </a:r>
          </a:p>
          <a:p>
            <a:pPr marL="514350" indent="-514350">
              <a:buAutoNum type="arabicPeriod"/>
            </a:pPr>
            <a:r>
              <a:rPr lang="ru-RU" dirty="0" smtClean="0"/>
              <a:t>Через сколько времени достигнет высоты 20м?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Сколько времени будет тело находиться в полете?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§17 – 18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(устно)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Определить вид  движения  и знак ускорения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142844" y="2928934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928662" y="3714752"/>
            <a:ext cx="22145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57818" y="3714752"/>
            <a:ext cx="22145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928662" y="6072206"/>
            <a:ext cx="22145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429256" y="6000768"/>
            <a:ext cx="22145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4572794" y="2928140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4644232" y="5214156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143638" y="5285594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8662" y="3500438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28662" y="3071810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28662" y="2857496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8662" y="2643182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28662" y="2428868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28662" y="2214554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357818" y="2571744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357818" y="2857496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357818" y="3143248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357818" y="3429000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928662" y="3286124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928662" y="5500702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928662" y="5786454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429256" y="4714884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429256" y="4929198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429256" y="5143512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429256" y="5357826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429256" y="5572140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429256" y="5786454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928662" y="4643446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928662" y="4929198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928662" y="5214950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357818" y="2285992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92877" y="2964653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07985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822299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323025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6037273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751521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465769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180017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4894265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1036613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179621" y="5321313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1893869" y="5321313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1608117" y="5321313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1322365" y="5321313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1036613" y="5321313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750861" y="5321313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465109" y="5321313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250927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6108711" y="5249875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5822959" y="5249875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5537207" y="5249875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251455" y="5249875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4965703" y="5249875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1679555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1465241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6394463" y="5249875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2108183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893869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6680215" y="5249875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6608777" y="2963859"/>
            <a:ext cx="150019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928662" y="2643182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6200000" flipH="1">
            <a:off x="1357290" y="2857496"/>
            <a:ext cx="857256" cy="4286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2000232" y="3071810"/>
            <a:ext cx="857256" cy="4286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6200000" flipH="1">
            <a:off x="5072066" y="2571744"/>
            <a:ext cx="1143008" cy="571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929322" y="3429000"/>
            <a:ext cx="85725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 flipH="1" flipV="1">
            <a:off x="6786578" y="2857496"/>
            <a:ext cx="571504" cy="571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 flipH="1" flipV="1">
            <a:off x="785786" y="4786322"/>
            <a:ext cx="857256" cy="571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1500166" y="4643446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6200000" flipH="1">
            <a:off x="1785918" y="4643446"/>
            <a:ext cx="1143008" cy="1143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 flipH="1" flipV="1">
            <a:off x="5286380" y="4857760"/>
            <a:ext cx="857256" cy="571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6000760" y="4714884"/>
            <a:ext cx="857256" cy="6429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6858016" y="5357826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42910" y="2214554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5000628" y="2071678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571472" y="4357694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97" name="TextBox 96"/>
          <p:cNvSpPr txBox="1"/>
          <p:nvPr/>
        </p:nvSpPr>
        <p:spPr>
          <a:xfrm>
            <a:off x="5072066" y="428625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3143240" y="3643314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ru-RU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3143240" y="592933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ru-RU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7572396" y="585789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ru-RU" sz="2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7572396" y="3643314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ru-RU" sz="2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42910" y="35718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ru-RU" sz="2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42910" y="592933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ru-RU" sz="2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143504" y="578645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ru-RU" sz="2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5000628" y="35004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ru-RU" sz="24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142976" y="36433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642910" y="30718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42910" y="52149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357290" y="60007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072066" y="528638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857884" y="592933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715008" y="36433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000628" y="29289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000364" y="2143116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429520" y="214311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II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000364" y="450057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III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429520" y="4357694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IV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НЕМНОГО   ТЕОРИИ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Свободным падением </a:t>
            </a:r>
            <a:r>
              <a:rPr lang="ru-RU" i="1" dirty="0" smtClean="0"/>
              <a:t>называется движение тел под действием силы тяжести без учета сопротивления воздуха.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Принцип Галилея</a:t>
            </a:r>
            <a:r>
              <a:rPr lang="ru-RU" i="1" dirty="0" smtClean="0"/>
              <a:t>: вблизи поверхности Земли все тела падают с одинаковым ускорением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ВСТАВКА К УРОКУ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                </a:t>
            </a:r>
            <a:r>
              <a:rPr lang="ru-RU" dirty="0" smtClean="0">
                <a:hlinkClick r:id="rId2" action="ppaction://hlinkfile"/>
              </a:rPr>
              <a:t>Свободное падение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УСКОРЕНИИЕ    СВОБОДНОГО ПАДЕНИЯ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g = 9</a:t>
            </a:r>
            <a:r>
              <a:rPr lang="ru-RU" b="1" dirty="0" smtClean="0">
                <a:solidFill>
                  <a:srgbClr val="002060"/>
                </a:solidFill>
              </a:rPr>
              <a:t>,8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≈ 10м/с²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00B050"/>
                </a:solidFill>
                <a:latin typeface="Times New Roman"/>
                <a:cs typeface="Times New Roman"/>
              </a:rPr>
              <a:t>Направлено</a:t>
            </a:r>
            <a:r>
              <a:rPr lang="ru-RU" dirty="0" smtClean="0">
                <a:latin typeface="Times New Roman"/>
                <a:cs typeface="Times New Roman"/>
              </a:rPr>
              <a:t> всегда вниз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/>
                <a:cs typeface="Times New Roman"/>
              </a:rPr>
              <a:t>Величина ускорения 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cs typeface="Times New Roman"/>
              </a:rPr>
              <a:t>зависит</a:t>
            </a:r>
            <a:r>
              <a:rPr lang="ru-RU" dirty="0" smtClean="0">
                <a:latin typeface="Times New Roman"/>
                <a:cs typeface="Times New Roman"/>
              </a:rPr>
              <a:t>: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/>
                <a:cs typeface="Times New Roman"/>
              </a:rPr>
              <a:t>     а) от географической 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cs typeface="Times New Roman"/>
              </a:rPr>
              <a:t>широты</a:t>
            </a:r>
            <a:r>
              <a:rPr lang="ru-RU" dirty="0" smtClean="0">
                <a:latin typeface="Times New Roman"/>
                <a:cs typeface="Times New Roman"/>
              </a:rPr>
              <a:t> (9,78÷9,83)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/>
                <a:cs typeface="Times New Roman"/>
              </a:rPr>
              <a:t>     б) от 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cs typeface="Times New Roman"/>
              </a:rPr>
              <a:t>высоты</a:t>
            </a:r>
            <a:r>
              <a:rPr lang="ru-RU" dirty="0" smtClean="0">
                <a:latin typeface="Times New Roman"/>
                <a:cs typeface="Times New Roman"/>
              </a:rPr>
              <a:t> над поверхностью Земли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/>
                <a:cs typeface="Times New Roman"/>
              </a:rPr>
              <a:t>3)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g &gt; 0</a:t>
            </a:r>
            <a:r>
              <a:rPr lang="ru-RU" dirty="0" smtClean="0">
                <a:latin typeface="Times New Roman"/>
                <a:cs typeface="Times New Roman"/>
              </a:rPr>
              <a:t>, если тело движется </a:t>
            </a:r>
            <a:r>
              <a:rPr lang="ru-RU" dirty="0" smtClean="0">
                <a:solidFill>
                  <a:srgbClr val="7030A0"/>
                </a:solidFill>
                <a:latin typeface="Times New Roman"/>
                <a:cs typeface="Times New Roman"/>
              </a:rPr>
              <a:t>вниз</a:t>
            </a:r>
            <a:endParaRPr lang="en-US" dirty="0" smtClean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/>
                <a:cs typeface="Times New Roman"/>
              </a:rPr>
              <a:t>      </a:t>
            </a:r>
            <a:r>
              <a:rPr lang="en-US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g &lt; 0</a:t>
            </a:r>
            <a:r>
              <a:rPr lang="ru-RU" dirty="0" smtClean="0">
                <a:latin typeface="Times New Roman"/>
                <a:cs typeface="Times New Roman"/>
              </a:rPr>
              <a:t>, если тело движется </a:t>
            </a:r>
            <a:r>
              <a:rPr lang="ru-RU" dirty="0" smtClean="0">
                <a:solidFill>
                  <a:srgbClr val="7030A0"/>
                </a:solidFill>
                <a:latin typeface="Times New Roman"/>
                <a:cs typeface="Times New Roman"/>
              </a:rPr>
              <a:t>вверх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6000792" cy="675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ФОРМУЛЫ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81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2"/>
                <a:gridCol w="2286016"/>
                <a:gridCol w="2971792"/>
              </a:tblGrid>
              <a:tr h="75976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Основные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 формулы</a:t>
                      </a:r>
                    </a:p>
                    <a:p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 =0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Другие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 формулы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979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85786" y="2544268"/>
          <a:ext cx="2184412" cy="756142"/>
        </p:xfrm>
        <a:graphic>
          <a:graphicData uri="http://schemas.openxmlformats.org/presentationml/2006/ole">
            <p:oleObj spid="_x0000_s1026" name="Equation" r:id="rId3" imgW="66024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000496" y="2643182"/>
          <a:ext cx="1346208" cy="588966"/>
        </p:xfrm>
        <a:graphic>
          <a:graphicData uri="http://schemas.openxmlformats.org/presentationml/2006/ole">
            <p:oleObj spid="_x0000_s1027" name="Equation" r:id="rId4" imgW="406080" imgH="177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282183" y="2571744"/>
          <a:ext cx="1004461" cy="1143008"/>
        </p:xfrm>
        <a:graphic>
          <a:graphicData uri="http://schemas.openxmlformats.org/presentationml/2006/ole">
            <p:oleObj spid="_x0000_s1028" name="Equation" r:id="rId5" imgW="368280" imgH="419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865883" y="3214686"/>
          <a:ext cx="2216743" cy="1143008"/>
        </p:xfrm>
        <a:graphic>
          <a:graphicData uri="http://schemas.openxmlformats.org/presentationml/2006/ole">
            <p:oleObj spid="_x0000_s1029" name="Equation" r:id="rId6" imgW="812520" imgH="4190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734947" y="3183133"/>
          <a:ext cx="1479995" cy="1220996"/>
        </p:xfrm>
        <a:graphic>
          <a:graphicData uri="http://schemas.openxmlformats.org/presentationml/2006/ole">
            <p:oleObj spid="_x0000_s1030" name="Equation" r:id="rId7" imgW="507960" imgH="419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143636" y="3571876"/>
          <a:ext cx="1415246" cy="1217769"/>
        </p:xfrm>
        <a:graphic>
          <a:graphicData uri="http://schemas.openxmlformats.org/presentationml/2006/ole">
            <p:oleObj spid="_x0000_s1031" name="Equation" r:id="rId8" imgW="545760" imgH="4698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928662" y="4286256"/>
          <a:ext cx="1943114" cy="1214446"/>
        </p:xfrm>
        <a:graphic>
          <a:graphicData uri="http://schemas.openxmlformats.org/presentationml/2006/ole">
            <p:oleObj spid="_x0000_s1032" name="Equation" r:id="rId9" imgW="711000" imgH="4442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786182" y="4214818"/>
          <a:ext cx="1330788" cy="1225726"/>
        </p:xfrm>
        <a:graphic>
          <a:graphicData uri="http://schemas.openxmlformats.org/presentationml/2006/ole">
            <p:oleObj spid="_x0000_s1033" name="Equation" r:id="rId10" imgW="482400" imgH="4442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072198" y="4714884"/>
          <a:ext cx="2100278" cy="857256"/>
        </p:xfrm>
        <a:graphic>
          <a:graphicData uri="http://schemas.openxmlformats.org/presentationml/2006/ole">
            <p:oleObj spid="_x0000_s1034" name="Equation" r:id="rId11" imgW="622080" imgH="25380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00034" y="5286388"/>
          <a:ext cx="2944112" cy="1143008"/>
        </p:xfrm>
        <a:graphic>
          <a:graphicData uri="http://schemas.openxmlformats.org/presentationml/2006/ole">
            <p:oleObj spid="_x0000_s1035" name="Equation" r:id="rId12" imgW="1079280" imgH="41904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571868" y="5286388"/>
          <a:ext cx="2112833" cy="1143008"/>
        </p:xfrm>
        <a:graphic>
          <a:graphicData uri="http://schemas.openxmlformats.org/presentationml/2006/ole">
            <p:oleObj spid="_x0000_s1036" name="Equation" r:id="rId13" imgW="7743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ВОПРОСЫ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Какое расстояние пролетит тело за первую секунду полета?</a:t>
            </a:r>
          </a:p>
          <a:p>
            <a:r>
              <a:rPr lang="ru-RU" dirty="0" smtClean="0"/>
              <a:t>2. Какая скорость будет через 1с?</a:t>
            </a:r>
          </a:p>
          <a:p>
            <a:r>
              <a:rPr lang="ru-RU" dirty="0" smtClean="0"/>
              <a:t>3. На какую высоту поднимется тело , если начальная скорость равна 10м/с?</a:t>
            </a:r>
          </a:p>
          <a:p>
            <a:r>
              <a:rPr lang="ru-RU" dirty="0" smtClean="0"/>
              <a:t>4. Сколько времени будет подниматься?</a:t>
            </a:r>
          </a:p>
          <a:p>
            <a:r>
              <a:rPr lang="ru-RU" dirty="0" smtClean="0"/>
              <a:t>5. Сколько времени будет находиться в полете?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Камень брошен вниз с высоты 85м со скоростью 8м/с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Найти скорость через 3с</a:t>
            </a:r>
          </a:p>
          <a:p>
            <a:pPr>
              <a:buNone/>
            </a:pPr>
            <a:r>
              <a:rPr lang="ru-RU" sz="2800" dirty="0" smtClean="0"/>
              <a:t>       </a:t>
            </a:r>
            <a:r>
              <a:rPr lang="en-US" sz="2800" dirty="0" smtClean="0"/>
              <a:t>v = v</a:t>
            </a:r>
            <a:r>
              <a:rPr lang="en-US" sz="1400" dirty="0" smtClean="0"/>
              <a:t>0</a:t>
            </a:r>
            <a:r>
              <a:rPr lang="en-US" sz="2800" dirty="0" smtClean="0"/>
              <a:t> + </a:t>
            </a:r>
            <a:r>
              <a:rPr lang="en-US" sz="2800" dirty="0" err="1" smtClean="0"/>
              <a:t>gt</a:t>
            </a:r>
            <a:r>
              <a:rPr lang="en-US" sz="2800" dirty="0" smtClean="0"/>
              <a:t>        v(3) = 8 + 10</a:t>
            </a:r>
            <a:r>
              <a:rPr lang="en-US" sz="2800" dirty="0" smtClean="0">
                <a:latin typeface="Times New Roman"/>
                <a:cs typeface="Times New Roman"/>
              </a:rPr>
              <a:t>·</a:t>
            </a:r>
            <a:r>
              <a:rPr lang="en-US" sz="2800" dirty="0" smtClean="0">
                <a:cs typeface="Times New Roman" pitchFamily="18" charset="0"/>
              </a:rPr>
              <a:t>3 = 38</a:t>
            </a:r>
            <a:r>
              <a:rPr lang="ru-RU" sz="2800" dirty="0" smtClean="0">
                <a:cs typeface="Times New Roman" pitchFamily="18" charset="0"/>
              </a:rPr>
              <a:t>м/с</a:t>
            </a:r>
          </a:p>
          <a:p>
            <a:r>
              <a:rPr lang="ru-RU" sz="2800" i="1" dirty="0" smtClean="0">
                <a:solidFill>
                  <a:srgbClr val="002060"/>
                </a:solidFill>
              </a:rPr>
              <a:t>Найти координату через 3с</a:t>
            </a:r>
          </a:p>
          <a:p>
            <a:pPr>
              <a:buNone/>
            </a:pPr>
            <a:r>
              <a:rPr lang="ru-RU" sz="2800" dirty="0" smtClean="0"/>
              <a:t>      </a:t>
            </a:r>
            <a:r>
              <a:rPr lang="en-US" sz="2800" dirty="0" smtClean="0"/>
              <a:t>x=x</a:t>
            </a:r>
            <a:r>
              <a:rPr lang="en-US" sz="1400" dirty="0" smtClean="0"/>
              <a:t>0 </a:t>
            </a:r>
            <a:r>
              <a:rPr lang="en-US" sz="2800" dirty="0" smtClean="0"/>
              <a:t>–v</a:t>
            </a:r>
            <a:r>
              <a:rPr lang="en-US" sz="1400" dirty="0" smtClean="0"/>
              <a:t>0</a:t>
            </a:r>
            <a:r>
              <a:rPr lang="en-US" sz="2800" dirty="0" smtClean="0"/>
              <a:t>t – gt</a:t>
            </a:r>
            <a:r>
              <a:rPr lang="en-US" sz="2800" dirty="0" smtClean="0">
                <a:latin typeface="Times New Roman"/>
                <a:cs typeface="Times New Roman"/>
              </a:rPr>
              <a:t>²/</a:t>
            </a:r>
            <a:r>
              <a:rPr lang="en-US" sz="2800" dirty="0" smtClean="0">
                <a:cs typeface="Times New Roman"/>
              </a:rPr>
              <a:t>2      x = 85</a:t>
            </a:r>
            <a:r>
              <a:rPr lang="ru-RU" sz="2800" dirty="0" smtClean="0">
                <a:cs typeface="Times New Roman"/>
              </a:rPr>
              <a:t> </a:t>
            </a:r>
            <a:r>
              <a:rPr lang="en-US" sz="2800" dirty="0" smtClean="0">
                <a:cs typeface="Times New Roman"/>
              </a:rPr>
              <a:t>-</a:t>
            </a:r>
            <a:r>
              <a:rPr lang="ru-RU" sz="2800" dirty="0" smtClean="0">
                <a:cs typeface="Times New Roman"/>
              </a:rPr>
              <a:t> </a:t>
            </a:r>
            <a:r>
              <a:rPr lang="en-US" sz="2800" dirty="0" smtClean="0">
                <a:cs typeface="Times New Roman"/>
              </a:rPr>
              <a:t>8·3</a:t>
            </a:r>
            <a:r>
              <a:rPr lang="ru-RU" sz="2800" dirty="0" smtClean="0">
                <a:cs typeface="Times New Roman"/>
              </a:rPr>
              <a:t> </a:t>
            </a:r>
            <a:r>
              <a:rPr lang="en-US" sz="2800" dirty="0" smtClean="0">
                <a:cs typeface="Times New Roman"/>
              </a:rPr>
              <a:t>-</a:t>
            </a:r>
            <a:r>
              <a:rPr lang="ru-RU" sz="2800" dirty="0" smtClean="0">
                <a:cs typeface="Times New Roman"/>
              </a:rPr>
              <a:t> </a:t>
            </a:r>
            <a:r>
              <a:rPr lang="en-US" sz="2800" dirty="0" smtClean="0">
                <a:cs typeface="Times New Roman"/>
              </a:rPr>
              <a:t>10·9/2</a:t>
            </a:r>
            <a:r>
              <a:rPr lang="ru-RU" sz="2800" dirty="0" smtClean="0">
                <a:cs typeface="Times New Roman"/>
              </a:rPr>
              <a:t> </a:t>
            </a:r>
            <a:r>
              <a:rPr lang="en-US" sz="2800" dirty="0" smtClean="0">
                <a:cs typeface="Times New Roman"/>
              </a:rPr>
              <a:t>=</a:t>
            </a:r>
            <a:r>
              <a:rPr lang="ru-RU" sz="2800" dirty="0" smtClean="0">
                <a:cs typeface="Times New Roman"/>
              </a:rPr>
              <a:t> </a:t>
            </a:r>
            <a:r>
              <a:rPr lang="en-US" sz="2800" dirty="0" smtClean="0">
                <a:cs typeface="Times New Roman"/>
              </a:rPr>
              <a:t>16</a:t>
            </a:r>
            <a:r>
              <a:rPr lang="ru-RU" sz="2800" dirty="0" smtClean="0">
                <a:cs typeface="Times New Roman"/>
              </a:rPr>
              <a:t>м</a:t>
            </a:r>
          </a:p>
          <a:p>
            <a:r>
              <a:rPr lang="ru-RU" sz="2800" i="1" dirty="0" smtClean="0">
                <a:solidFill>
                  <a:srgbClr val="002060"/>
                </a:solidFill>
                <a:cs typeface="Times New Roman"/>
              </a:rPr>
              <a:t>Через сколько времени тело достигнет Земли</a:t>
            </a:r>
          </a:p>
          <a:p>
            <a:pPr>
              <a:buNone/>
            </a:pPr>
            <a:r>
              <a:rPr lang="ru-RU" sz="2800" dirty="0" smtClean="0">
                <a:cs typeface="Times New Roman"/>
              </a:rPr>
              <a:t>    </a:t>
            </a:r>
            <a:r>
              <a:rPr lang="en-US" sz="2800" dirty="0" smtClean="0">
                <a:cs typeface="Times New Roman"/>
              </a:rPr>
              <a:t>x=0    5t²+8t – 85 =0    D=441     t</a:t>
            </a:r>
            <a:r>
              <a:rPr lang="en-US" sz="1400" dirty="0" smtClean="0">
                <a:cs typeface="Times New Roman"/>
              </a:rPr>
              <a:t>1</a:t>
            </a:r>
            <a:r>
              <a:rPr lang="en-US" sz="2800" dirty="0" smtClean="0">
                <a:cs typeface="Times New Roman"/>
              </a:rPr>
              <a:t> = 3,4c    t</a:t>
            </a:r>
            <a:r>
              <a:rPr lang="en-US" sz="1400" dirty="0" smtClean="0">
                <a:cs typeface="Times New Roman"/>
              </a:rPr>
              <a:t>2</a:t>
            </a:r>
            <a:r>
              <a:rPr lang="en-US" sz="2800" dirty="0" smtClean="0">
                <a:cs typeface="Times New Roman"/>
              </a:rPr>
              <a:t> = -5c</a:t>
            </a:r>
          </a:p>
          <a:p>
            <a:r>
              <a:rPr lang="ru-RU" sz="2800" i="1" dirty="0" smtClean="0">
                <a:solidFill>
                  <a:srgbClr val="002060"/>
                </a:solidFill>
              </a:rPr>
              <a:t>С какой скоростью он ударится  о Землю</a:t>
            </a:r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en-US" sz="2800" dirty="0" smtClean="0"/>
              <a:t>  v = v</a:t>
            </a:r>
            <a:r>
              <a:rPr lang="en-US" sz="1400" dirty="0" smtClean="0"/>
              <a:t>0</a:t>
            </a:r>
            <a:r>
              <a:rPr lang="en-US" sz="2800" dirty="0" smtClean="0"/>
              <a:t> + </a:t>
            </a:r>
            <a:r>
              <a:rPr lang="en-US" sz="2800" dirty="0" err="1" smtClean="0"/>
              <a:t>gt</a:t>
            </a:r>
            <a:r>
              <a:rPr lang="en-US" sz="2800" dirty="0" smtClean="0"/>
              <a:t>        v = 8 +10</a:t>
            </a:r>
            <a:r>
              <a:rPr lang="en-US" sz="2800" dirty="0" smtClean="0">
                <a:cs typeface="Times New Roman"/>
              </a:rPr>
              <a:t>·3,4 = 42</a:t>
            </a:r>
            <a:r>
              <a:rPr lang="ru-RU" sz="2800" dirty="0" smtClean="0">
                <a:cs typeface="Times New Roman"/>
              </a:rPr>
              <a:t>м/с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6929454" y="4214818"/>
            <a:ext cx="857256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294</TotalTime>
  <Words>403</Words>
  <PresentationFormat>Экран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1_Трек</vt:lpstr>
      <vt:lpstr>Тема Office</vt:lpstr>
      <vt:lpstr>Equation</vt:lpstr>
      <vt:lpstr>Свободное   Падение </vt:lpstr>
      <vt:lpstr>ЗАДАЧА (устно) </vt:lpstr>
      <vt:lpstr>НЕМНОГО   ТЕОРИИ</vt:lpstr>
      <vt:lpstr>ВСТАВКА К УРОКУ</vt:lpstr>
      <vt:lpstr>УСКОРЕНИИЕ    СВОБОДНОГО ПАДЕНИЯ</vt:lpstr>
      <vt:lpstr>Слайд 6</vt:lpstr>
      <vt:lpstr>ФОРМУЛЫ</vt:lpstr>
      <vt:lpstr>ВОПРОСЫ</vt:lpstr>
      <vt:lpstr>Камень брошен вниз с высоты 85м со скоростью 8м/с</vt:lpstr>
      <vt:lpstr>Тело брошено вверх со скоростью 50м/с</vt:lpstr>
      <vt:lpstr>ЗАДАЧА</vt:lpstr>
      <vt:lpstr>ДОМАШНЕЕ 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НЕМНОГО   ТЕОРИИ</dc:title>
  <cp:lastModifiedBy>Adminushka</cp:lastModifiedBy>
  <cp:revision>29</cp:revision>
  <dcterms:modified xsi:type="dcterms:W3CDTF">2015-12-07T17:14:01Z</dcterms:modified>
</cp:coreProperties>
</file>