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387CC01-A7A7-4A07-9AD0-D441C1E7E944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F60AFBD-32FF-4C76-84BA-2F94E0C214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emf"/><Relationship Id="rId7" Type="http://schemas.openxmlformats.org/officeDocument/2006/relationships/image" Target="../media/image2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332656"/>
            <a:ext cx="7543800" cy="3039194"/>
          </a:xfrm>
        </p:spPr>
        <p:txBody>
          <a:bodyPr/>
          <a:lstStyle/>
          <a:p>
            <a:pPr algn="ctr"/>
            <a:r>
              <a:rPr lang="ru-RU" b="1" i="1" dirty="0" smtClean="0">
                <a:latin typeface="Monotype Corsiva" pitchFamily="66" charset="0"/>
              </a:rPr>
              <a:t>Перемещение</a:t>
            </a:r>
            <a:br>
              <a:rPr lang="ru-RU" b="1" i="1" dirty="0" smtClean="0">
                <a:latin typeface="Monotype Corsiva" pitchFamily="66" charset="0"/>
              </a:rPr>
            </a:br>
            <a:r>
              <a:rPr lang="ru-RU" b="1" i="1" dirty="0" smtClean="0">
                <a:latin typeface="Monotype Corsiva" pitchFamily="66" charset="0"/>
              </a:rPr>
              <a:t>Прямолинейное равномерное движение</a:t>
            </a:r>
            <a:endParaRPr lang="ru-RU" b="1" i="1" dirty="0">
              <a:latin typeface="Monotype Corsiva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468" y="3356992"/>
            <a:ext cx="2208245" cy="16561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986" y="3356992"/>
            <a:ext cx="2251326" cy="16884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36526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5842467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491880" y="908720"/>
            <a:ext cx="0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491880" y="1196752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91880" y="1556792"/>
            <a:ext cx="0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652120" y="953108"/>
            <a:ext cx="0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652120" y="1210522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652120" y="1551822"/>
            <a:ext cx="0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455876" y="1803850"/>
            <a:ext cx="108012" cy="1129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580112" y="1844824"/>
            <a:ext cx="144016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64837"/>
            <a:ext cx="720080" cy="6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054" y="1988840"/>
            <a:ext cx="650106" cy="586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6" y="2708920"/>
            <a:ext cx="350972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551" y="2708921"/>
            <a:ext cx="192779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Прямая со стрелкой 16"/>
          <p:cNvCxnSpPr/>
          <p:nvPr/>
        </p:nvCxnSpPr>
        <p:spPr>
          <a:xfrm>
            <a:off x="2956344" y="3717032"/>
            <a:ext cx="607544" cy="504056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057392" y="3645024"/>
            <a:ext cx="594728" cy="576064"/>
          </a:xfrm>
          <a:prstGeom prst="straightConnector1">
            <a:avLst/>
          </a:prstGeom>
          <a:ln w="412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801" y="4221088"/>
            <a:ext cx="2720319" cy="8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Стрелка вниз 20"/>
          <p:cNvSpPr/>
          <p:nvPr/>
        </p:nvSpPr>
        <p:spPr>
          <a:xfrm>
            <a:off x="3923928" y="5117896"/>
            <a:ext cx="648072" cy="54335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344" y="5661247"/>
            <a:ext cx="2730763" cy="1040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641461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43800" cy="914400"/>
          </a:xfrm>
        </p:spPr>
        <p:txBody>
          <a:bodyPr/>
          <a:lstStyle/>
          <a:p>
            <a:pPr algn="ctr"/>
            <a:r>
              <a:rPr lang="ru-RU" b="1" i="1" dirty="0" smtClean="0"/>
              <a:t>Решение задач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7062"/>
            <a:ext cx="3381375" cy="2828925"/>
          </a:xfrm>
          <a:prstGeom prst="rect">
            <a:avLst/>
          </a:prstGeom>
        </p:spPr>
      </p:pic>
      <p:sp>
        <p:nvSpPr>
          <p:cNvPr id="5" name="Выноска-облако 4"/>
          <p:cNvSpPr/>
          <p:nvPr/>
        </p:nvSpPr>
        <p:spPr>
          <a:xfrm>
            <a:off x="179512" y="1052736"/>
            <a:ext cx="8964488" cy="2808312"/>
          </a:xfrm>
          <a:prstGeom prst="cloudCallou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задачнике №№ 7, 8, 10, 12, 15, 20. </a:t>
            </a:r>
            <a:endParaRPr lang="ru-RU" sz="36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544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116632"/>
            <a:ext cx="7543800" cy="914400"/>
          </a:xfrm>
        </p:spPr>
        <p:txBody>
          <a:bodyPr/>
          <a:lstStyle/>
          <a:p>
            <a:pPr algn="ctr"/>
            <a:r>
              <a:rPr lang="ru-RU" sz="6000" b="1" i="1" dirty="0" smtClean="0"/>
              <a:t>Домашнее задание</a:t>
            </a:r>
            <a:endParaRPr lang="ru-RU" sz="6000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4077072"/>
            <a:ext cx="3771900" cy="2790825"/>
          </a:xfrm>
          <a:prstGeom prst="rect">
            <a:avLst/>
          </a:prstGeom>
        </p:spPr>
      </p:pic>
      <p:sp>
        <p:nvSpPr>
          <p:cNvPr id="6" name="Выноска-облако 5"/>
          <p:cNvSpPr/>
          <p:nvPr/>
        </p:nvSpPr>
        <p:spPr>
          <a:xfrm>
            <a:off x="323528" y="1196752"/>
            <a:ext cx="8640960" cy="2880320"/>
          </a:xfrm>
          <a:prstGeom prst="cloudCallou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§§ 2,3 + № 9, 11, 13, 21</a:t>
            </a:r>
            <a:endParaRPr lang="ru-RU" sz="4400" b="1" i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875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углая лента лицом вниз 3"/>
          <p:cNvSpPr/>
          <p:nvPr/>
        </p:nvSpPr>
        <p:spPr>
          <a:xfrm>
            <a:off x="323528" y="188640"/>
            <a:ext cx="8136904" cy="1224136"/>
          </a:xfrm>
          <a:prstGeom prst="ellipseRibbon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физический словарь</a:t>
            </a:r>
            <a:endParaRPr lang="ru-RU" sz="3200" b="1" i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611560" y="1628800"/>
            <a:ext cx="7992888" cy="4968552"/>
          </a:xfrm>
          <a:prstGeom prst="verticalScroll">
            <a:avLst/>
          </a:prstGeom>
          <a:solidFill>
            <a:srgbClr val="FFCC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Радиус-вектор</a:t>
            </a:r>
          </a:p>
          <a:p>
            <a:pPr marL="342900" indent="-342900" algn="ctr">
              <a:buAutoNum type="arabicPeriod"/>
            </a:pPr>
            <a:r>
              <a:rPr lang="ru-RU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Перемещение</a:t>
            </a:r>
          </a:p>
          <a:p>
            <a:pPr marL="342900" indent="-342900" algn="ctr">
              <a:buAutoNum type="arabicPeriod"/>
            </a:pPr>
            <a:r>
              <a:rPr lang="ru-RU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Прямолинейное равномерное движение</a:t>
            </a:r>
          </a:p>
          <a:p>
            <a:pPr marL="342900" indent="-342900" algn="ctr">
              <a:buAutoNum type="arabicPeriod"/>
            </a:pPr>
            <a:r>
              <a:rPr lang="ru-RU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Уравнение движения</a:t>
            </a:r>
            <a:endParaRPr lang="ru-RU" sz="32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8923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5"/>
            <a:ext cx="8568952" cy="6192688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Что такое перемещение?</a:t>
            </a:r>
          </a:p>
          <a:p>
            <a:r>
              <a:rPr lang="ru-RU" sz="3600" b="1" i="1" dirty="0" smtClean="0"/>
              <a:t>Для чего нужно перемещение?</a:t>
            </a:r>
          </a:p>
          <a:p>
            <a:r>
              <a:rPr lang="ru-RU" sz="3600" b="1" i="1" dirty="0" smtClean="0"/>
              <a:t>Как найти перемещение?</a:t>
            </a:r>
          </a:p>
          <a:p>
            <a:r>
              <a:rPr lang="ru-RU" sz="3600" b="1" i="1" dirty="0" smtClean="0"/>
              <a:t>Чем перемещение отличается от пути?</a:t>
            </a:r>
          </a:p>
          <a:p>
            <a:r>
              <a:rPr lang="ru-RU" sz="3600" b="1" i="1" dirty="0" smtClean="0"/>
              <a:t>Что такое прямолинейное равномерное движение?</a:t>
            </a:r>
          </a:p>
          <a:p>
            <a:r>
              <a:rPr lang="ru-RU" sz="3600" b="1" i="1" dirty="0" smtClean="0"/>
              <a:t>Как описать прямолинейное равномерное движение?</a:t>
            </a:r>
            <a:endParaRPr lang="ru-RU" sz="3600" b="1" i="1" dirty="0"/>
          </a:p>
        </p:txBody>
      </p:sp>
    </p:spTree>
    <p:extLst>
      <p:ext uri="{BB962C8B-B14F-4D97-AF65-F5344CB8AC3E}">
        <p14:creationId xmlns="" xmlns:p14="http://schemas.microsoft.com/office/powerpoint/2010/main" val="4200025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437112"/>
            <a:ext cx="8136904" cy="2088232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3600" b="1" i="1" dirty="0"/>
              <a:t>Радиус-вектором называется вектор, указывающий положение тела в любой момент </a:t>
            </a:r>
            <a:r>
              <a:rPr lang="ru-RU" sz="3600" b="1" i="1" dirty="0" smtClean="0"/>
              <a:t>времени</a:t>
            </a:r>
            <a:endParaRPr lang="ru-RU" sz="3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43800" cy="914400"/>
          </a:xfrm>
        </p:spPr>
        <p:txBody>
          <a:bodyPr/>
          <a:lstStyle/>
          <a:p>
            <a:pPr algn="ctr"/>
            <a:r>
              <a:rPr lang="ru-RU" sz="6600" b="1" i="1" dirty="0" smtClean="0">
                <a:latin typeface="Monotype Corsiva" pitchFamily="66" charset="0"/>
              </a:rPr>
              <a:t>Радиус-вектор</a:t>
            </a:r>
            <a:endParaRPr lang="ru-RU" sz="6600" b="1" i="1" dirty="0"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42999"/>
            <a:ext cx="5256584" cy="3391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19561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063683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167" y="1052735"/>
            <a:ext cx="1215794" cy="934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6"/>
            <a:ext cx="1152128" cy="101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3367314" y="1640114"/>
            <a:ext cx="2032000" cy="1509486"/>
          </a:xfrm>
          <a:custGeom>
            <a:avLst/>
            <a:gdLst>
              <a:gd name="connsiteX0" fmla="*/ 0 w 2032000"/>
              <a:gd name="connsiteY0" fmla="*/ 0 h 1509486"/>
              <a:gd name="connsiteX1" fmla="*/ 72572 w 2032000"/>
              <a:gd name="connsiteY1" fmla="*/ 58057 h 1509486"/>
              <a:gd name="connsiteX2" fmla="*/ 159657 w 2032000"/>
              <a:gd name="connsiteY2" fmla="*/ 116115 h 1509486"/>
              <a:gd name="connsiteX3" fmla="*/ 246743 w 2032000"/>
              <a:gd name="connsiteY3" fmla="*/ 174172 h 1509486"/>
              <a:gd name="connsiteX4" fmla="*/ 333829 w 2032000"/>
              <a:gd name="connsiteY4" fmla="*/ 232229 h 1509486"/>
              <a:gd name="connsiteX5" fmla="*/ 377372 w 2032000"/>
              <a:gd name="connsiteY5" fmla="*/ 261257 h 1509486"/>
              <a:gd name="connsiteX6" fmla="*/ 435429 w 2032000"/>
              <a:gd name="connsiteY6" fmla="*/ 290286 h 1509486"/>
              <a:gd name="connsiteX7" fmla="*/ 522515 w 2032000"/>
              <a:gd name="connsiteY7" fmla="*/ 348343 h 1509486"/>
              <a:gd name="connsiteX8" fmla="*/ 609600 w 2032000"/>
              <a:gd name="connsiteY8" fmla="*/ 406400 h 1509486"/>
              <a:gd name="connsiteX9" fmla="*/ 653143 w 2032000"/>
              <a:gd name="connsiteY9" fmla="*/ 435429 h 1509486"/>
              <a:gd name="connsiteX10" fmla="*/ 696686 w 2032000"/>
              <a:gd name="connsiteY10" fmla="*/ 464457 h 1509486"/>
              <a:gd name="connsiteX11" fmla="*/ 1030515 w 2032000"/>
              <a:gd name="connsiteY11" fmla="*/ 420915 h 1509486"/>
              <a:gd name="connsiteX12" fmla="*/ 1074057 w 2032000"/>
              <a:gd name="connsiteY12" fmla="*/ 377372 h 1509486"/>
              <a:gd name="connsiteX13" fmla="*/ 1074057 w 2032000"/>
              <a:gd name="connsiteY13" fmla="*/ 203200 h 1509486"/>
              <a:gd name="connsiteX14" fmla="*/ 972457 w 2032000"/>
              <a:gd name="connsiteY14" fmla="*/ 159657 h 1509486"/>
              <a:gd name="connsiteX15" fmla="*/ 798286 w 2032000"/>
              <a:gd name="connsiteY15" fmla="*/ 232229 h 1509486"/>
              <a:gd name="connsiteX16" fmla="*/ 783772 w 2032000"/>
              <a:gd name="connsiteY16" fmla="*/ 275772 h 1509486"/>
              <a:gd name="connsiteX17" fmla="*/ 798286 w 2032000"/>
              <a:gd name="connsiteY17" fmla="*/ 478972 h 1509486"/>
              <a:gd name="connsiteX18" fmla="*/ 812800 w 2032000"/>
              <a:gd name="connsiteY18" fmla="*/ 522515 h 1509486"/>
              <a:gd name="connsiteX19" fmla="*/ 914400 w 2032000"/>
              <a:gd name="connsiteY19" fmla="*/ 667657 h 1509486"/>
              <a:gd name="connsiteX20" fmla="*/ 943429 w 2032000"/>
              <a:gd name="connsiteY20" fmla="*/ 711200 h 1509486"/>
              <a:gd name="connsiteX21" fmla="*/ 986972 w 2032000"/>
              <a:gd name="connsiteY21" fmla="*/ 754743 h 1509486"/>
              <a:gd name="connsiteX22" fmla="*/ 1016000 w 2032000"/>
              <a:gd name="connsiteY22" fmla="*/ 798286 h 1509486"/>
              <a:gd name="connsiteX23" fmla="*/ 1103086 w 2032000"/>
              <a:gd name="connsiteY23" fmla="*/ 856343 h 1509486"/>
              <a:gd name="connsiteX24" fmla="*/ 1146629 w 2032000"/>
              <a:gd name="connsiteY24" fmla="*/ 885372 h 1509486"/>
              <a:gd name="connsiteX25" fmla="*/ 1204686 w 2032000"/>
              <a:gd name="connsiteY25" fmla="*/ 986972 h 1509486"/>
              <a:gd name="connsiteX26" fmla="*/ 1233715 w 2032000"/>
              <a:gd name="connsiteY26" fmla="*/ 1030515 h 1509486"/>
              <a:gd name="connsiteX27" fmla="*/ 1277257 w 2032000"/>
              <a:gd name="connsiteY27" fmla="*/ 1161143 h 1509486"/>
              <a:gd name="connsiteX28" fmla="*/ 1291772 w 2032000"/>
              <a:gd name="connsiteY28" fmla="*/ 1204686 h 1509486"/>
              <a:gd name="connsiteX29" fmla="*/ 1277257 w 2032000"/>
              <a:gd name="connsiteY29" fmla="*/ 1378857 h 1509486"/>
              <a:gd name="connsiteX30" fmla="*/ 1248229 w 2032000"/>
              <a:gd name="connsiteY30" fmla="*/ 1422400 h 1509486"/>
              <a:gd name="connsiteX31" fmla="*/ 1161143 w 2032000"/>
              <a:gd name="connsiteY31" fmla="*/ 1494972 h 1509486"/>
              <a:gd name="connsiteX32" fmla="*/ 1117600 w 2032000"/>
              <a:gd name="connsiteY32" fmla="*/ 1509486 h 1509486"/>
              <a:gd name="connsiteX33" fmla="*/ 1001486 w 2032000"/>
              <a:gd name="connsiteY33" fmla="*/ 1465943 h 1509486"/>
              <a:gd name="connsiteX34" fmla="*/ 972457 w 2032000"/>
              <a:gd name="connsiteY34" fmla="*/ 1422400 h 1509486"/>
              <a:gd name="connsiteX35" fmla="*/ 1001486 w 2032000"/>
              <a:gd name="connsiteY35" fmla="*/ 1219200 h 1509486"/>
              <a:gd name="connsiteX36" fmla="*/ 1132115 w 2032000"/>
              <a:gd name="connsiteY36" fmla="*/ 1117600 h 1509486"/>
              <a:gd name="connsiteX37" fmla="*/ 1248229 w 2032000"/>
              <a:gd name="connsiteY37" fmla="*/ 1059543 h 1509486"/>
              <a:gd name="connsiteX38" fmla="*/ 1320800 w 2032000"/>
              <a:gd name="connsiteY38" fmla="*/ 1030515 h 1509486"/>
              <a:gd name="connsiteX39" fmla="*/ 1364343 w 2032000"/>
              <a:gd name="connsiteY39" fmla="*/ 1016000 h 1509486"/>
              <a:gd name="connsiteX40" fmla="*/ 1407886 w 2032000"/>
              <a:gd name="connsiteY40" fmla="*/ 986972 h 1509486"/>
              <a:gd name="connsiteX41" fmla="*/ 1494972 w 2032000"/>
              <a:gd name="connsiteY41" fmla="*/ 957943 h 1509486"/>
              <a:gd name="connsiteX42" fmla="*/ 1538515 w 2032000"/>
              <a:gd name="connsiteY42" fmla="*/ 928915 h 1509486"/>
              <a:gd name="connsiteX43" fmla="*/ 1596572 w 2032000"/>
              <a:gd name="connsiteY43" fmla="*/ 914400 h 1509486"/>
              <a:gd name="connsiteX44" fmla="*/ 1712686 w 2032000"/>
              <a:gd name="connsiteY44" fmla="*/ 885372 h 1509486"/>
              <a:gd name="connsiteX45" fmla="*/ 1843315 w 2032000"/>
              <a:gd name="connsiteY45" fmla="*/ 914400 h 1509486"/>
              <a:gd name="connsiteX46" fmla="*/ 1915886 w 2032000"/>
              <a:gd name="connsiteY46" fmla="*/ 972457 h 1509486"/>
              <a:gd name="connsiteX47" fmla="*/ 1988457 w 2032000"/>
              <a:gd name="connsiteY47" fmla="*/ 1059543 h 1509486"/>
              <a:gd name="connsiteX48" fmla="*/ 2032000 w 2032000"/>
              <a:gd name="connsiteY48" fmla="*/ 1074057 h 150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032000" h="1509486">
                <a:moveTo>
                  <a:pt x="0" y="0"/>
                </a:moveTo>
                <a:cubicBezTo>
                  <a:pt x="24191" y="19352"/>
                  <a:pt x="47518" y="39836"/>
                  <a:pt x="72572" y="58057"/>
                </a:cubicBezTo>
                <a:cubicBezTo>
                  <a:pt x="100787" y="78577"/>
                  <a:pt x="130629" y="96763"/>
                  <a:pt x="159657" y="116115"/>
                </a:cubicBezTo>
                <a:lnTo>
                  <a:pt x="246743" y="174172"/>
                </a:lnTo>
                <a:lnTo>
                  <a:pt x="333829" y="232229"/>
                </a:lnTo>
                <a:cubicBezTo>
                  <a:pt x="348343" y="241905"/>
                  <a:pt x="361770" y="253456"/>
                  <a:pt x="377372" y="261257"/>
                </a:cubicBezTo>
                <a:cubicBezTo>
                  <a:pt x="396724" y="270933"/>
                  <a:pt x="416876" y="279154"/>
                  <a:pt x="435429" y="290286"/>
                </a:cubicBezTo>
                <a:cubicBezTo>
                  <a:pt x="465345" y="308236"/>
                  <a:pt x="493486" y="328990"/>
                  <a:pt x="522515" y="348343"/>
                </a:cubicBezTo>
                <a:lnTo>
                  <a:pt x="609600" y="406400"/>
                </a:lnTo>
                <a:lnTo>
                  <a:pt x="653143" y="435429"/>
                </a:lnTo>
                <a:lnTo>
                  <a:pt x="696686" y="464457"/>
                </a:lnTo>
                <a:cubicBezTo>
                  <a:pt x="857666" y="456408"/>
                  <a:pt x="932779" y="502362"/>
                  <a:pt x="1030515" y="420915"/>
                </a:cubicBezTo>
                <a:cubicBezTo>
                  <a:pt x="1046284" y="407774"/>
                  <a:pt x="1059543" y="391886"/>
                  <a:pt x="1074057" y="377372"/>
                </a:cubicBezTo>
                <a:cubicBezTo>
                  <a:pt x="1090681" y="310878"/>
                  <a:pt x="1105421" y="281611"/>
                  <a:pt x="1074057" y="203200"/>
                </a:cubicBezTo>
                <a:cubicBezTo>
                  <a:pt x="1062920" y="175358"/>
                  <a:pt x="991398" y="164393"/>
                  <a:pt x="972457" y="159657"/>
                </a:cubicBezTo>
                <a:cubicBezTo>
                  <a:pt x="854521" y="183245"/>
                  <a:pt x="839017" y="150767"/>
                  <a:pt x="798286" y="232229"/>
                </a:cubicBezTo>
                <a:cubicBezTo>
                  <a:pt x="791444" y="245913"/>
                  <a:pt x="788610" y="261258"/>
                  <a:pt x="783772" y="275772"/>
                </a:cubicBezTo>
                <a:cubicBezTo>
                  <a:pt x="788610" y="343505"/>
                  <a:pt x="790352" y="411531"/>
                  <a:pt x="798286" y="478972"/>
                </a:cubicBezTo>
                <a:cubicBezTo>
                  <a:pt x="800074" y="494167"/>
                  <a:pt x="805370" y="509141"/>
                  <a:pt x="812800" y="522515"/>
                </a:cubicBezTo>
                <a:cubicBezTo>
                  <a:pt x="846165" y="582573"/>
                  <a:pt x="876349" y="614386"/>
                  <a:pt x="914400" y="667657"/>
                </a:cubicBezTo>
                <a:cubicBezTo>
                  <a:pt x="924539" y="681852"/>
                  <a:pt x="932262" y="697799"/>
                  <a:pt x="943429" y="711200"/>
                </a:cubicBezTo>
                <a:cubicBezTo>
                  <a:pt x="956570" y="726969"/>
                  <a:pt x="973831" y="738974"/>
                  <a:pt x="986972" y="754743"/>
                </a:cubicBezTo>
                <a:cubicBezTo>
                  <a:pt x="998139" y="768144"/>
                  <a:pt x="1002872" y="786799"/>
                  <a:pt x="1016000" y="798286"/>
                </a:cubicBezTo>
                <a:cubicBezTo>
                  <a:pt x="1042256" y="821260"/>
                  <a:pt x="1074057" y="836991"/>
                  <a:pt x="1103086" y="856343"/>
                </a:cubicBezTo>
                <a:lnTo>
                  <a:pt x="1146629" y="885372"/>
                </a:lnTo>
                <a:cubicBezTo>
                  <a:pt x="1217358" y="991468"/>
                  <a:pt x="1131018" y="858055"/>
                  <a:pt x="1204686" y="986972"/>
                </a:cubicBezTo>
                <a:cubicBezTo>
                  <a:pt x="1213341" y="1002118"/>
                  <a:pt x="1224039" y="1016001"/>
                  <a:pt x="1233715" y="1030515"/>
                </a:cubicBezTo>
                <a:lnTo>
                  <a:pt x="1277257" y="1161143"/>
                </a:lnTo>
                <a:lnTo>
                  <a:pt x="1291772" y="1204686"/>
                </a:lnTo>
                <a:cubicBezTo>
                  <a:pt x="1286934" y="1262743"/>
                  <a:pt x="1288682" y="1321730"/>
                  <a:pt x="1277257" y="1378857"/>
                </a:cubicBezTo>
                <a:cubicBezTo>
                  <a:pt x="1273836" y="1395962"/>
                  <a:pt x="1259396" y="1408999"/>
                  <a:pt x="1248229" y="1422400"/>
                </a:cubicBezTo>
                <a:cubicBezTo>
                  <a:pt x="1225302" y="1449913"/>
                  <a:pt x="1193762" y="1478662"/>
                  <a:pt x="1161143" y="1494972"/>
                </a:cubicBezTo>
                <a:cubicBezTo>
                  <a:pt x="1147459" y="1501814"/>
                  <a:pt x="1132114" y="1504648"/>
                  <a:pt x="1117600" y="1509486"/>
                </a:cubicBezTo>
                <a:cubicBezTo>
                  <a:pt x="1065675" y="1499101"/>
                  <a:pt x="1038860" y="1503317"/>
                  <a:pt x="1001486" y="1465943"/>
                </a:cubicBezTo>
                <a:cubicBezTo>
                  <a:pt x="989151" y="1453608"/>
                  <a:pt x="982133" y="1436914"/>
                  <a:pt x="972457" y="1422400"/>
                </a:cubicBezTo>
                <a:cubicBezTo>
                  <a:pt x="982133" y="1354667"/>
                  <a:pt x="976075" y="1282727"/>
                  <a:pt x="1001486" y="1219200"/>
                </a:cubicBezTo>
                <a:cubicBezTo>
                  <a:pt x="1040709" y="1121144"/>
                  <a:pt x="1071496" y="1145154"/>
                  <a:pt x="1132115" y="1117600"/>
                </a:cubicBezTo>
                <a:cubicBezTo>
                  <a:pt x="1171509" y="1099693"/>
                  <a:pt x="1208051" y="1075614"/>
                  <a:pt x="1248229" y="1059543"/>
                </a:cubicBezTo>
                <a:cubicBezTo>
                  <a:pt x="1272419" y="1049867"/>
                  <a:pt x="1296405" y="1039663"/>
                  <a:pt x="1320800" y="1030515"/>
                </a:cubicBezTo>
                <a:cubicBezTo>
                  <a:pt x="1335125" y="1025143"/>
                  <a:pt x="1350659" y="1022842"/>
                  <a:pt x="1364343" y="1016000"/>
                </a:cubicBezTo>
                <a:cubicBezTo>
                  <a:pt x="1379945" y="1008199"/>
                  <a:pt x="1391946" y="994057"/>
                  <a:pt x="1407886" y="986972"/>
                </a:cubicBezTo>
                <a:cubicBezTo>
                  <a:pt x="1435848" y="974545"/>
                  <a:pt x="1469512" y="974916"/>
                  <a:pt x="1494972" y="957943"/>
                </a:cubicBezTo>
                <a:cubicBezTo>
                  <a:pt x="1509486" y="948267"/>
                  <a:pt x="1522482" y="935787"/>
                  <a:pt x="1538515" y="928915"/>
                </a:cubicBezTo>
                <a:cubicBezTo>
                  <a:pt x="1556850" y="921057"/>
                  <a:pt x="1577099" y="918727"/>
                  <a:pt x="1596572" y="914400"/>
                </a:cubicBezTo>
                <a:cubicBezTo>
                  <a:pt x="1701667" y="891045"/>
                  <a:pt x="1634873" y="911309"/>
                  <a:pt x="1712686" y="885372"/>
                </a:cubicBezTo>
                <a:cubicBezTo>
                  <a:pt x="1713576" y="885520"/>
                  <a:pt x="1824510" y="899356"/>
                  <a:pt x="1843315" y="914400"/>
                </a:cubicBezTo>
                <a:cubicBezTo>
                  <a:pt x="1937102" y="989430"/>
                  <a:pt x="1806439" y="935976"/>
                  <a:pt x="1915886" y="972457"/>
                </a:cubicBezTo>
                <a:cubicBezTo>
                  <a:pt x="1937305" y="1004585"/>
                  <a:pt x="1954933" y="1037193"/>
                  <a:pt x="1988457" y="1059543"/>
                </a:cubicBezTo>
                <a:cubicBezTo>
                  <a:pt x="2001187" y="1068030"/>
                  <a:pt x="2032000" y="1074057"/>
                  <a:pt x="2032000" y="1074057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endCxn id="5" idx="0"/>
          </p:cNvCxnSpPr>
          <p:nvPr/>
        </p:nvCxnSpPr>
        <p:spPr>
          <a:xfrm flipV="1">
            <a:off x="2555776" y="1640114"/>
            <a:ext cx="811538" cy="222093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555776" y="2750581"/>
            <a:ext cx="2843538" cy="111046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367314" y="1640114"/>
            <a:ext cx="2032000" cy="1110467"/>
          </a:xfrm>
          <a:prstGeom prst="straightConnector1">
            <a:avLst/>
          </a:prstGeom>
          <a:ln w="889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11412"/>
            <a:ext cx="435295" cy="47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55292"/>
            <a:ext cx="458956" cy="53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1490338"/>
            <a:ext cx="828108" cy="74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43608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005064"/>
            <a:ext cx="8208912" cy="2721495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4400" b="1" i="1" dirty="0">
                <a:latin typeface="Monotype Corsiva" pitchFamily="66" charset="0"/>
              </a:rPr>
              <a:t>Перемещением называется вектор, соединяющий начальное положение тела с </a:t>
            </a:r>
            <a:r>
              <a:rPr lang="ru-RU" sz="4400" b="1" i="1" dirty="0" smtClean="0">
                <a:latin typeface="Monotype Corsiva" pitchFamily="66" charset="0"/>
              </a:rPr>
              <a:t>последующим</a:t>
            </a:r>
            <a:endParaRPr lang="ru-RU" sz="4400" b="1" i="1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543800" cy="914400"/>
          </a:xfrm>
        </p:spPr>
        <p:txBody>
          <a:bodyPr/>
          <a:lstStyle/>
          <a:p>
            <a:pPr algn="ctr"/>
            <a:r>
              <a:rPr lang="ru-RU" sz="6600" b="1" i="1" dirty="0" smtClean="0">
                <a:latin typeface="Monotype Corsiva" pitchFamily="66" charset="0"/>
              </a:rPr>
              <a:t>Перемещение</a:t>
            </a:r>
            <a:endParaRPr lang="ru-RU" sz="6600" b="1" i="1" dirty="0"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669" y="1412776"/>
            <a:ext cx="380957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114" y="2636912"/>
            <a:ext cx="452016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32175"/>
            <a:ext cx="2592288" cy="917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120854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8208912" cy="4752528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Monotype Corsiva" pitchFamily="66" charset="0"/>
              </a:rPr>
              <a:t>Путь – скаляр, а перемещение вектор.</a:t>
            </a:r>
          </a:p>
          <a:p>
            <a:r>
              <a:rPr lang="ru-RU" sz="4000" b="1" i="1" dirty="0" smtClean="0">
                <a:latin typeface="Monotype Corsiva" pitchFamily="66" charset="0"/>
              </a:rPr>
              <a:t>Путь зависит от траектории, а перемещение нет</a:t>
            </a:r>
          </a:p>
          <a:p>
            <a:r>
              <a:rPr lang="ru-RU" sz="4000" b="1" i="1" dirty="0" smtClean="0">
                <a:latin typeface="Monotype Corsiva" pitchFamily="66" charset="0"/>
              </a:rPr>
              <a:t>Перемещение может быть положительным и отрицательным, а путь всегда строго положителен.</a:t>
            </a:r>
            <a:endParaRPr lang="ru-RU" sz="4000" b="1" i="1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27384"/>
            <a:ext cx="8568952" cy="1584176"/>
          </a:xfrm>
        </p:spPr>
        <p:txBody>
          <a:bodyPr/>
          <a:lstStyle/>
          <a:p>
            <a:pPr algn="ctr"/>
            <a:r>
              <a:rPr lang="ru-RU" b="1" i="1" dirty="0" smtClean="0">
                <a:latin typeface="Monotype Corsiva" pitchFamily="66" charset="0"/>
              </a:rPr>
              <a:t>Различие между путём и перемещением</a:t>
            </a:r>
            <a:endParaRPr lang="ru-RU" b="1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9120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914400"/>
          </a:xfrm>
        </p:spPr>
        <p:txBody>
          <a:bodyPr/>
          <a:lstStyle/>
          <a:p>
            <a:pPr algn="ctr"/>
            <a:r>
              <a:rPr lang="ru-RU" b="1" i="1" dirty="0" smtClean="0"/>
              <a:t>Проекция вектора на ось</a:t>
            </a:r>
            <a:endParaRPr lang="ru-RU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5842467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491880" y="1844824"/>
            <a:ext cx="0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91880" y="213285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491880" y="2492896"/>
            <a:ext cx="0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652120" y="1889212"/>
            <a:ext cx="0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652120" y="214662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652120" y="2487926"/>
            <a:ext cx="0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455876" y="2739954"/>
            <a:ext cx="108012" cy="1129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580112" y="2780928"/>
            <a:ext cx="144016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00941"/>
            <a:ext cx="720080" cy="6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054" y="2924944"/>
            <a:ext cx="650106" cy="586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99114"/>
            <a:ext cx="350972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353965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188640"/>
            <a:ext cx="8064896" cy="17281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Проекция вектора на ось</a:t>
            </a:r>
            <a:endParaRPr lang="ru-RU" sz="4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564904"/>
            <a:ext cx="3960440" cy="194421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&gt; 0</a:t>
            </a:r>
            <a:r>
              <a:rPr lang="ru-RU" sz="2800" b="1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2800" b="1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направление вектора совпадает с направлением оси</a:t>
            </a:r>
            <a:endParaRPr lang="ru-RU" sz="2800" b="1" i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2564904"/>
            <a:ext cx="3960440" cy="194421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&lt;</a:t>
            </a:r>
            <a:r>
              <a:rPr lang="en-US" sz="2800" b="1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0</a:t>
            </a:r>
            <a:r>
              <a:rPr lang="ru-RU" sz="2800" b="1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если направление вектора противоположно направлению оси</a:t>
            </a:r>
            <a:endParaRPr lang="ru-RU" sz="2800" b="1" i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29170" y="4797152"/>
            <a:ext cx="3960440" cy="194421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</a:t>
            </a:r>
            <a:r>
              <a:rPr lang="en-US" sz="2800" b="1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0</a:t>
            </a:r>
            <a:r>
              <a:rPr lang="ru-RU" sz="2800" b="1" i="1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если направление вектора перпендикулярно направлению оси</a:t>
            </a:r>
            <a:endParaRPr lang="ru-RU" sz="2800" b="1" i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7134262">
            <a:off x="1862517" y="1957449"/>
            <a:ext cx="889846" cy="43204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493399">
            <a:off x="6073900" y="1744309"/>
            <a:ext cx="504056" cy="881603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11960" y="1916832"/>
            <a:ext cx="504056" cy="288032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6620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05064"/>
            <a:ext cx="8712968" cy="2649487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2800" b="1" i="1" dirty="0"/>
              <a:t>Прямолинейным равномерным движением называется движение тела, при котором траекторией движения является прямая линия, а скорость движения постоянна в любой момент времени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570112"/>
          </a:xfrm>
        </p:spPr>
        <p:txBody>
          <a:bodyPr/>
          <a:lstStyle/>
          <a:p>
            <a:pPr algn="ctr"/>
            <a:r>
              <a:rPr lang="ru-RU" b="1" i="1" dirty="0" smtClean="0">
                <a:latin typeface="Monotype Corsiva" pitchFamily="66" charset="0"/>
              </a:rPr>
              <a:t>Прямолинейное равномерное движение</a:t>
            </a:r>
            <a:endParaRPr lang="ru-RU" b="1" i="1" dirty="0"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00808"/>
            <a:ext cx="3816424" cy="2519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650002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109</TotalTime>
  <Words>191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Перемещение Прямолинейное равномерное движение</vt:lpstr>
      <vt:lpstr>Слайд 2</vt:lpstr>
      <vt:lpstr>Радиус-вектор</vt:lpstr>
      <vt:lpstr>Слайд 4</vt:lpstr>
      <vt:lpstr>Перемещение</vt:lpstr>
      <vt:lpstr>Различие между путём и перемещением</vt:lpstr>
      <vt:lpstr>Проекция вектора на ось</vt:lpstr>
      <vt:lpstr>Слайд 8</vt:lpstr>
      <vt:lpstr>Прямолинейное равномерное движение</vt:lpstr>
      <vt:lpstr>Слайд 10</vt:lpstr>
      <vt:lpstr>Решение задач</vt:lpstr>
      <vt:lpstr>Домашнее задание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Перемещение Прямолинейное равномерное движение</dc:title>
  <dc:creator>user</dc:creator>
  <cp:lastModifiedBy>Adminushka</cp:lastModifiedBy>
  <cp:revision>8</cp:revision>
  <dcterms:created xsi:type="dcterms:W3CDTF">2012-08-09T09:19:03Z</dcterms:created>
  <dcterms:modified xsi:type="dcterms:W3CDTF">2015-12-07T18:49:21Z</dcterms:modified>
</cp:coreProperties>
</file>