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61" r:id="rId11"/>
    <p:sldId id="2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FFCC"/>
    <a:srgbClr val="FFFF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C2D85-9F87-48F0-AF3E-945881ADAC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9D3E1-8182-49FD-9CD7-BFF249FA7B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29282-D0B3-4D0F-AD44-9D9FB79E41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E090A-C7FF-450B-8EAD-A899713058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896D1-9B4E-42D3-9683-11D8040A5E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554E-2793-4CF8-94A7-8D21B1F3D5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15F7B-1B76-468A-9A8E-27B6CC0472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F5C63-56F5-4B50-AB4D-95B685759F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A37EE-6215-465B-90E0-A1CA166E3B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BBEE8-AE03-4B2E-B737-C10FCA9DE8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57981-218F-45D7-8034-729E76256D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2A1F4B-1B91-4190-B7EF-305C78B0CDE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Relationship Id="rId14" Type="http://schemas.openxmlformats.org/officeDocument/2006/relationships/oleObject" Target="../embeddings/oleObject4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0.jpeg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4.pn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7.png"/><Relationship Id="rId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37.jpeg"/><Relationship Id="rId9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1.gif"/><Relationship Id="rId5" Type="http://schemas.openxmlformats.org/officeDocument/2006/relationships/image" Target="../media/image40.gif"/><Relationship Id="rId4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desk1"/>
          <p:cNvSpPr>
            <a:spLocks noEditPoints="1" noChangeArrowheads="1"/>
          </p:cNvSpPr>
          <p:nvPr/>
        </p:nvSpPr>
        <p:spPr bwMode="auto">
          <a:xfrm rot="5400000">
            <a:off x="5553075" y="3267075"/>
            <a:ext cx="6858000" cy="3238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54" name="desk1"/>
          <p:cNvSpPr>
            <a:spLocks noEditPoints="1" noChangeArrowheads="1"/>
          </p:cNvSpPr>
          <p:nvPr/>
        </p:nvSpPr>
        <p:spPr bwMode="auto">
          <a:xfrm rot="5400000">
            <a:off x="-3267075" y="3267075"/>
            <a:ext cx="6858000" cy="32385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52" name="desk1"/>
          <p:cNvSpPr>
            <a:spLocks noEditPoints="1" noChangeArrowheads="1"/>
          </p:cNvSpPr>
          <p:nvPr/>
        </p:nvSpPr>
        <p:spPr bwMode="auto">
          <a:xfrm>
            <a:off x="0" y="0"/>
            <a:ext cx="9144000" cy="30797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53" name="desk1"/>
          <p:cNvSpPr>
            <a:spLocks noEditPoints="1" noChangeArrowheads="1"/>
          </p:cNvSpPr>
          <p:nvPr/>
        </p:nvSpPr>
        <p:spPr bwMode="auto">
          <a:xfrm>
            <a:off x="0" y="6550025"/>
            <a:ext cx="9144000" cy="30797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684213" y="836613"/>
            <a:ext cx="7848600" cy="30924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50"/>
              </a:avLst>
            </a:prstTxWarp>
          </a:bodyPr>
          <a:lstStyle/>
          <a:p>
            <a:pPr algn="ctr"/>
            <a:endParaRPr lang="ru-RU" sz="3600" b="1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5000">
                    <a:srgbClr val="66008F"/>
                  </a:gs>
                  <a:gs pos="32499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1">
                    <a:srgbClr val="FF0000"/>
                  </a:gs>
                  <a:gs pos="67501">
                    <a:srgbClr val="BA0066"/>
                  </a:gs>
                  <a:gs pos="85000">
                    <a:srgbClr val="66008F"/>
                  </a:gs>
                  <a:gs pos="100000">
                    <a:srgbClr val="000082"/>
                  </a:gs>
                </a:gsLst>
                <a:lin ang="18900000" scaled="1"/>
              </a:gradFill>
              <a:latin typeface="Arial"/>
              <a:cs typeface="Arial"/>
            </a:endParaRPr>
          </a:p>
          <a:p>
            <a:pPr algn="ctr"/>
            <a:r>
              <a:rPr lang="ru-RU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18900000" scaled="1"/>
                </a:gradFill>
                <a:latin typeface="Arial"/>
                <a:cs typeface="Arial"/>
              </a:rPr>
              <a:t>Открытие </a:t>
            </a:r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18900000" scaled="1"/>
                </a:gradFill>
                <a:latin typeface="Arial"/>
                <a:cs typeface="Arial"/>
              </a:rPr>
              <a:t>протона и нейтрона.</a:t>
            </a:r>
          </a:p>
          <a:p>
            <a:pPr algn="ctr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18900000" scaled="1"/>
                </a:gradFill>
                <a:latin typeface="Arial"/>
                <a:cs typeface="Arial"/>
              </a:rPr>
              <a:t>Строение ядра.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3276600" y="115888"/>
            <a:ext cx="23034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18900000" scaled="1"/>
                </a:gradFill>
                <a:latin typeface="Arial"/>
                <a:cs typeface="Arial"/>
              </a:rPr>
              <a:t>Задача №1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15900" y="692150"/>
            <a:ext cx="507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Сколько нуклонов содержат ядра: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908175" y="1196975"/>
          <a:ext cx="696913" cy="696913"/>
        </p:xfrm>
        <a:graphic>
          <a:graphicData uri="http://schemas.openxmlformats.org/presentationml/2006/ole">
            <p:oleObj spid="_x0000_s7175" name="Формула" r:id="rId3" imgW="241200" imgH="241200" progId="Equation.3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3059113" y="1196975"/>
          <a:ext cx="989012" cy="696913"/>
        </p:xfrm>
        <a:graphic>
          <a:graphicData uri="http://schemas.openxmlformats.org/presentationml/2006/ole">
            <p:oleObj spid="_x0000_s7176" name="Формула" r:id="rId4" imgW="342720" imgH="241200" progId="Equation.3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4356100" y="1196975"/>
          <a:ext cx="1063625" cy="696913"/>
        </p:xfrm>
        <a:graphic>
          <a:graphicData uri="http://schemas.openxmlformats.org/presentationml/2006/ole">
            <p:oleObj spid="_x0000_s7177" name="Формула" r:id="rId5" imgW="368280" imgH="241200" progId="Equation.3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5867400" y="1123950"/>
          <a:ext cx="1063625" cy="696913"/>
        </p:xfrm>
        <a:graphic>
          <a:graphicData uri="http://schemas.openxmlformats.org/presentationml/2006/ole">
            <p:oleObj spid="_x0000_s7178" name="Формула" r:id="rId6" imgW="368280" imgH="241200" progId="Equation.3">
              <p:embed/>
            </p:oleObj>
          </a:graphicData>
        </a:graphic>
      </p:graphicFrame>
      <p:sp>
        <p:nvSpPr>
          <p:cNvPr id="7179" name="WordArt 11"/>
          <p:cNvSpPr>
            <a:spLocks noChangeArrowheads="1" noChangeShapeType="1" noTextEdit="1"/>
          </p:cNvSpPr>
          <p:nvPr/>
        </p:nvSpPr>
        <p:spPr bwMode="auto">
          <a:xfrm>
            <a:off x="3419475" y="1989138"/>
            <a:ext cx="23034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18900000" scaled="1"/>
                </a:gradFill>
                <a:latin typeface="Arial"/>
                <a:cs typeface="Arial"/>
              </a:rPr>
              <a:t>Задача №2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0" y="2565400"/>
            <a:ext cx="8964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Определите нуклоновый состав ядер:</a:t>
            </a:r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1042988" y="3087688"/>
          <a:ext cx="842962" cy="660400"/>
        </p:xfrm>
        <a:graphic>
          <a:graphicData uri="http://schemas.openxmlformats.org/presentationml/2006/ole">
            <p:oleObj spid="_x0000_s7182" name="Формула" r:id="rId7" imgW="291960" imgH="228600" progId="Equation.3">
              <p:embed/>
            </p:oleObj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2555875" y="3070225"/>
          <a:ext cx="989013" cy="696913"/>
        </p:xfrm>
        <a:graphic>
          <a:graphicData uri="http://schemas.openxmlformats.org/presentationml/2006/ole">
            <p:oleObj spid="_x0000_s7183" name="Формула" r:id="rId8" imgW="342720" imgH="241200" progId="Equation.3">
              <p:embed/>
            </p:oleObj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4211638" y="3070225"/>
          <a:ext cx="696912" cy="696913"/>
        </p:xfrm>
        <a:graphic>
          <a:graphicData uri="http://schemas.openxmlformats.org/presentationml/2006/ole">
            <p:oleObj spid="_x0000_s7184" name="Формула" r:id="rId9" imgW="241200" imgH="241200" progId="Equation.3">
              <p:embed/>
            </p:oleObj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5940425" y="2997200"/>
          <a:ext cx="879475" cy="696913"/>
        </p:xfrm>
        <a:graphic>
          <a:graphicData uri="http://schemas.openxmlformats.org/presentationml/2006/ole">
            <p:oleObj spid="_x0000_s7185" name="Формула" r:id="rId10" imgW="304560" imgH="241200" progId="Equation.3">
              <p:embed/>
            </p:oleObj>
          </a:graphicData>
        </a:graphic>
      </p:graphicFrame>
      <p:sp>
        <p:nvSpPr>
          <p:cNvPr id="7186" name="WordArt 18"/>
          <p:cNvSpPr>
            <a:spLocks noChangeArrowheads="1" noChangeShapeType="1" noTextEdit="1"/>
          </p:cNvSpPr>
          <p:nvPr/>
        </p:nvSpPr>
        <p:spPr bwMode="auto">
          <a:xfrm>
            <a:off x="3348038" y="3716338"/>
            <a:ext cx="230346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18900000" scaled="1"/>
                </a:gradFill>
                <a:latin typeface="Arial"/>
                <a:cs typeface="Arial"/>
              </a:rPr>
              <a:t>Задача №3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0" y="42926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Назовите химический элемент, в атомном ядре которого содержатся нуклоны: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50825" y="5229225"/>
            <a:ext cx="201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А). 7</a:t>
            </a:r>
            <a:r>
              <a:rPr lang="en-US" sz="2400"/>
              <a:t>p</a:t>
            </a:r>
            <a:r>
              <a:rPr lang="ru-RU" sz="2400"/>
              <a:t> + 7</a:t>
            </a:r>
            <a:r>
              <a:rPr lang="en-US" sz="2400"/>
              <a:t>n</a:t>
            </a:r>
            <a:endParaRPr lang="ru-RU" sz="2400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250825" y="6021388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Б). 18</a:t>
            </a:r>
            <a:r>
              <a:rPr lang="en-US" sz="2400"/>
              <a:t>p</a:t>
            </a:r>
            <a:r>
              <a:rPr lang="ru-RU" sz="2400"/>
              <a:t> + 22</a:t>
            </a:r>
            <a:r>
              <a:rPr lang="en-US" sz="2400"/>
              <a:t>n</a:t>
            </a:r>
            <a:endParaRPr lang="ru-RU" sz="2400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4787900" y="5229225"/>
            <a:ext cx="251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В). 33</a:t>
            </a:r>
            <a:r>
              <a:rPr lang="en-US" sz="2400"/>
              <a:t>p</a:t>
            </a:r>
            <a:r>
              <a:rPr lang="ru-RU" sz="2400"/>
              <a:t> + 42</a:t>
            </a:r>
            <a:r>
              <a:rPr lang="en-US" sz="2400"/>
              <a:t>n</a:t>
            </a:r>
            <a:endParaRPr lang="ru-RU" sz="2400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859338" y="5995988"/>
            <a:ext cx="2519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Г). 84</a:t>
            </a:r>
            <a:r>
              <a:rPr lang="en-US" sz="2400"/>
              <a:t>p</a:t>
            </a:r>
            <a:r>
              <a:rPr lang="ru-RU" sz="2400"/>
              <a:t> + 126</a:t>
            </a:r>
            <a:r>
              <a:rPr lang="en-US" sz="2400"/>
              <a:t>n</a:t>
            </a:r>
            <a:endParaRPr lang="ru-RU" sz="2400"/>
          </a:p>
        </p:txBody>
      </p:sp>
      <p:graphicFrame>
        <p:nvGraphicFramePr>
          <p:cNvPr id="7192" name="Object 24"/>
          <p:cNvGraphicFramePr>
            <a:graphicFrameLocks noChangeAspect="1"/>
          </p:cNvGraphicFramePr>
          <p:nvPr/>
        </p:nvGraphicFramePr>
        <p:xfrm>
          <a:off x="2627313" y="5157788"/>
          <a:ext cx="731837" cy="696912"/>
        </p:xfrm>
        <a:graphic>
          <a:graphicData uri="http://schemas.openxmlformats.org/presentationml/2006/ole">
            <p:oleObj spid="_x0000_s7192" name="Формула" r:id="rId11" imgW="253800" imgH="241200" progId="Equation.3">
              <p:embed/>
            </p:oleObj>
          </a:graphicData>
        </a:graphic>
      </p:graphicFrame>
      <p:graphicFrame>
        <p:nvGraphicFramePr>
          <p:cNvPr id="7193" name="Object 25"/>
          <p:cNvGraphicFramePr>
            <a:graphicFrameLocks noChangeAspect="1"/>
          </p:cNvGraphicFramePr>
          <p:nvPr/>
        </p:nvGraphicFramePr>
        <p:xfrm>
          <a:off x="2555875" y="6021388"/>
          <a:ext cx="914400" cy="696912"/>
        </p:xfrm>
        <a:graphic>
          <a:graphicData uri="http://schemas.openxmlformats.org/presentationml/2006/ole">
            <p:oleObj spid="_x0000_s7193" name="Формула" r:id="rId12" imgW="317160" imgH="241200" progId="Equation.3">
              <p:embed/>
            </p:oleObj>
          </a:graphicData>
        </a:graphic>
      </p:graphicFrame>
      <p:graphicFrame>
        <p:nvGraphicFramePr>
          <p:cNvPr id="7194" name="Object 26"/>
          <p:cNvGraphicFramePr>
            <a:graphicFrameLocks noChangeAspect="1"/>
          </p:cNvGraphicFramePr>
          <p:nvPr/>
        </p:nvGraphicFramePr>
        <p:xfrm>
          <a:off x="7380288" y="5084763"/>
          <a:ext cx="914400" cy="696912"/>
        </p:xfrm>
        <a:graphic>
          <a:graphicData uri="http://schemas.openxmlformats.org/presentationml/2006/ole">
            <p:oleObj spid="_x0000_s7194" name="Формула" r:id="rId13" imgW="317160" imgH="241200" progId="Equation.3">
              <p:embed/>
            </p:oleObj>
          </a:graphicData>
        </a:graphic>
      </p:graphicFrame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7307263" y="5900738"/>
          <a:ext cx="1060450" cy="696912"/>
        </p:xfrm>
        <a:graphic>
          <a:graphicData uri="http://schemas.openxmlformats.org/presentationml/2006/ole">
            <p:oleObj spid="_x0000_s7195" name="Формула" r:id="rId14" imgW="368280" imgH="241200" progId="Equation.3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nimBg="1"/>
      <p:bldP spid="7186" grpId="0" animBg="1"/>
      <p:bldP spid="7188" grpId="0"/>
      <p:bldP spid="7189" grpId="0"/>
      <p:bldP spid="71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3276600" y="115888"/>
            <a:ext cx="23034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18900000" scaled="1"/>
                </a:gradFill>
                <a:latin typeface="Arial"/>
                <a:cs typeface="Arial"/>
              </a:rPr>
              <a:t>Задача №4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8366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Какие частицы возникают в результате ядерных реакций?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195513" y="1484313"/>
          <a:ext cx="2740025" cy="650875"/>
        </p:xfrm>
        <a:graphic>
          <a:graphicData uri="http://schemas.openxmlformats.org/presentationml/2006/ole">
            <p:oleObj spid="_x0000_s16390" name="Формула" r:id="rId3" imgW="1015920" imgH="24120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2195513" y="2276475"/>
          <a:ext cx="3117850" cy="650875"/>
        </p:xfrm>
        <a:graphic>
          <a:graphicData uri="http://schemas.openxmlformats.org/presentationml/2006/ole">
            <p:oleObj spid="_x0000_s16391" name="Формула" r:id="rId4" imgW="1155600" imgH="241200" progId="Equation.3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2195513" y="3068638"/>
          <a:ext cx="3082925" cy="650875"/>
        </p:xfrm>
        <a:graphic>
          <a:graphicData uri="http://schemas.openxmlformats.org/presentationml/2006/ole">
            <p:oleObj spid="_x0000_s16392" name="Формула" r:id="rId5" imgW="1143000" imgH="241200" progId="Equation.3">
              <p:embed/>
            </p:oleObj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4721225" y="1444625"/>
          <a:ext cx="787400" cy="615950"/>
        </p:xfrm>
        <a:graphic>
          <a:graphicData uri="http://schemas.openxmlformats.org/presentationml/2006/ole">
            <p:oleObj spid="_x0000_s16393" name="Формула" r:id="rId6" imgW="291960" imgH="228600" progId="Equation.3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5003800" y="3141663"/>
          <a:ext cx="615950" cy="615950"/>
        </p:xfrm>
        <a:graphic>
          <a:graphicData uri="http://schemas.openxmlformats.org/presentationml/2006/ole">
            <p:oleObj spid="_x0000_s16394" name="Формула" r:id="rId7" imgW="228600" imgH="228600" progId="Equation.3">
              <p:embed/>
            </p:oleObj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5076825" y="2276475"/>
          <a:ext cx="514350" cy="650875"/>
        </p:xfrm>
        <a:graphic>
          <a:graphicData uri="http://schemas.openxmlformats.org/presentationml/2006/ole">
            <p:oleObj spid="_x0000_s16395" name="Формула" r:id="rId8" imgW="190440" imgH="241200" progId="Equation.3">
              <p:embed/>
            </p:oleObj>
          </a:graphicData>
        </a:graphic>
      </p:graphicFrame>
      <p:sp>
        <p:nvSpPr>
          <p:cNvPr id="16396" name="WordArt 12"/>
          <p:cNvSpPr>
            <a:spLocks noChangeArrowheads="1" noChangeShapeType="1" noTextEdit="1"/>
          </p:cNvSpPr>
          <p:nvPr/>
        </p:nvSpPr>
        <p:spPr bwMode="auto">
          <a:xfrm>
            <a:off x="2987675" y="4005263"/>
            <a:ext cx="23034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18900000" scaled="1"/>
                </a:gradFill>
                <a:latin typeface="Arial"/>
                <a:cs typeface="Arial"/>
              </a:rPr>
              <a:t>Задача №5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0" y="472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Дописать реакции:</a:t>
            </a:r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628650" y="5300663"/>
          <a:ext cx="3217863" cy="650875"/>
        </p:xfrm>
        <a:graphic>
          <a:graphicData uri="http://schemas.openxmlformats.org/presentationml/2006/ole">
            <p:oleObj spid="_x0000_s16398" name="Формула" r:id="rId9" imgW="1193760" imgH="241200" progId="Equation.3">
              <p:embed/>
            </p:oleObj>
          </a:graphicData>
        </a:graphic>
      </p:graphicFrame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5508625" y="5300663"/>
          <a:ext cx="2705100" cy="650875"/>
        </p:xfrm>
        <a:graphic>
          <a:graphicData uri="http://schemas.openxmlformats.org/presentationml/2006/ole">
            <p:oleObj spid="_x0000_s16399" name="Формула" r:id="rId10" imgW="1002960" imgH="241200" progId="Equation.3">
              <p:embed/>
            </p:oleObj>
          </a:graphicData>
        </a:graphic>
      </p:graphicFrame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7956550" y="5300663"/>
          <a:ext cx="514350" cy="650875"/>
        </p:xfrm>
        <a:graphic>
          <a:graphicData uri="http://schemas.openxmlformats.org/presentationml/2006/ole">
            <p:oleObj spid="_x0000_s16400" name="Формула" r:id="rId11" imgW="190440" imgH="241200" progId="Equation.3">
              <p:embed/>
            </p:oleObj>
          </a:graphicData>
        </a:graphic>
      </p:graphicFrame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3563938" y="5373688"/>
          <a:ext cx="1062037" cy="649287"/>
        </p:xfrm>
        <a:graphic>
          <a:graphicData uri="http://schemas.openxmlformats.org/presentationml/2006/ole">
            <p:oleObj spid="_x0000_s16401" name="Формула" r:id="rId12" imgW="3934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  <p:bldP spid="163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366838" y="115888"/>
            <a:ext cx="6229350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18900000" scaled="1"/>
                </a:gradFill>
                <a:latin typeface="Arial"/>
                <a:cs typeface="Arial"/>
              </a:rPr>
              <a:t>Открытие протона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627313" y="692150"/>
            <a:ext cx="309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(1919 г. Резерфорд)</a:t>
            </a: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3613150" y="1843088"/>
          <a:ext cx="4221163" cy="835025"/>
        </p:xfrm>
        <a:graphic>
          <a:graphicData uri="http://schemas.openxmlformats.org/presentationml/2006/ole">
            <p:oleObj spid="_x0000_s8199" name="Формула" r:id="rId3" imgW="1218960" imgH="241200" progId="Equation.3">
              <p:embed/>
            </p:oleObj>
          </a:graphicData>
        </a:graphic>
      </p:graphicFrame>
      <p:pic>
        <p:nvPicPr>
          <p:cNvPr id="8200" name="Picture 8" descr="сканирование0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263" y="1817688"/>
            <a:ext cx="2754312" cy="2054225"/>
          </a:xfrm>
          <a:prstGeom prst="rect">
            <a:avLst/>
          </a:prstGeom>
          <a:noFill/>
        </p:spPr>
      </p:pic>
      <p:sp>
        <p:nvSpPr>
          <p:cNvPr id="8201" name="Line 9"/>
          <p:cNvSpPr>
            <a:spLocks noChangeShapeType="1"/>
          </p:cNvSpPr>
          <p:nvPr/>
        </p:nvSpPr>
        <p:spPr bwMode="auto">
          <a:xfrm flipH="1" flipV="1">
            <a:off x="1457325" y="2609850"/>
            <a:ext cx="576263" cy="19431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2033588" y="3833813"/>
          <a:ext cx="747712" cy="746125"/>
        </p:xfrm>
        <a:graphic>
          <a:graphicData uri="http://schemas.openxmlformats.org/presentationml/2006/ole">
            <p:oleObj spid="_x0000_s8202" name="Формула" r:id="rId5" imgW="241200" imgH="241200" progId="Equation.3">
              <p:embed/>
            </p:oleObj>
          </a:graphicData>
        </a:graphic>
      </p:graphicFrame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033588" y="4552950"/>
            <a:ext cx="863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881063" y="2752725"/>
            <a:ext cx="431800" cy="17287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33363" y="4481513"/>
            <a:ext cx="6477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304800" y="3760788"/>
          <a:ext cx="590550" cy="706437"/>
        </p:xfrm>
        <a:graphic>
          <a:graphicData uri="http://schemas.openxmlformats.org/presentationml/2006/ole">
            <p:oleObj spid="_x0000_s8206" name="Формула" r:id="rId6" imgW="190440" imgH="228600" progId="Equation.3">
              <p:embed/>
            </p:oleObj>
          </a:graphicData>
        </a:graphic>
      </p:graphicFrame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6011863" y="1700213"/>
            <a:ext cx="792162" cy="1008062"/>
          </a:xfrm>
          <a:prstGeom prst="ellipse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CC0000"/>
              </a:solidFill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619250" y="1196975"/>
            <a:ext cx="521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«Протон» (греч.) – </a:t>
            </a:r>
            <a:r>
              <a:rPr lang="en-US" sz="2400"/>
              <a:t>protos - </a:t>
            </a:r>
            <a:r>
              <a:rPr lang="ru-RU" sz="2400"/>
              <a:t>первый</a:t>
            </a:r>
          </a:p>
        </p:txBody>
      </p:sp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4859338" y="3500438"/>
          <a:ext cx="977900" cy="977900"/>
        </p:xfrm>
        <a:graphic>
          <a:graphicData uri="http://schemas.openxmlformats.org/presentationml/2006/ole">
            <p:oleObj spid="_x0000_s8210" name="Формула" r:id="rId7" imgW="228600" imgH="228600" progId="Equation.3">
              <p:embed/>
            </p:oleObj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6804025" y="3429000"/>
          <a:ext cx="814388" cy="977900"/>
        </p:xfrm>
        <a:graphic>
          <a:graphicData uri="http://schemas.openxmlformats.org/presentationml/2006/ole">
            <p:oleObj spid="_x0000_s8211" name="Формула" r:id="rId8" imgW="190440" imgH="228600" progId="Equation.3">
              <p:embed/>
            </p:oleObj>
          </a:graphicData>
        </a:graphic>
      </p:graphicFrame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643438" y="2997200"/>
            <a:ext cx="3744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Обозначение протона: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5651500" y="3716338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или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3636963" y="4508500"/>
            <a:ext cx="4967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Протон – ядро атома водорода</a:t>
            </a:r>
          </a:p>
        </p:txBody>
      </p:sp>
      <p:graphicFrame>
        <p:nvGraphicFramePr>
          <p:cNvPr id="8215" name="Object 23"/>
          <p:cNvGraphicFramePr>
            <a:graphicFrameLocks noChangeAspect="1"/>
          </p:cNvGraphicFramePr>
          <p:nvPr/>
        </p:nvGraphicFramePr>
        <p:xfrm>
          <a:off x="539750" y="5013325"/>
          <a:ext cx="3384550" cy="595313"/>
        </p:xfrm>
        <a:graphic>
          <a:graphicData uri="http://schemas.openxmlformats.org/presentationml/2006/ole">
            <p:oleObj spid="_x0000_s8215" name="Формула" r:id="rId9" imgW="1371600" imgH="241200" progId="Equation.3">
              <p:embed/>
            </p:oleObj>
          </a:graphicData>
        </a:graphic>
      </p:graphicFrame>
      <p:graphicFrame>
        <p:nvGraphicFramePr>
          <p:cNvPr id="8216" name="Object 24"/>
          <p:cNvGraphicFramePr>
            <a:graphicFrameLocks noChangeAspect="1"/>
          </p:cNvGraphicFramePr>
          <p:nvPr/>
        </p:nvGraphicFramePr>
        <p:xfrm>
          <a:off x="539750" y="5589588"/>
          <a:ext cx="3479800" cy="565150"/>
        </p:xfrm>
        <a:graphic>
          <a:graphicData uri="http://schemas.openxmlformats.org/presentationml/2006/ole">
            <p:oleObj spid="_x0000_s8216" name="Формула" r:id="rId10" imgW="1409400" imgH="228600" progId="Equation.3">
              <p:embed/>
            </p:oleObj>
          </a:graphicData>
        </a:graphic>
      </p:graphicFrame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555625" y="6046788"/>
          <a:ext cx="3352800" cy="688975"/>
        </p:xfrm>
        <a:graphic>
          <a:graphicData uri="http://schemas.openxmlformats.org/presentationml/2006/ole">
            <p:oleObj spid="_x0000_s8217" name="Формула" r:id="rId11" imgW="1358640" imgH="279360" progId="Equation.3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203" grpId="0" animBg="1"/>
      <p:bldP spid="8204" grpId="0" animBg="1"/>
      <p:bldP spid="8205" grpId="0" animBg="1"/>
      <p:bldP spid="8207" grpId="0" animBg="1"/>
      <p:bldP spid="8207" grpId="1" animBg="1"/>
      <p:bldP spid="8209" grpId="0"/>
      <p:bldP spid="8212" grpId="0"/>
      <p:bldP spid="8213" grpId="0"/>
      <p:bldP spid="82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465138" y="117475"/>
            <a:ext cx="799465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18900000" scaled="1"/>
                </a:gradFill>
                <a:latin typeface="Arial"/>
                <a:cs typeface="Arial"/>
              </a:rPr>
              <a:t>Открытие нейтрона.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4213" y="908050"/>
            <a:ext cx="8101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В </a:t>
            </a:r>
            <a:r>
              <a:rPr lang="ru-RU" sz="2400" b="1" i="1">
                <a:solidFill>
                  <a:srgbClr val="CC0000"/>
                </a:solidFill>
              </a:rPr>
              <a:t>1932</a:t>
            </a:r>
            <a:r>
              <a:rPr lang="ru-RU" sz="2400"/>
              <a:t> </a:t>
            </a:r>
            <a:r>
              <a:rPr lang="ru-RU" sz="2400" b="1" i="1">
                <a:solidFill>
                  <a:srgbClr val="CC0000"/>
                </a:solidFill>
              </a:rPr>
              <a:t>г.</a:t>
            </a:r>
            <a:r>
              <a:rPr lang="ru-RU" sz="2400"/>
              <a:t> – Д. Чедвиг (1891-1974) – открыл нейтрон.</a:t>
            </a:r>
          </a:p>
        </p:txBody>
      </p:sp>
      <p:pic>
        <p:nvPicPr>
          <p:cNvPr id="9222" name="Picture 6" descr="neitron"/>
          <p:cNvPicPr>
            <a:picLocks noChangeAspect="1" noChangeArrowheads="1"/>
          </p:cNvPicPr>
          <p:nvPr/>
        </p:nvPicPr>
        <p:blipFill>
          <a:blip r:embed="rId3"/>
          <a:srcRect l="6641" t="74326" r="9030" b="8162"/>
          <a:stretch>
            <a:fillRect/>
          </a:stretch>
        </p:blipFill>
        <p:spPr bwMode="auto">
          <a:xfrm>
            <a:off x="3348038" y="2852738"/>
            <a:ext cx="5040312" cy="865187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</p:pic>
      <p:pic>
        <p:nvPicPr>
          <p:cNvPr id="9223" name="Picture 7" descr="сканирование000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EFF"/>
              </a:clrFrom>
              <a:clrTo>
                <a:srgbClr val="FAFEFF">
                  <a:alpha val="0"/>
                </a:srgbClr>
              </a:clrTo>
            </a:clrChange>
            <a:lum bright="-18000" contrast="30000"/>
          </a:blip>
          <a:srcRect/>
          <a:stretch>
            <a:fillRect/>
          </a:stretch>
        </p:blipFill>
        <p:spPr bwMode="auto">
          <a:xfrm>
            <a:off x="0" y="1341438"/>
            <a:ext cx="3140075" cy="4824412"/>
          </a:xfrm>
          <a:prstGeom prst="rect">
            <a:avLst/>
          </a:prstGeom>
          <a:noFill/>
        </p:spPr>
      </p:pic>
      <p:sp>
        <p:nvSpPr>
          <p:cNvPr id="9226" name="Rectangle 10" descr="Голубая тисненая бумага"/>
          <p:cNvSpPr>
            <a:spLocks noChangeArrowheads="1"/>
          </p:cNvSpPr>
          <p:nvPr/>
        </p:nvSpPr>
        <p:spPr bwMode="auto">
          <a:xfrm>
            <a:off x="250825" y="3789363"/>
            <a:ext cx="2881313" cy="2447925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916238" y="1557338"/>
            <a:ext cx="6227762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/>
              <a:t>Частицы обладали большой проникающей способностью и не ионизировали газ, т.е. электрически нейтральны – </a:t>
            </a:r>
            <a:r>
              <a:rPr lang="ru-RU" sz="2200" b="1" i="1">
                <a:solidFill>
                  <a:srgbClr val="CC0000"/>
                </a:solidFill>
              </a:rPr>
              <a:t>нейтроны.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356100" y="5157788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</a:rPr>
              <a:t>n</a:t>
            </a:r>
            <a:endParaRPr lang="ru-RU" sz="2800" b="1">
              <a:solidFill>
                <a:srgbClr val="CC0000"/>
              </a:solidFill>
            </a:endParaRP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V="1">
            <a:off x="4714875" y="5086350"/>
            <a:ext cx="576263" cy="215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364163" y="4797425"/>
            <a:ext cx="503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p</a:t>
            </a:r>
            <a:endParaRPr lang="ru-RU" sz="2800" b="1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4787900" y="5518150"/>
            <a:ext cx="57626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435600" y="5229225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e</a:t>
            </a:r>
            <a:endParaRPr lang="ru-RU" sz="2800" b="1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4787900" y="5661025"/>
            <a:ext cx="504825" cy="2174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5435600" y="5726113"/>
            <a:ext cx="20891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/>
              <a:t>антинейтрино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3995738" y="3933825"/>
            <a:ext cx="3744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Обозначение нейтрона:</a:t>
            </a:r>
          </a:p>
        </p:txBody>
      </p:sp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7677150" y="3762375"/>
          <a:ext cx="814388" cy="1031875"/>
        </p:xfrm>
        <a:graphic>
          <a:graphicData uri="http://schemas.openxmlformats.org/presentationml/2006/ole">
            <p:oleObj spid="_x0000_s9239" name="Формула" r:id="rId6" imgW="190440" imgH="241200" progId="Equation.3">
              <p:embed/>
            </p:oleObj>
          </a:graphicData>
        </a:graphic>
      </p:graphicFrame>
      <p:graphicFrame>
        <p:nvGraphicFramePr>
          <p:cNvPr id="9240" name="Object 24"/>
          <p:cNvGraphicFramePr>
            <a:graphicFrameLocks noChangeAspect="1"/>
          </p:cNvGraphicFramePr>
          <p:nvPr/>
        </p:nvGraphicFramePr>
        <p:xfrm>
          <a:off x="195263" y="4524375"/>
          <a:ext cx="3352800" cy="563563"/>
        </p:xfrm>
        <a:graphic>
          <a:graphicData uri="http://schemas.openxmlformats.org/presentationml/2006/ole">
            <p:oleObj spid="_x0000_s9240" name="Формула" r:id="rId7" imgW="1358640" imgH="228600" progId="Equation.3">
              <p:embed/>
            </p:oleObj>
          </a:graphicData>
        </a:graphic>
      </p:graphicFrame>
      <p:graphicFrame>
        <p:nvGraphicFramePr>
          <p:cNvPr id="9241" name="Object 25"/>
          <p:cNvGraphicFramePr>
            <a:graphicFrameLocks noChangeAspect="1"/>
          </p:cNvGraphicFramePr>
          <p:nvPr/>
        </p:nvGraphicFramePr>
        <p:xfrm>
          <a:off x="323850" y="5013325"/>
          <a:ext cx="1033463" cy="563563"/>
        </p:xfrm>
        <a:graphic>
          <a:graphicData uri="http://schemas.openxmlformats.org/presentationml/2006/ole">
            <p:oleObj spid="_x0000_s9241" name="Формула" r:id="rId8" imgW="419040" imgH="228600" progId="Equation.3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30" grpId="0"/>
      <p:bldP spid="9231" grpId="0"/>
      <p:bldP spid="9232" grpId="0" animBg="1"/>
      <p:bldP spid="9233" grpId="0"/>
      <p:bldP spid="9234" grpId="0" animBg="1"/>
      <p:bldP spid="9235" grpId="0"/>
      <p:bldP spid="9236" grpId="0" animBg="1"/>
      <p:bldP spid="9237" grpId="0"/>
      <p:bldP spid="92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2875" y="188913"/>
            <a:ext cx="8893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/>
              <a:t>В </a:t>
            </a:r>
            <a:r>
              <a:rPr lang="ru-RU" sz="2100" b="1">
                <a:solidFill>
                  <a:srgbClr val="CC0000"/>
                </a:solidFill>
              </a:rPr>
              <a:t>1932 г.</a:t>
            </a:r>
            <a:r>
              <a:rPr lang="ru-RU" sz="2100"/>
              <a:t> Д.Д. Иваненко (рус.) и В. Гейзенберг (нем.) – предложили протонно-нейтронную модель ядра.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3276600" y="1125538"/>
            <a:ext cx="14398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348038" y="1341438"/>
            <a:ext cx="154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Ядро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419475" y="1484313"/>
            <a:ext cx="574675" cy="50482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492500" y="148431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+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2555875" y="1844675"/>
            <a:ext cx="9366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476375" y="1844675"/>
            <a:ext cx="11509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/>
              <a:t>протон</a:t>
            </a:r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179388" y="1773238"/>
          <a:ext cx="455612" cy="546100"/>
        </p:xfrm>
        <a:graphic>
          <a:graphicData uri="http://schemas.openxmlformats.org/presentationml/2006/ole">
            <p:oleObj spid="_x0000_s10249" name="Формула" r:id="rId3" imgW="190440" imgH="228600" progId="Equation.3">
              <p:embed/>
            </p:oleObj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971550" y="1844675"/>
          <a:ext cx="547688" cy="546100"/>
        </p:xfrm>
        <a:graphic>
          <a:graphicData uri="http://schemas.openxmlformats.org/presentationml/2006/ole">
            <p:oleObj spid="_x0000_s10250" name="Формула" r:id="rId4" imgW="228600" imgH="228600" progId="Equation.3">
              <p:embed/>
            </p:oleObj>
          </a:graphicData>
        </a:graphic>
      </p:graphicFrame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4140200" y="1412875"/>
            <a:ext cx="503238" cy="5032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 flipV="1">
            <a:off x="4572000" y="1773238"/>
            <a:ext cx="10795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703888" y="13604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724525" y="1773238"/>
            <a:ext cx="16557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/>
              <a:t>нейтрон</a:t>
            </a:r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6948488" y="1700213"/>
          <a:ext cx="581025" cy="735012"/>
        </p:xfrm>
        <a:graphic>
          <a:graphicData uri="http://schemas.openxmlformats.org/presentationml/2006/ole">
            <p:oleObj spid="_x0000_s10255" name="Формула" r:id="rId5" imgW="190440" imgH="241200" progId="Equation.3">
              <p:embed/>
            </p:oleObj>
          </a:graphicData>
        </a:graphic>
      </p:graphicFrame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50825" y="2636838"/>
            <a:ext cx="36004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/>
              <a:t>Z</a:t>
            </a:r>
            <a:r>
              <a:rPr lang="ru-RU" sz="2100"/>
              <a:t> – число протонов в ядре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50825" y="3068638"/>
            <a:ext cx="410368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/>
              <a:t>N</a:t>
            </a:r>
            <a:r>
              <a:rPr lang="ru-RU" sz="2100"/>
              <a:t> – число нейтронов в ядре</a:t>
            </a:r>
          </a:p>
        </p:txBody>
      </p:sp>
      <p:sp>
        <p:nvSpPr>
          <p:cNvPr id="10258" name="AutoShape 18"/>
          <p:cNvSpPr>
            <a:spLocks/>
          </p:cNvSpPr>
          <p:nvPr/>
        </p:nvSpPr>
        <p:spPr bwMode="auto">
          <a:xfrm>
            <a:off x="3924300" y="2708275"/>
            <a:ext cx="215900" cy="792163"/>
          </a:xfrm>
          <a:prstGeom prst="rightBrace">
            <a:avLst>
              <a:gd name="adj1" fmla="val 30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4211638" y="2924175"/>
          <a:ext cx="600075" cy="479425"/>
        </p:xfrm>
        <a:graphic>
          <a:graphicData uri="http://schemas.openxmlformats.org/presentationml/2006/ole">
            <p:oleObj spid="_x0000_s10259" name="Формула" r:id="rId6" imgW="190440" imgH="152280" progId="Equation.3">
              <p:embed/>
            </p:oleObj>
          </a:graphicData>
        </a:graphic>
      </p:graphicFrame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824413" y="2900363"/>
            <a:ext cx="414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 = </a:t>
            </a:r>
            <a:r>
              <a:rPr lang="en-US" sz="2400"/>
              <a:t>Z+N – </a:t>
            </a:r>
            <a:r>
              <a:rPr lang="ru-RU" sz="2400"/>
              <a:t>массовое число</a:t>
            </a:r>
          </a:p>
        </p:txBody>
      </p:sp>
      <p:graphicFrame>
        <p:nvGraphicFramePr>
          <p:cNvPr id="10261" name="Object 21"/>
          <p:cNvGraphicFramePr>
            <a:graphicFrameLocks noChangeAspect="1"/>
          </p:cNvGraphicFramePr>
          <p:nvPr/>
        </p:nvGraphicFramePr>
        <p:xfrm>
          <a:off x="179388" y="3500438"/>
          <a:ext cx="3097212" cy="668337"/>
        </p:xfrm>
        <a:graphic>
          <a:graphicData uri="http://schemas.openxmlformats.org/presentationml/2006/ole">
            <p:oleObj spid="_x0000_s10261" name="Формула" r:id="rId7" imgW="1117440" imgH="241200" progId="Equation.3">
              <p:embed/>
            </p:oleObj>
          </a:graphicData>
        </a:graphic>
      </p:graphicFrame>
      <p:graphicFrame>
        <p:nvGraphicFramePr>
          <p:cNvPr id="10262" name="Object 22"/>
          <p:cNvGraphicFramePr>
            <a:graphicFrameLocks noChangeAspect="1"/>
          </p:cNvGraphicFramePr>
          <p:nvPr/>
        </p:nvGraphicFramePr>
        <p:xfrm>
          <a:off x="323850" y="4076700"/>
          <a:ext cx="2041525" cy="668338"/>
        </p:xfrm>
        <a:graphic>
          <a:graphicData uri="http://schemas.openxmlformats.org/presentationml/2006/ole">
            <p:oleObj spid="_x0000_s10262" name="Формула" r:id="rId8" imgW="736560" imgH="241200" progId="Equation.3">
              <p:embed/>
            </p:oleObj>
          </a:graphicData>
        </a:graphic>
      </p:graphicFrame>
      <p:sp>
        <p:nvSpPr>
          <p:cNvPr id="10263" name="AutoShape 23"/>
          <p:cNvSpPr>
            <a:spLocks/>
          </p:cNvSpPr>
          <p:nvPr/>
        </p:nvSpPr>
        <p:spPr bwMode="auto">
          <a:xfrm>
            <a:off x="3348038" y="3716338"/>
            <a:ext cx="215900" cy="1008062"/>
          </a:xfrm>
          <a:prstGeom prst="rightBrace">
            <a:avLst>
              <a:gd name="adj1" fmla="val 3890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264" name="Object 24"/>
          <p:cNvGraphicFramePr>
            <a:graphicFrameLocks noChangeAspect="1"/>
          </p:cNvGraphicFramePr>
          <p:nvPr/>
        </p:nvGraphicFramePr>
        <p:xfrm>
          <a:off x="3635375" y="3933825"/>
          <a:ext cx="600075" cy="479425"/>
        </p:xfrm>
        <a:graphic>
          <a:graphicData uri="http://schemas.openxmlformats.org/presentationml/2006/ole">
            <p:oleObj spid="_x0000_s10264" name="Формула" r:id="rId9" imgW="190440" imgH="152280" progId="Equation.3">
              <p:embed/>
            </p:oleObj>
          </a:graphicData>
        </a:graphic>
      </p:graphicFrame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211638" y="3933825"/>
            <a:ext cx="475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 = М </a:t>
            </a:r>
            <a:r>
              <a:rPr lang="ru-RU" sz="2100"/>
              <a:t>(округляют до целого числа)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250825" y="4868863"/>
            <a:ext cx="88931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/>
              <a:t> Сколько протонов и нейтронов содержится в ядре изотопов урана?</a:t>
            </a:r>
          </a:p>
        </p:txBody>
      </p:sp>
      <p:graphicFrame>
        <p:nvGraphicFramePr>
          <p:cNvPr id="10267" name="Object 27"/>
          <p:cNvGraphicFramePr>
            <a:graphicFrameLocks noChangeAspect="1"/>
          </p:cNvGraphicFramePr>
          <p:nvPr/>
        </p:nvGraphicFramePr>
        <p:xfrm>
          <a:off x="611188" y="5300663"/>
          <a:ext cx="936625" cy="741362"/>
        </p:xfrm>
        <a:graphic>
          <a:graphicData uri="http://schemas.openxmlformats.org/presentationml/2006/ole">
            <p:oleObj spid="_x0000_s10267" name="Формула" r:id="rId10" imgW="304560" imgH="241200" progId="Equation.3">
              <p:embed/>
            </p:oleObj>
          </a:graphicData>
        </a:graphic>
      </p:graphicFrame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79388" y="5373688"/>
            <a:ext cx="61118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/>
              <a:t>А). </a:t>
            </a:r>
          </a:p>
        </p:txBody>
      </p:sp>
      <p:graphicFrame>
        <p:nvGraphicFramePr>
          <p:cNvPr id="10269" name="Object 29"/>
          <p:cNvGraphicFramePr>
            <a:graphicFrameLocks noChangeAspect="1"/>
          </p:cNvGraphicFramePr>
          <p:nvPr/>
        </p:nvGraphicFramePr>
        <p:xfrm>
          <a:off x="4930775" y="5373688"/>
          <a:ext cx="936625" cy="741362"/>
        </p:xfrm>
        <a:graphic>
          <a:graphicData uri="http://schemas.openxmlformats.org/presentationml/2006/ole">
            <p:oleObj spid="_x0000_s10269" name="Формула" r:id="rId11" imgW="304560" imgH="241200" progId="Equation.3">
              <p:embed/>
            </p:oleObj>
          </a:graphicData>
        </a:graphic>
      </p:graphicFrame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4425950" y="5445125"/>
            <a:ext cx="6477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/>
              <a:t>Б).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1763713" y="5300663"/>
            <a:ext cx="2879725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/>
              <a:t>А=235</a:t>
            </a:r>
          </a:p>
          <a:p>
            <a:pPr>
              <a:spcBef>
                <a:spcPct val="50000"/>
              </a:spcBef>
            </a:pPr>
            <a:r>
              <a:rPr lang="en-US" sz="2100"/>
              <a:t>Z=92</a:t>
            </a:r>
          </a:p>
          <a:p>
            <a:pPr>
              <a:spcBef>
                <a:spcPct val="50000"/>
              </a:spcBef>
            </a:pPr>
            <a:r>
              <a:rPr lang="en-US" sz="2100"/>
              <a:t>N=A-Z = 235-92=143</a:t>
            </a:r>
            <a:endParaRPr lang="ru-RU" sz="2100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6011863" y="5300663"/>
            <a:ext cx="2879725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/>
              <a:t>А=23</a:t>
            </a:r>
            <a:r>
              <a:rPr lang="en-US" sz="2100"/>
              <a:t>8</a:t>
            </a:r>
            <a:endParaRPr lang="ru-RU" sz="2100"/>
          </a:p>
          <a:p>
            <a:pPr>
              <a:spcBef>
                <a:spcPct val="50000"/>
              </a:spcBef>
            </a:pPr>
            <a:r>
              <a:rPr lang="en-US" sz="2100"/>
              <a:t>Z=92</a:t>
            </a:r>
          </a:p>
          <a:p>
            <a:pPr>
              <a:spcBef>
                <a:spcPct val="50000"/>
              </a:spcBef>
            </a:pPr>
            <a:r>
              <a:rPr lang="en-US" sz="2100"/>
              <a:t>N=A-Z = 238-92=146</a:t>
            </a:r>
            <a:endParaRPr lang="ru-RU" sz="2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1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0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10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10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10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animBg="1"/>
      <p:bldP spid="10244" grpId="0"/>
      <p:bldP spid="10244" grpId="1"/>
      <p:bldP spid="10245" grpId="0" animBg="1"/>
      <p:bldP spid="10246" grpId="0"/>
      <p:bldP spid="10247" grpId="0" animBg="1"/>
      <p:bldP spid="10248" grpId="0"/>
      <p:bldP spid="10251" grpId="0" animBg="1"/>
      <p:bldP spid="10252" grpId="0" animBg="1"/>
      <p:bldP spid="10256" grpId="0"/>
      <p:bldP spid="10257" grpId="0"/>
      <p:bldP spid="10258" grpId="0" animBg="1"/>
      <p:bldP spid="10260" grpId="0"/>
      <p:bldP spid="10263" grpId="0" animBg="1"/>
      <p:bldP spid="10265" grpId="0"/>
      <p:bldP spid="10266" grpId="0"/>
      <p:bldP spid="10268" grpId="0"/>
      <p:bldP spid="102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2411413" y="188913"/>
            <a:ext cx="374491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18900000" scaled="1"/>
                </a:gradFill>
                <a:latin typeface="Arial"/>
                <a:cs typeface="Arial"/>
              </a:rPr>
              <a:t>Ядерные силы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8569325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/>
              <a:t>Силы притяжения, связывающие протоны и нейтроны в атомном ядре, называются </a:t>
            </a:r>
            <a:r>
              <a:rPr lang="ru-RU" sz="2100" b="1">
                <a:solidFill>
                  <a:srgbClr val="CC0000"/>
                </a:solidFill>
              </a:rPr>
              <a:t>ядерными силами</a:t>
            </a:r>
            <a:r>
              <a:rPr lang="ru-RU" sz="2100"/>
              <a:t>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916238" y="1700213"/>
            <a:ext cx="2376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100"/>
              <a:t> </a:t>
            </a:r>
            <a:r>
              <a:rPr lang="ru-RU" sz="2800" b="1" i="1">
                <a:solidFill>
                  <a:srgbClr val="CC0000"/>
                </a:solidFill>
              </a:rPr>
              <a:t>Свойства: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79388" y="2133600"/>
            <a:ext cx="8964612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100"/>
              <a:t>Являются силами притяжения.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100"/>
              <a:t>Короткодействующий характер (на расстоянии              – велики)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100"/>
              <a:t>С увеличением расстояния очень быстро убывают.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100"/>
              <a:t>(на расстоянии                      их действием можно пренебречь)  </a:t>
            </a:r>
          </a:p>
          <a:p>
            <a:pPr marL="342900" indent="-342900">
              <a:spcBef>
                <a:spcPct val="50000"/>
              </a:spcBef>
            </a:pPr>
            <a:r>
              <a:rPr lang="ru-RU" sz="2100"/>
              <a:t>4. Обладают свойствами зарядовой независимости.     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6588125" y="2636838"/>
          <a:ext cx="865188" cy="384175"/>
        </p:xfrm>
        <a:graphic>
          <a:graphicData uri="http://schemas.openxmlformats.org/presentationml/2006/ole">
            <p:oleObj spid="_x0000_s11270" name="Формула" r:id="rId3" imgW="457200" imgH="203040" progId="Equation.3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2268538" y="3573463"/>
          <a:ext cx="1296987" cy="433387"/>
        </p:xfrm>
        <a:graphic>
          <a:graphicData uri="http://schemas.openxmlformats.org/presentationml/2006/ole">
            <p:oleObj spid="_x0000_s11271" name="Формула" r:id="rId4" imgW="685800" imgH="228600" progId="Equation.3">
              <p:embed/>
            </p:oleObj>
          </a:graphicData>
        </a:graphic>
      </p:graphicFrame>
      <p:pic>
        <p:nvPicPr>
          <p:cNvPr id="11272" name="Picture 8" descr="Ядерные силы"/>
          <p:cNvPicPr>
            <a:picLocks noChangeAspect="1" noChangeArrowheads="1"/>
          </p:cNvPicPr>
          <p:nvPr/>
        </p:nvPicPr>
        <p:blipFill>
          <a:blip r:embed="rId5"/>
          <a:srcRect t="50000"/>
          <a:stretch>
            <a:fillRect/>
          </a:stretch>
        </p:blipFill>
        <p:spPr bwMode="auto">
          <a:xfrm>
            <a:off x="971550" y="4465638"/>
            <a:ext cx="6516688" cy="2392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8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27088" y="115888"/>
            <a:ext cx="705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С </a:t>
            </a:r>
            <a:r>
              <a:rPr lang="ru-RU" sz="2400" b="1">
                <a:solidFill>
                  <a:srgbClr val="CC0000"/>
                </a:solidFill>
              </a:rPr>
              <a:t>1906</a:t>
            </a:r>
            <a:r>
              <a:rPr lang="ru-RU" sz="2400"/>
              <a:t> г. известно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395288" y="981075"/>
            <a:ext cx="1800225" cy="1150938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50000">
                <a:srgbClr val="FFFFCC"/>
              </a:gs>
              <a:gs pos="100000">
                <a:srgbClr val="CCFFCC"/>
              </a:gs>
            </a:gsLst>
            <a:lin ang="5400000" scaled="1"/>
          </a:gradFill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827088" y="1123950"/>
          <a:ext cx="944562" cy="708025"/>
        </p:xfrm>
        <a:graphic>
          <a:graphicData uri="http://schemas.openxmlformats.org/presentationml/2006/ole">
            <p:oleObj spid="_x0000_s12292" name="Формула" r:id="rId3" imgW="304560" imgH="228600" progId="Equation.3">
              <p:embed/>
            </p:oleObj>
          </a:graphicData>
        </a:graphic>
      </p:graphicFrame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2268538" y="1052513"/>
            <a:ext cx="720725" cy="28733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268538" y="1844675"/>
            <a:ext cx="720725" cy="2159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5" name="Oval 7" descr="Пергамент"/>
          <p:cNvSpPr>
            <a:spLocks noChangeArrowheads="1"/>
          </p:cNvSpPr>
          <p:nvPr/>
        </p:nvSpPr>
        <p:spPr bwMode="auto">
          <a:xfrm>
            <a:off x="3203575" y="549275"/>
            <a:ext cx="1584325" cy="1008063"/>
          </a:xfrm>
          <a:prstGeom prst="ellips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3492500" y="692150"/>
          <a:ext cx="944563" cy="747713"/>
        </p:xfrm>
        <a:graphic>
          <a:graphicData uri="http://schemas.openxmlformats.org/presentationml/2006/ole">
            <p:oleObj spid="_x0000_s12296" name="Формула" r:id="rId5" imgW="304560" imgH="241200" progId="Equation.3">
              <p:embed/>
            </p:oleObj>
          </a:graphicData>
        </a:graphic>
      </p:graphicFrame>
      <p:sp>
        <p:nvSpPr>
          <p:cNvPr id="12297" name="Oval 9" descr="Пергамент"/>
          <p:cNvSpPr>
            <a:spLocks noChangeArrowheads="1"/>
          </p:cNvSpPr>
          <p:nvPr/>
        </p:nvSpPr>
        <p:spPr bwMode="auto">
          <a:xfrm>
            <a:off x="3276600" y="1773238"/>
            <a:ext cx="1584325" cy="1008062"/>
          </a:xfrm>
          <a:prstGeom prst="ellips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3635375" y="1897063"/>
          <a:ext cx="944563" cy="747712"/>
        </p:xfrm>
        <a:graphic>
          <a:graphicData uri="http://schemas.openxmlformats.org/presentationml/2006/ole">
            <p:oleObj spid="_x0000_s12298" name="Формула" r:id="rId6" imgW="304560" imgH="241200" progId="Equation.3">
              <p:embed/>
            </p:oleObj>
          </a:graphicData>
        </a:graphic>
      </p:graphicFrame>
      <p:sp>
        <p:nvSpPr>
          <p:cNvPr id="12299" name="AutoShape 11"/>
          <p:cNvSpPr>
            <a:spLocks/>
          </p:cNvSpPr>
          <p:nvPr/>
        </p:nvSpPr>
        <p:spPr bwMode="auto">
          <a:xfrm>
            <a:off x="5219700" y="620713"/>
            <a:ext cx="288925" cy="2160587"/>
          </a:xfrm>
          <a:prstGeom prst="rightBrace">
            <a:avLst>
              <a:gd name="adj1" fmla="val 62317"/>
              <a:gd name="adj2" fmla="val 50000"/>
            </a:avLst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5580063" y="1341438"/>
          <a:ext cx="815975" cy="652462"/>
        </p:xfrm>
        <a:graphic>
          <a:graphicData uri="http://schemas.openxmlformats.org/presentationml/2006/ole">
            <p:oleObj spid="_x0000_s12300" name="Формула" r:id="rId7" imgW="190440" imgH="152280" progId="Equation.3">
              <p:embed/>
            </p:oleObj>
          </a:graphicData>
        </a:graphic>
      </p:graphicFrame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443663" y="1341438"/>
            <a:ext cx="2305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М = 35,457</a:t>
            </a: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3492500" y="3141663"/>
            <a:ext cx="1800225" cy="1150937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50000">
                <a:srgbClr val="FFFFCC"/>
              </a:gs>
              <a:gs pos="100000">
                <a:srgbClr val="CCFFCC"/>
              </a:gs>
            </a:gsLst>
            <a:lin ang="5400000" scaled="1"/>
          </a:gradFill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3983038" y="3284538"/>
          <a:ext cx="825500" cy="708025"/>
        </p:xfrm>
        <a:graphic>
          <a:graphicData uri="http://schemas.openxmlformats.org/presentationml/2006/ole">
            <p:oleObj spid="_x0000_s12303" name="Формула" r:id="rId8" imgW="266400" imgH="228600" progId="Equation.3">
              <p:embed/>
            </p:oleObj>
          </a:graphicData>
        </a:graphic>
      </p:graphicFrame>
      <p:sp>
        <p:nvSpPr>
          <p:cNvPr id="12304" name="Oval 16" descr="Пергамент"/>
          <p:cNvSpPr>
            <a:spLocks noChangeArrowheads="1"/>
          </p:cNvSpPr>
          <p:nvPr/>
        </p:nvSpPr>
        <p:spPr bwMode="auto">
          <a:xfrm>
            <a:off x="250825" y="4078288"/>
            <a:ext cx="1584325" cy="1008062"/>
          </a:xfrm>
          <a:prstGeom prst="ellips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539750" y="4221163"/>
          <a:ext cx="944563" cy="747712"/>
        </p:xfrm>
        <a:graphic>
          <a:graphicData uri="http://schemas.openxmlformats.org/presentationml/2006/ole">
            <p:oleObj spid="_x0000_s12305" name="Формула" r:id="rId9" imgW="304560" imgH="241200" progId="Equation.3">
              <p:embed/>
            </p:oleObj>
          </a:graphicData>
        </a:graphic>
      </p:graphicFrame>
      <p:sp>
        <p:nvSpPr>
          <p:cNvPr id="12306" name="Oval 18" descr="Пергамент"/>
          <p:cNvSpPr>
            <a:spLocks noChangeArrowheads="1"/>
          </p:cNvSpPr>
          <p:nvPr/>
        </p:nvSpPr>
        <p:spPr bwMode="auto">
          <a:xfrm>
            <a:off x="7091363" y="4006850"/>
            <a:ext cx="1584325" cy="1008063"/>
          </a:xfrm>
          <a:prstGeom prst="ellips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307" name="Object 19"/>
          <p:cNvGraphicFramePr>
            <a:graphicFrameLocks noChangeAspect="1"/>
          </p:cNvGraphicFramePr>
          <p:nvPr/>
        </p:nvGraphicFramePr>
        <p:xfrm>
          <a:off x="7450138" y="4130675"/>
          <a:ext cx="944562" cy="747713"/>
        </p:xfrm>
        <a:graphic>
          <a:graphicData uri="http://schemas.openxmlformats.org/presentationml/2006/ole">
            <p:oleObj spid="_x0000_s12307" name="Формула" r:id="rId10" imgW="304560" imgH="241200" progId="Equation.3">
              <p:embed/>
            </p:oleObj>
          </a:graphicData>
        </a:graphic>
      </p:graphicFrame>
      <p:sp>
        <p:nvSpPr>
          <p:cNvPr id="12308" name="Oval 20" descr="Пергамент"/>
          <p:cNvSpPr>
            <a:spLocks noChangeArrowheads="1"/>
          </p:cNvSpPr>
          <p:nvPr/>
        </p:nvSpPr>
        <p:spPr bwMode="auto">
          <a:xfrm>
            <a:off x="2411413" y="4799013"/>
            <a:ext cx="1584325" cy="1008062"/>
          </a:xfrm>
          <a:prstGeom prst="ellips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2700338" y="4941888"/>
          <a:ext cx="944562" cy="747712"/>
        </p:xfrm>
        <a:graphic>
          <a:graphicData uri="http://schemas.openxmlformats.org/presentationml/2006/ole">
            <p:oleObj spid="_x0000_s12309" name="Формула" r:id="rId11" imgW="304560" imgH="241200" progId="Equation.3">
              <p:embed/>
            </p:oleObj>
          </a:graphicData>
        </a:graphic>
      </p:graphicFrame>
      <p:sp>
        <p:nvSpPr>
          <p:cNvPr id="12310" name="Oval 22" descr="Пергамент"/>
          <p:cNvSpPr>
            <a:spLocks noChangeArrowheads="1"/>
          </p:cNvSpPr>
          <p:nvPr/>
        </p:nvSpPr>
        <p:spPr bwMode="auto">
          <a:xfrm>
            <a:off x="4643438" y="4799013"/>
            <a:ext cx="1584325" cy="1008062"/>
          </a:xfrm>
          <a:prstGeom prst="ellips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4932363" y="4941888"/>
          <a:ext cx="944562" cy="747712"/>
        </p:xfrm>
        <a:graphic>
          <a:graphicData uri="http://schemas.openxmlformats.org/presentationml/2006/ole">
            <p:oleObj spid="_x0000_s12311" name="Формула" r:id="rId12" imgW="304560" imgH="241200" progId="Equation.3">
              <p:embed/>
            </p:oleObj>
          </a:graphicData>
        </a:graphic>
      </p:graphicFrame>
      <p:sp>
        <p:nvSpPr>
          <p:cNvPr id="12312" name="Line 24"/>
          <p:cNvSpPr>
            <a:spLocks noChangeShapeType="1"/>
          </p:cNvSpPr>
          <p:nvPr/>
        </p:nvSpPr>
        <p:spPr bwMode="auto">
          <a:xfrm flipH="1">
            <a:off x="1908175" y="3862388"/>
            <a:ext cx="1368425" cy="431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H="1">
            <a:off x="3492500" y="4365625"/>
            <a:ext cx="358775" cy="36036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4932363" y="4365625"/>
            <a:ext cx="360362" cy="36036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5508625" y="3862388"/>
            <a:ext cx="1439863" cy="3603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6" name="AutoShape 28"/>
          <p:cNvSpPr>
            <a:spLocks/>
          </p:cNvSpPr>
          <p:nvPr/>
        </p:nvSpPr>
        <p:spPr bwMode="auto">
          <a:xfrm rot="5400000">
            <a:off x="4537075" y="1808163"/>
            <a:ext cx="287338" cy="8424862"/>
          </a:xfrm>
          <a:prstGeom prst="rightBrace">
            <a:avLst>
              <a:gd name="adj1" fmla="val 244337"/>
              <a:gd name="adj2" fmla="val 50000"/>
            </a:avLst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348038" y="6196013"/>
            <a:ext cx="2592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М = 238,0289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animBg="1"/>
      <p:bldP spid="12293" grpId="0" animBg="1"/>
      <p:bldP spid="12294" grpId="0" animBg="1"/>
      <p:bldP spid="12295" grpId="0" animBg="1"/>
      <p:bldP spid="12297" grpId="0" animBg="1"/>
      <p:bldP spid="12299" grpId="0" animBg="1"/>
      <p:bldP spid="12301" grpId="0"/>
      <p:bldP spid="12302" grpId="0" animBg="1"/>
      <p:bldP spid="12304" grpId="0" animBg="1"/>
      <p:bldP spid="12306" grpId="0" animBg="1"/>
      <p:bldP spid="12308" grpId="0" animBg="1"/>
      <p:bldP spid="12310" grpId="0" animBg="1"/>
      <p:bldP spid="12312" grpId="0" animBg="1"/>
      <p:bldP spid="12313" grpId="0" animBg="1"/>
      <p:bldP spid="12314" grpId="0" animBg="1"/>
      <p:bldP spid="12315" grpId="0" animBg="1"/>
      <p:bldP spid="12316" grpId="0" animBg="1"/>
      <p:bldP spid="123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569325" cy="860425"/>
          </a:xfrm>
          <a:prstGeom prst="rect">
            <a:avLst/>
          </a:prstGeom>
          <a:solidFill>
            <a:schemeClr val="bg1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0000"/>
                </a:solidFill>
              </a:rPr>
              <a:t>Изотопами </a:t>
            </a:r>
            <a:r>
              <a:rPr lang="ru-RU" sz="2400"/>
              <a:t>называются разновидности данного химического элемента, различающиеся по массе их ядер.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0000"/>
                </a:solidFill>
              </a:rPr>
              <a:t>Изотоп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2266950" y="1700213"/>
            <a:ext cx="649288" cy="2889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132138" y="1412875"/>
            <a:ext cx="331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«Изос» -одинаковый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266950" y="2060575"/>
            <a:ext cx="720725" cy="1444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132138" y="1916113"/>
            <a:ext cx="309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«Топос» - место</a:t>
            </a:r>
          </a:p>
        </p:txBody>
      </p:sp>
      <p:sp>
        <p:nvSpPr>
          <p:cNvPr id="13320" name="AutoShape 8"/>
          <p:cNvSpPr>
            <a:spLocks/>
          </p:cNvSpPr>
          <p:nvPr/>
        </p:nvSpPr>
        <p:spPr bwMode="auto">
          <a:xfrm>
            <a:off x="6227763" y="1484313"/>
            <a:ext cx="215900" cy="863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732588" y="1700213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(греч.)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23850" y="2852738"/>
            <a:ext cx="85693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/>
              <a:t>1). Из-за разного числа нейтронов ядра атомов различных изотопов одного и того же элемента обладают разными массами и могут отличаться по физическим свойствам (радиоактивность)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23850" y="4149725"/>
            <a:ext cx="85693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/>
              <a:t>2). Из-за одинакового заряда ядра атомы разных изотопов одного химического элемента имеют одинаковое строение электронных оболочек, т.е. обладают одинаковыми химическими свойствами.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95288" y="5589588"/>
            <a:ext cx="8208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CC0000"/>
                </a:solidFill>
              </a:rPr>
              <a:t>У всех химических элементов есть изотопы!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/>
      <p:bldP spid="13316" grpId="0" animBg="1"/>
      <p:bldP spid="13317" grpId="0"/>
      <p:bldP spid="13318" grpId="0" animBg="1"/>
      <p:bldP spid="13319" grpId="0"/>
      <p:bldP spid="13320" grpId="0" animBg="1"/>
      <p:bldP spid="13321" grpId="0"/>
      <p:bldP spid="13322" grpId="0"/>
      <p:bldP spid="13323" grpId="0"/>
      <p:bldP spid="133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Изотопы Н"/>
          <p:cNvPicPr>
            <a:picLocks noChangeAspect="1" noChangeArrowheads="1"/>
          </p:cNvPicPr>
          <p:nvPr/>
        </p:nvPicPr>
        <p:blipFill>
          <a:blip r:embed="rId3"/>
          <a:srcRect t="12199"/>
          <a:stretch>
            <a:fillRect/>
          </a:stretch>
        </p:blipFill>
        <p:spPr bwMode="auto">
          <a:xfrm>
            <a:off x="0" y="0"/>
            <a:ext cx="9144000" cy="6165850"/>
          </a:xfrm>
          <a:prstGeom prst="rect">
            <a:avLst/>
          </a:prstGeom>
          <a:noFill/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68313" y="4797425"/>
            <a:ext cx="2519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99,985%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348038" y="4724400"/>
            <a:ext cx="2519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0,015%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6515100" y="4652963"/>
          <a:ext cx="1873250" cy="428625"/>
        </p:xfrm>
        <a:graphic>
          <a:graphicData uri="http://schemas.openxmlformats.org/presentationml/2006/ole">
            <p:oleObj spid="_x0000_s14341" name="Формула" r:id="rId4" imgW="888840" imgH="203040" progId="Equation.3">
              <p:embed/>
            </p:oleObj>
          </a:graphicData>
        </a:graphic>
      </p:graphicFrame>
      <p:sp>
        <p:nvSpPr>
          <p:cNvPr id="14342" name="AutoShape 6"/>
          <p:cNvSpPr>
            <a:spLocks/>
          </p:cNvSpPr>
          <p:nvPr/>
        </p:nvSpPr>
        <p:spPr bwMode="auto">
          <a:xfrm rot="5400000">
            <a:off x="4537075" y="1089026"/>
            <a:ext cx="287337" cy="8424862"/>
          </a:xfrm>
          <a:prstGeom prst="rightBrace">
            <a:avLst>
              <a:gd name="adj1" fmla="val 244337"/>
              <a:gd name="adj2" fmla="val 50000"/>
            </a:avLst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124075" y="5589588"/>
            <a:ext cx="52562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100"/>
              <a:t>Природный изотопный состав Н</a:t>
            </a:r>
          </a:p>
        </p:txBody>
      </p:sp>
      <p:pic>
        <p:nvPicPr>
          <p:cNvPr id="14344" name="Picture 8" descr="Модель атома водорода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276475"/>
            <a:ext cx="3195638" cy="2324100"/>
          </a:xfrm>
          <a:prstGeom prst="rect">
            <a:avLst/>
          </a:prstGeom>
          <a:noFill/>
        </p:spPr>
      </p:pic>
      <p:pic>
        <p:nvPicPr>
          <p:cNvPr id="14345" name="Picture 9" descr="Модель атома дейтерия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87675" y="2276475"/>
            <a:ext cx="3168650" cy="2305050"/>
          </a:xfrm>
          <a:prstGeom prst="rect">
            <a:avLst/>
          </a:prstGeom>
          <a:noFill/>
        </p:spPr>
      </p:pic>
      <p:pic>
        <p:nvPicPr>
          <p:cNvPr id="14346" name="Picture 10" descr="Модель атома трития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13438" y="2276475"/>
            <a:ext cx="3230562" cy="22923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143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143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143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2" grpId="0" animBg="1"/>
      <p:bldP spid="143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3850" y="1268413"/>
            <a:ext cx="8496300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0000"/>
                </a:solidFill>
              </a:rPr>
              <a:t>1).</a:t>
            </a:r>
            <a:r>
              <a:rPr lang="ru-RU" sz="2400"/>
              <a:t> У всех химических элементов есть изотопы.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0000"/>
                </a:solidFill>
              </a:rPr>
              <a:t>2).</a:t>
            </a:r>
            <a:r>
              <a:rPr lang="ru-RU" sz="2400"/>
              <a:t> У изотопов одного элемента химические свойства одинаковы.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0000"/>
                </a:solidFill>
              </a:rPr>
              <a:t>3).</a:t>
            </a:r>
            <a:r>
              <a:rPr lang="ru-RU" sz="2400"/>
              <a:t> Различны физические свойства, масса.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0000"/>
                </a:solidFill>
              </a:rPr>
              <a:t>4).</a:t>
            </a:r>
            <a:r>
              <a:rPr lang="ru-RU" sz="2400"/>
              <a:t> Занимают одно место в таблице Менделеева.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3276600" y="260350"/>
            <a:ext cx="23034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18900000" scaled="1"/>
                </a:gradFill>
                <a:latin typeface="Arial"/>
                <a:cs typeface="Arial"/>
              </a:rPr>
              <a:t>Вывод: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429</Words>
  <Application>Microsoft PowerPoint</Application>
  <PresentationFormat>Экран (4:3)</PresentationFormat>
  <Paragraphs>76</Paragraphs>
  <Slides>11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Andrei</dc:creator>
  <cp:lastModifiedBy>1</cp:lastModifiedBy>
  <cp:revision>41</cp:revision>
  <dcterms:created xsi:type="dcterms:W3CDTF">2009-03-17T10:56:16Z</dcterms:created>
  <dcterms:modified xsi:type="dcterms:W3CDTF">2015-04-24T17:56:58Z</dcterms:modified>
</cp:coreProperties>
</file>