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64" r:id="rId11"/>
    <p:sldId id="265" r:id="rId12"/>
    <p:sldId id="266" r:id="rId13"/>
    <p:sldId id="267" r:id="rId14"/>
    <p:sldId id="269" r:id="rId15"/>
    <p:sldId id="287" r:id="rId16"/>
    <p:sldId id="270" r:id="rId17"/>
    <p:sldId id="271" r:id="rId18"/>
    <p:sldId id="288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03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03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82E937-A780-4D9C-98A2-110498662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CF3FD-EB57-46F4-98A4-2A036F819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0CC82-A13D-49BA-B110-DDCC85B27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DEC9B-6F9C-401E-83DD-B4051AFA8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8BB38-3FF2-44B4-BB76-DEB443F87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327C6-66BE-4FFF-BCB0-88DDD25E4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CE14-E166-4402-A7C2-695B090F0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7D1B9-E97A-4925-BE54-E35BFEEC0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E632-0820-4E8C-BD12-D9A45A309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E5028-ADD0-4730-B82E-4F88DBB343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684BC-CC81-4707-97DA-65E932975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DDEA7-0D52-4341-A968-AD1B9F9C3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5147E-B59C-4248-975C-C327B12B6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49156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49159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0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491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1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4916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16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7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491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1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491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2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491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3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491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4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491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5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491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6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491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7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491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8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491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69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491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1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0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492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1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492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2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492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3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492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4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492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5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492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6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492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7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492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8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492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79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492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0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492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492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2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1083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492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4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492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5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492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6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492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7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492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8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492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89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492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0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492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1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492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2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492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93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492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92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492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6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7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28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2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2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F26AB-D25B-43FD-9730-A08D9CE31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slow">
    <p:diamond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8496300" cy="38163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Открытие</a:t>
            </a:r>
            <a:br>
              <a:rPr lang="ru-RU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4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протона и нейтрона. </a:t>
            </a:r>
            <a:r>
              <a:rPr lang="ru-RU" sz="5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Массовое и зарядовое </a:t>
            </a:r>
            <a:br>
              <a:rPr lang="ru-RU" sz="5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54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число атома.</a:t>
            </a:r>
            <a:r>
              <a:rPr lang="ru-RU" sz="540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724400"/>
            <a:ext cx="7488237" cy="1655763"/>
          </a:xfrm>
        </p:spPr>
        <p:txBody>
          <a:bodyPr/>
          <a:lstStyle/>
          <a:p>
            <a:pPr algn="r" eaLnBrk="1" hangingPunct="1">
              <a:defRPr/>
            </a:pPr>
            <a:endParaRPr lang="ru-RU" sz="4400" dirty="0" smtClean="0">
              <a:solidFill>
                <a:schemeClr val="tx2"/>
              </a:solidFill>
              <a:effectLst>
                <a:outerShdw blurRad="38100" dist="38100" dir="2700000" algn="tl">
                  <a:srgbClr val="AF273E"/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Изотопы</a:t>
            </a:r>
            <a:r>
              <a:rPr lang="ru-RU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ru-RU" sz="4000" smtClean="0"/>
              <a:t>Выяснилось,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4000" smtClean="0"/>
              <a:t>что существуют </a:t>
            </a:r>
            <a:r>
              <a:rPr lang="ru-RU" sz="4000" u="sng" smtClean="0">
                <a:solidFill>
                  <a:schemeClr val="tx2"/>
                </a:solidFill>
              </a:rPr>
              <a:t>ядра</a:t>
            </a:r>
            <a:r>
              <a:rPr lang="ru-RU" sz="4000" smtClean="0"/>
              <a:t>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4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 одинаковым зарядом</a:t>
            </a:r>
            <a:r>
              <a:rPr lang="ru-RU" sz="4000" smtClean="0"/>
              <a:t>, </a:t>
            </a:r>
            <a:r>
              <a:rPr lang="ru-RU" sz="4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но разными массами</a:t>
            </a:r>
            <a:r>
              <a:rPr lang="ru-RU" sz="4000" smtClean="0"/>
              <a:t>.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z="4000" smtClean="0">
                <a:solidFill>
                  <a:schemeClr val="tx2"/>
                </a:solidFill>
              </a:rPr>
              <a:t>Такие ядра назвали</a:t>
            </a:r>
            <a:r>
              <a:rPr lang="ru-RU" sz="4000" smtClean="0"/>
              <a:t> </a:t>
            </a:r>
            <a:r>
              <a:rPr lang="ru-RU" sz="4000" b="1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изотопами</a:t>
            </a:r>
            <a:r>
              <a:rPr lang="ru-RU" sz="4000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2290762"/>
          </a:xfrm>
        </p:spPr>
        <p:txBody>
          <a:bodyPr/>
          <a:lstStyle/>
          <a:p>
            <a:pPr eaLnBrk="1" hangingPunct="1"/>
            <a:r>
              <a:rPr lang="ru-RU" sz="4000" smtClean="0"/>
              <a:t>Существование изотопов также </a:t>
            </a:r>
            <a:r>
              <a:rPr lang="ru-RU" sz="4000" u="sng" smtClean="0"/>
              <a:t>противоречило предположению</a:t>
            </a:r>
            <a:r>
              <a:rPr lang="ru-RU" sz="4000" smtClean="0"/>
              <a:t> о том,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497887" cy="3959225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chemeClr val="accent2"/>
                </a:solidFill>
              </a:rPr>
              <a:t>что </a:t>
            </a:r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ядра состоят только из протонов</a:t>
            </a:r>
            <a:r>
              <a:rPr lang="ru-RU" smtClean="0">
                <a:solidFill>
                  <a:schemeClr val="accent2"/>
                </a:solidFill>
              </a:rPr>
              <a:t>: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chemeClr val="accent2"/>
                </a:solidFill>
              </a:rPr>
              <a:t>ведь в таком случае ядра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 </a:t>
            </a:r>
            <a:r>
              <a:rPr lang="ru-RU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разной массой</a:t>
            </a:r>
            <a:r>
              <a:rPr lang="ru-RU" smtClean="0">
                <a:solidFill>
                  <a:schemeClr val="accent2"/>
                </a:solidFill>
              </a:rPr>
              <a:t>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chemeClr val="accent2"/>
                </a:solidFill>
              </a:rPr>
              <a:t>обязательно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u="sng" smtClean="0">
                <a:solidFill>
                  <a:schemeClr val="accent2"/>
                </a:solidFill>
              </a:rPr>
              <a:t>должны были бы иметь </a:t>
            </a:r>
          </a:p>
          <a:p>
            <a:pPr algn="r" eaLnBrk="1" hangingPunct="1">
              <a:lnSpc>
                <a:spcPct val="90000"/>
              </a:lnSpc>
              <a:defRPr/>
            </a:pPr>
            <a:r>
              <a:rPr lang="ru-RU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</a:t>
            </a:r>
            <a:r>
              <a:rPr lang="ru-RU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разный заряд</a:t>
            </a:r>
            <a:r>
              <a:rPr lang="ru-RU" smtClean="0">
                <a:solidFill>
                  <a:schemeClr val="accent2"/>
                </a:solidFill>
              </a:rPr>
              <a:t>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0" y="1916113"/>
            <a:ext cx="4572000" cy="22637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60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Открытие </a:t>
            </a:r>
            <a:br>
              <a:rPr lang="ru-RU" sz="60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60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нейтрона</a:t>
            </a:r>
          </a:p>
        </p:txBody>
      </p:sp>
      <p:pic>
        <p:nvPicPr>
          <p:cNvPr id="14339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836613"/>
            <a:ext cx="4103688" cy="5614987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1354137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массах ядер обнаружилась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5111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любопытная закономерность:</a:t>
            </a:r>
            <a:r>
              <a:rPr lang="ru-RU" sz="4000" smtClean="0">
                <a:solidFill>
                  <a:srgbClr val="FF0066"/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4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массы</a:t>
            </a:r>
            <a:r>
              <a:rPr lang="ru-RU" sz="4000" smtClean="0"/>
              <a:t> </a:t>
            </a:r>
            <a:r>
              <a:rPr lang="ru-RU" sz="4000" u="sng" smtClean="0"/>
              <a:t>всех ядер</a:t>
            </a:r>
            <a:r>
              <a:rPr lang="ru-RU" sz="4000" smtClean="0"/>
              <a:t>, </a:t>
            </a:r>
          </a:p>
          <a:p>
            <a:pPr eaLnBrk="1" hangingPunct="1">
              <a:defRPr/>
            </a:pPr>
            <a:r>
              <a:rPr lang="ru-RU" sz="40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в том числе изотопов,</a:t>
            </a:r>
          </a:p>
          <a:p>
            <a:pPr eaLnBrk="1" hangingPunct="1">
              <a:defRPr/>
            </a:pPr>
            <a:r>
              <a:rPr lang="ru-RU" sz="4000" smtClean="0"/>
              <a:t>с высокой точностью </a:t>
            </a:r>
          </a:p>
          <a:p>
            <a:pPr eaLnBrk="1" hangingPunct="1">
              <a:defRPr/>
            </a:pPr>
            <a:r>
              <a:rPr lang="ru-RU" sz="40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были кратны массе</a:t>
            </a:r>
            <a:r>
              <a:rPr lang="ru-RU" sz="4000" smtClean="0"/>
              <a:t> </a:t>
            </a:r>
          </a:p>
          <a:p>
            <a:pPr eaLnBrk="1" hangingPunct="1">
              <a:defRPr/>
            </a:pPr>
            <a:r>
              <a:rPr lang="ru-RU" sz="4000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протона</a:t>
            </a:r>
            <a:r>
              <a:rPr lang="ru-RU" sz="40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301625"/>
            <a:ext cx="7989887" cy="1462088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Но как «поймать»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algn="r" eaLnBrk="1" hangingPunct="1">
              <a:buFontTx/>
              <a:buNone/>
              <a:defRPr/>
            </a:pPr>
            <a:r>
              <a:rPr lang="ru-RU" sz="48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эти нейтральные частицы?</a:t>
            </a:r>
          </a:p>
          <a:p>
            <a:pPr eaLnBrk="1" hangingPunct="1">
              <a:buFontTx/>
              <a:buNone/>
              <a:defRPr/>
            </a:pPr>
            <a:r>
              <a:rPr lang="ru-RU" sz="4000" smtClean="0"/>
              <a:t>	</a:t>
            </a:r>
            <a:r>
              <a:rPr lang="ru-RU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Ведь их очень трудно </a:t>
            </a:r>
            <a:r>
              <a:rPr lang="ru-RU" sz="4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зарегистрировать!</a:t>
            </a:r>
            <a:endParaRPr lang="ru-RU" sz="44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333375"/>
            <a:ext cx="8785225" cy="61912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Из-за того, что</a:t>
            </a:r>
          </a:p>
          <a:p>
            <a:pPr eaLnBrk="1" hangingPunct="1">
              <a:defRPr/>
            </a:pPr>
            <a:r>
              <a:rPr lang="ru-RU" sz="40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нейтральные частицы</a:t>
            </a:r>
            <a:r>
              <a:rPr lang="ru-RU" sz="4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ru-RU" sz="36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 испытывают электрических взаимодействий,</a:t>
            </a:r>
            <a:r>
              <a:rPr lang="ru-RU" sz="4000" smtClean="0"/>
              <a:t> </a:t>
            </a:r>
          </a:p>
          <a:p>
            <a:pPr eaLnBrk="1" hangingPunct="1">
              <a:defRPr/>
            </a:pPr>
            <a:r>
              <a:rPr lang="ru-RU" sz="4000" smtClean="0">
                <a:solidFill>
                  <a:schemeClr val="tx2"/>
                </a:solidFill>
              </a:rPr>
              <a:t>они легко пронизывают вещество</a:t>
            </a:r>
            <a:r>
              <a:rPr lang="ru-RU" sz="4000" smtClean="0"/>
              <a:t>, или, </a:t>
            </a:r>
            <a:r>
              <a:rPr lang="ru-RU" sz="4000" u="sng" smtClean="0"/>
              <a:t>как говорят</a:t>
            </a:r>
            <a:r>
              <a:rPr lang="ru-RU" sz="4000" smtClean="0"/>
              <a:t>,</a:t>
            </a:r>
          </a:p>
          <a:p>
            <a:pPr eaLnBrk="1" hangingPunct="1">
              <a:defRPr/>
            </a:pPr>
            <a:r>
              <a:rPr lang="ru-RU" sz="380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обладают </a:t>
            </a:r>
            <a:r>
              <a:rPr lang="ru-RU" sz="3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большой проникающей способностью</a:t>
            </a:r>
            <a:r>
              <a:rPr lang="ru-RU" sz="38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.</a:t>
            </a:r>
            <a:r>
              <a:rPr lang="ru-RU" sz="4000" smtClean="0"/>
              <a:t> </a:t>
            </a:r>
          </a:p>
          <a:p>
            <a:pPr eaLnBrk="1" hangingPunct="1">
              <a:defRPr/>
            </a:pPr>
            <a:endParaRPr lang="ru-RU" sz="400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Открытия предсказанных Резерфордом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424863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нейтральных частиц пришлось ждать целых </a:t>
            </a:r>
            <a:r>
              <a:rPr lang="ru-RU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12 лет.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Но их все-таки обнаружили,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0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причем именно </a:t>
            </a:r>
            <a:r>
              <a:rPr lang="ru-RU" sz="40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по «главной улике» - большой проникающей способности.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60350"/>
            <a:ext cx="8642350" cy="5865813"/>
          </a:xfrm>
        </p:spPr>
        <p:txBody>
          <a:bodyPr/>
          <a:lstStyle/>
          <a:p>
            <a:pPr eaLnBrk="1" hangingPunct="1">
              <a:defRPr/>
            </a:pPr>
            <a:r>
              <a:rPr lang="ru-RU" sz="3800" b="1" smtClean="0"/>
              <a:t>При облучении </a:t>
            </a:r>
            <a:r>
              <a:rPr lang="ru-RU" sz="3800" b="1" smtClean="0">
                <a:solidFill>
                  <a:schemeClr val="tx2"/>
                </a:solidFill>
              </a:rPr>
              <a:t>α - частицами</a:t>
            </a:r>
            <a:r>
              <a:rPr lang="ru-RU" sz="3800" b="1" smtClean="0"/>
              <a:t> атомов бериллия было зарегистрировано излучение, </a:t>
            </a:r>
          </a:p>
          <a:p>
            <a:pPr eaLnBrk="1" hangingPunct="1">
              <a:defRPr/>
            </a:pPr>
            <a:r>
              <a:rPr lang="ru-RU" sz="38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пронизывающее </a:t>
            </a:r>
          </a:p>
          <a:p>
            <a:pPr eaLnBrk="1" hangingPunct="1">
              <a:defRPr/>
            </a:pPr>
            <a:r>
              <a:rPr lang="ru-RU" sz="38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20 - сантиметровую </a:t>
            </a:r>
          </a:p>
          <a:p>
            <a:pPr eaLnBrk="1" hangingPunct="1">
              <a:defRPr/>
            </a:pPr>
            <a:r>
              <a:rPr lang="ru-RU" sz="38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свинцовую плиту,</a:t>
            </a:r>
          </a:p>
          <a:p>
            <a:pPr eaLnBrk="1" hangingPunct="1">
              <a:defRPr/>
            </a:pPr>
            <a:r>
              <a:rPr lang="ru-RU" sz="38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которая </a:t>
            </a:r>
            <a:r>
              <a:rPr lang="ru-RU" sz="38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задерживала все другие виды излучений.</a:t>
            </a:r>
            <a:r>
              <a:rPr lang="ru-RU" sz="28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476250"/>
            <a:ext cx="8208962" cy="6048375"/>
          </a:xfrm>
        </p:spPr>
        <p:txBody>
          <a:bodyPr/>
          <a:lstStyle/>
          <a:p>
            <a:pPr eaLnBrk="1" hangingPunct="1"/>
            <a:r>
              <a:rPr lang="ru-RU" sz="3600" b="1" smtClean="0"/>
              <a:t>Проходя затем через парафин, </a:t>
            </a:r>
          </a:p>
          <a:p>
            <a:pPr eaLnBrk="1" hangingPunct="1"/>
            <a:r>
              <a:rPr lang="ru-RU" sz="3600" b="1" smtClean="0">
                <a:solidFill>
                  <a:schemeClr val="tx2"/>
                </a:solidFill>
              </a:rPr>
              <a:t>это излучение выбивало протоны большой энергии</a:t>
            </a:r>
            <a:r>
              <a:rPr lang="ru-RU" sz="3600" b="1" smtClean="0"/>
              <a:t>, </a:t>
            </a:r>
          </a:p>
          <a:p>
            <a:pPr eaLnBrk="1" hangingPunct="1"/>
            <a:r>
              <a:rPr lang="ru-RU" sz="3600" b="1" smtClean="0"/>
              <a:t>и уже по свойствам вылетевших протонов </a:t>
            </a:r>
          </a:p>
          <a:p>
            <a:pPr eaLnBrk="1" hangingPunct="1"/>
            <a:r>
              <a:rPr lang="ru-RU" sz="3600" b="1" smtClean="0">
                <a:solidFill>
                  <a:schemeClr val="tx2"/>
                </a:solidFill>
              </a:rPr>
              <a:t>были установлены свойства</a:t>
            </a:r>
          </a:p>
          <a:p>
            <a:pPr eaLnBrk="1" hangingPunct="1"/>
            <a:r>
              <a:rPr lang="ru-RU" sz="3600" b="1" smtClean="0"/>
              <a:t>«неуловимых» нейтральных частиц – нейтронов! </a:t>
            </a:r>
            <a:endParaRPr lang="ru-RU" sz="360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549275"/>
            <a:ext cx="7777162" cy="597535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Ученик Резерфорда </a:t>
            </a:r>
            <a:r>
              <a:rPr lang="ru-RU" sz="3600" smtClean="0">
                <a:solidFill>
                  <a:schemeClr val="tx2"/>
                </a:solidFill>
              </a:rPr>
              <a:t>Джеймс Чедвик</a:t>
            </a:r>
            <a:r>
              <a:rPr lang="ru-RU" sz="3600" smtClean="0"/>
              <a:t> доказал, </a:t>
            </a:r>
          </a:p>
          <a:p>
            <a:pPr eaLnBrk="1" hangingPunct="1">
              <a:defRPr/>
            </a:pPr>
            <a:r>
              <a:rPr lang="ru-RU" sz="3600" smtClean="0"/>
              <a:t>что эти частицы являются предсказанными Резерфордом нейтральными «двойниками» протона. </a:t>
            </a:r>
          </a:p>
          <a:p>
            <a:pPr eaLnBrk="1" hangingPunct="1">
              <a:defRPr/>
            </a:pPr>
            <a:r>
              <a:rPr lang="ru-RU" sz="3600" smtClean="0"/>
              <a:t>Вследствие их нейтральности их назвали </a:t>
            </a:r>
            <a:r>
              <a:rPr lang="ru-RU" sz="3600" b="1" i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нейтронами</a:t>
            </a:r>
            <a:r>
              <a:rPr lang="ru-RU" sz="36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88913"/>
            <a:ext cx="8280400" cy="62642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После открытия атомного ядра 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возник вопрос:</a:t>
            </a:r>
            <a:r>
              <a:rPr lang="ru-RU" sz="440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не является ли и 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оно </a:t>
            </a:r>
            <a:r>
              <a:rPr lang="ru-RU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составным</a:t>
            </a:r>
            <a:r>
              <a:rPr 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Может быть,</a:t>
            </a:r>
            <a:r>
              <a:rPr lang="ru-RU" sz="440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и ядро состоит </a:t>
            </a:r>
          </a:p>
          <a:p>
            <a:pPr eaLnBrk="1" hangingPunct="1">
              <a:buFontTx/>
              <a:buNone/>
              <a:defRPr/>
            </a:pPr>
            <a:r>
              <a:rPr lang="ru-RU" sz="44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из каких-то частиц?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476250"/>
            <a:ext cx="8893175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В отличие от протона и электрона </a:t>
            </a:r>
            <a:r>
              <a:rPr lang="ru-RU" b="1" u="sng" smtClean="0">
                <a:solidFill>
                  <a:schemeClr val="tx2"/>
                </a:solidFill>
              </a:rPr>
              <a:t>нейтрон не является стабильной частицей</a:t>
            </a:r>
            <a:r>
              <a:rPr lang="ru-RU" b="1" smtClean="0">
                <a:solidFill>
                  <a:schemeClr val="tx2"/>
                </a:solidFill>
              </a:rPr>
              <a:t>,</a:t>
            </a:r>
            <a:r>
              <a:rPr lang="ru-RU" b="1" smtClean="0"/>
              <a:t> то есть </a:t>
            </a:r>
            <a:r>
              <a:rPr lang="ru-RU" b="1" smtClean="0">
                <a:solidFill>
                  <a:schemeClr val="tx2"/>
                </a:solidFill>
              </a:rPr>
              <a:t>не может существовать </a:t>
            </a:r>
            <a:r>
              <a:rPr lang="ru-RU" b="1" u="sng" smtClean="0">
                <a:solidFill>
                  <a:schemeClr val="tx2"/>
                </a:solidFill>
              </a:rPr>
              <a:t>«сам по себе»</a:t>
            </a:r>
            <a:r>
              <a:rPr lang="ru-RU" b="1" smtClean="0"/>
              <a:t> сколь угодно долго.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2"/>
                </a:solidFill>
              </a:rPr>
              <a:t>Среднее </a:t>
            </a:r>
            <a:r>
              <a:rPr lang="ru-RU" b="1" u="sng" smtClean="0">
                <a:solidFill>
                  <a:schemeClr val="tx2"/>
                </a:solidFill>
              </a:rPr>
              <a:t>время жизни нейтрона</a:t>
            </a:r>
            <a:r>
              <a:rPr lang="ru-RU" b="1" smtClean="0">
                <a:solidFill>
                  <a:schemeClr val="tx2"/>
                </a:solidFill>
              </a:rPr>
              <a:t> - около </a:t>
            </a:r>
            <a:r>
              <a:rPr lang="ru-RU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15 минут</a:t>
            </a:r>
            <a:r>
              <a:rPr lang="ru-RU" b="1" smtClean="0">
                <a:solidFill>
                  <a:schemeClr val="tx2"/>
                </a:solidFill>
              </a:rPr>
              <a:t>,</a:t>
            </a:r>
            <a:r>
              <a:rPr lang="ru-RU" b="1" smtClean="0">
                <a:solidFill>
                  <a:schemeClr val="accent2"/>
                </a:solidFill>
              </a:rPr>
              <a:t> после чего он распадается на </a:t>
            </a:r>
            <a:r>
              <a:rPr lang="ru-RU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протон, электрон</a:t>
            </a:r>
            <a:r>
              <a:rPr lang="ru-RU" b="1" smtClean="0">
                <a:solidFill>
                  <a:schemeClr val="accent2"/>
                </a:solidFill>
              </a:rPr>
              <a:t> и еще одну нейтральную частицу, которая называется </a:t>
            </a:r>
            <a:r>
              <a:rPr lang="ru-RU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антинейтрино</a:t>
            </a:r>
            <a:r>
              <a:rPr lang="ru-RU" b="1" smtClean="0">
                <a:solidFill>
                  <a:schemeClr val="accent2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2"/>
                </a:solidFill>
              </a:rPr>
              <a:t>Эта частица </a:t>
            </a:r>
            <a:r>
              <a:rPr lang="ru-RU" b="1" u="sng" smtClean="0">
                <a:solidFill>
                  <a:schemeClr val="tx2"/>
                </a:solidFill>
              </a:rPr>
              <a:t>обладает намного большей проникающей способностью, чем нейтрон.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620713"/>
            <a:ext cx="8497887" cy="5505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400" b="1" smtClean="0">
                <a:solidFill>
                  <a:schemeClr val="tx2"/>
                </a:solidFill>
              </a:rPr>
              <a:t>Хотя «неуловимость» нейтрона «задержала» его открытие, 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b="1" smtClean="0"/>
              <a:t>она оказалась самым ценным его свойством 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b="1" smtClean="0"/>
              <a:t>с точки зрения практического применения.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549275"/>
            <a:ext cx="8569325" cy="557688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Дело в том, что именно благодаря высокой </a:t>
            </a:r>
            <a:r>
              <a:rPr lang="ru-RU" sz="40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проникающей способности</a:t>
            </a:r>
            <a:r>
              <a:rPr lang="ru-RU" sz="4000" b="1" smtClean="0"/>
              <a:t> </a:t>
            </a:r>
          </a:p>
          <a:p>
            <a:pPr eaLnBrk="1" hangingPunct="1">
              <a:defRPr/>
            </a:pPr>
            <a:r>
              <a:rPr lang="ru-RU" sz="4000" b="1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нейтроны</a:t>
            </a:r>
            <a:r>
              <a:rPr lang="ru-RU" sz="4000" b="1" smtClean="0">
                <a:solidFill>
                  <a:schemeClr val="tx2"/>
                </a:solidFill>
              </a:rPr>
              <a:t> </a:t>
            </a:r>
            <a:r>
              <a:rPr lang="ru-RU" sz="4000" b="1" smtClean="0"/>
              <a:t>оказались наиболее подходящим средством </a:t>
            </a:r>
          </a:p>
          <a:p>
            <a:pPr eaLnBrk="1" hangingPunct="1">
              <a:defRPr/>
            </a:pPr>
            <a:r>
              <a:rPr lang="ru-RU" sz="40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для «зажигания» ядерных реакций в реакторах.</a:t>
            </a:r>
            <a:r>
              <a:rPr lang="ru-RU" sz="2400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60350"/>
            <a:ext cx="8424862" cy="6264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5400" b="1" smtClean="0">
                <a:solidFill>
                  <a:schemeClr val="accent2"/>
                </a:solidFill>
                <a:latin typeface="Times New Roman" pitchFamily="18" charset="0"/>
              </a:rPr>
              <a:t>Сразу же после открытия нейтрона </a:t>
            </a:r>
            <a:r>
              <a:rPr lang="ru-RU" sz="5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Дмитрий Дмитриевич Иваненко </a:t>
            </a:r>
          </a:p>
          <a:p>
            <a:pPr algn="ctr" eaLnBrk="1" hangingPunct="1">
              <a:buFontTx/>
              <a:buNone/>
              <a:defRPr/>
            </a:pPr>
            <a:r>
              <a:rPr lang="ru-RU" sz="5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 Вернер Гейзенберг</a:t>
            </a:r>
            <a:r>
              <a:rPr lang="ru-RU" sz="5400" b="1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5400" b="1" smtClean="0">
                <a:solidFill>
                  <a:schemeClr val="accent2"/>
                </a:solidFill>
                <a:latin typeface="Times New Roman" pitchFamily="18" charset="0"/>
              </a:rPr>
              <a:t>предложили </a:t>
            </a:r>
          </a:p>
          <a:p>
            <a:pPr algn="ctr" eaLnBrk="1" hangingPunct="1">
              <a:buFontTx/>
              <a:buNone/>
              <a:defRPr/>
            </a:pPr>
            <a:r>
              <a:rPr lang="ru-RU" sz="5600" b="1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протонно - нейтронную модель ядра</a:t>
            </a:r>
            <a:r>
              <a:rPr lang="ru-RU" sz="56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549275"/>
            <a:ext cx="8424862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4800" b="1" smtClean="0">
                <a:latin typeface="Times New Roman" pitchFamily="18" charset="0"/>
              </a:rPr>
              <a:t>Согласно этой модели ядра всех атомов состоят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800" b="1" smtClean="0">
                <a:latin typeface="Times New Roman" pitchFamily="18" charset="0"/>
              </a:rPr>
              <a:t>из положительно заряженных </a:t>
            </a:r>
            <a:r>
              <a:rPr lang="ru-RU" sz="4800" b="1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протонов</a:t>
            </a:r>
            <a:r>
              <a:rPr lang="ru-RU" sz="4800" b="1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800" b="1" smtClean="0">
                <a:latin typeface="Times New Roman" pitchFamily="18" charset="0"/>
              </a:rPr>
              <a:t>и нейтральных </a:t>
            </a:r>
            <a:r>
              <a:rPr lang="ru-RU" sz="4800" b="1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нейтронов</a:t>
            </a:r>
            <a:r>
              <a:rPr lang="ru-RU" sz="4800" b="1" smtClean="0">
                <a:latin typeface="Times New Roman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4800" b="1" smtClean="0">
                <a:latin typeface="Times New Roman" pitchFamily="18" charset="0"/>
              </a:rPr>
              <a:t>которые получили общее название - </a:t>
            </a:r>
            <a:r>
              <a:rPr lang="ru-RU" sz="4800" b="1" i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нуклоны</a:t>
            </a:r>
            <a:r>
              <a:rPr lang="ru-RU" sz="4800" b="1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362950" cy="19304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60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Количество</a:t>
            </a:r>
            <a:r>
              <a:rPr lang="ru-RU" sz="3600" i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протонов </a:t>
            </a:r>
            <a:r>
              <a:rPr lang="ru-RU" sz="3600" smtClean="0">
                <a:solidFill>
                  <a:schemeClr val="accent2"/>
                </a:solidFill>
              </a:rPr>
              <a:t>в ядре</a:t>
            </a:r>
            <a:r>
              <a:rPr lang="ru-RU" sz="4000" smtClean="0">
                <a:solidFill>
                  <a:schemeClr val="accent2"/>
                </a:solidFill>
              </a:rPr>
              <a:t> называют </a:t>
            </a:r>
            <a:br>
              <a:rPr lang="ru-RU" sz="4000" smtClean="0">
                <a:solidFill>
                  <a:schemeClr val="accent2"/>
                </a:solidFill>
              </a:rPr>
            </a:br>
            <a:r>
              <a:rPr lang="ru-RU" sz="4800" b="1" i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зарядовым числом</a:t>
            </a:r>
            <a:r>
              <a:rPr lang="ru-RU" sz="40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4508500"/>
          </a:xfrm>
        </p:spPr>
        <p:txBody>
          <a:bodyPr/>
          <a:lstStyle/>
          <a:p>
            <a:pPr eaLnBrk="1" hangingPunct="1"/>
            <a:r>
              <a:rPr lang="ru-RU" sz="3400" smtClean="0">
                <a:solidFill>
                  <a:schemeClr val="tx2"/>
                </a:solidFill>
              </a:rPr>
              <a:t>Зарядовое число равно </a:t>
            </a:r>
          </a:p>
          <a:p>
            <a:pPr eaLnBrk="1" hangingPunct="1"/>
            <a:r>
              <a:rPr lang="ru-RU" sz="3400" smtClean="0">
                <a:solidFill>
                  <a:schemeClr val="tx2"/>
                </a:solidFill>
              </a:rPr>
              <a:t>номеру химического элемента </a:t>
            </a:r>
          </a:p>
          <a:p>
            <a:pPr eaLnBrk="1" hangingPunct="1"/>
            <a:r>
              <a:rPr lang="ru-RU" sz="3400" smtClean="0">
                <a:solidFill>
                  <a:schemeClr val="tx2"/>
                </a:solidFill>
              </a:rPr>
              <a:t>в периодической системе элементов Менделеева.</a:t>
            </a:r>
          </a:p>
          <a:p>
            <a:pPr eaLnBrk="1" hangingPunct="1"/>
            <a:r>
              <a:rPr lang="ru-RU" sz="3400" smtClean="0">
                <a:solidFill>
                  <a:schemeClr val="tx2"/>
                </a:solidFill>
              </a:rPr>
              <a:t> Зарядовым числом определяются химические свойства элемента.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4752975" cy="42799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Число нейтронов</a:t>
            </a:r>
            <a:br>
              <a:rPr lang="ru-RU" sz="5400" smtClean="0">
                <a:effectLst>
                  <a:outerShdw blurRad="38100" dist="38100" dir="2700000" algn="tl">
                    <a:srgbClr val="AF273E"/>
                  </a:outerShdw>
                </a:effectLst>
              </a:rPr>
            </a:br>
            <a:r>
              <a:rPr lang="ru-RU" sz="5400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в ядре </a:t>
            </a:r>
            <a:r>
              <a:rPr lang="ru-RU" sz="5200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обозначают</a:t>
            </a:r>
            <a:r>
              <a:rPr lang="ru-RU" sz="5200" smtClean="0"/>
              <a:t> </a:t>
            </a:r>
            <a:r>
              <a:rPr lang="ru-RU" sz="4000" smtClean="0"/>
              <a:t> </a:t>
            </a:r>
          </a:p>
        </p:txBody>
      </p:sp>
      <p:pic>
        <p:nvPicPr>
          <p:cNvPr id="28675" name="Picture 1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1989138"/>
            <a:ext cx="3708400" cy="3986212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8913"/>
            <a:ext cx="4100512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smtClean="0">
                <a:solidFill>
                  <a:schemeClr val="tx2"/>
                </a:solidFill>
              </a:rPr>
              <a:t>Величина, 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smtClean="0">
                <a:solidFill>
                  <a:schemeClr val="tx2"/>
                </a:solidFill>
              </a:rPr>
              <a:t>равная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	</a:t>
            </a:r>
            <a:r>
              <a:rPr lang="ru-RU" sz="40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общему числу нуклонов</a:t>
            </a:r>
            <a:r>
              <a:rPr lang="ru-RU" sz="400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4000" smtClean="0">
                <a:solidFill>
                  <a:schemeClr val="tx2"/>
                </a:solidFill>
              </a:rPr>
              <a:t>	в данном ядре, называется </a:t>
            </a:r>
            <a:r>
              <a:rPr lang="ru-RU" sz="40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массовым числом</a:t>
            </a:r>
            <a:endParaRPr lang="ru-RU" sz="4000" smtClean="0"/>
          </a:p>
        </p:txBody>
      </p:sp>
      <p:pic>
        <p:nvPicPr>
          <p:cNvPr id="2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427538" y="1844675"/>
            <a:ext cx="4392612" cy="4752975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1182688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Массовое число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435975" cy="5184775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600" smtClean="0"/>
              <a:t>определяет </a:t>
            </a:r>
            <a:r>
              <a:rPr lang="ru-RU" sz="36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относительную атомную массу химического элемента</a:t>
            </a:r>
            <a:r>
              <a:rPr lang="ru-RU" sz="3600" u="sng" smtClean="0"/>
              <a:t>.</a:t>
            </a:r>
            <a:endParaRPr lang="ru-RU" sz="3600" smtClean="0"/>
          </a:p>
          <a:p>
            <a:pPr eaLnBrk="1" hangingPunct="1">
              <a:buFontTx/>
              <a:buNone/>
              <a:defRPr/>
            </a:pPr>
            <a:r>
              <a:rPr lang="ru-RU" sz="3600" smtClean="0"/>
              <a:t> </a:t>
            </a:r>
          </a:p>
          <a:p>
            <a:pPr eaLnBrk="1" hangingPunct="1">
              <a:defRPr/>
            </a:pPr>
            <a:r>
              <a:rPr lang="ru-RU" sz="3600" smtClean="0"/>
              <a:t>Она равна произведению</a:t>
            </a:r>
          </a:p>
          <a:p>
            <a:pPr eaLnBrk="1" hangingPunct="1">
              <a:defRPr/>
            </a:pPr>
            <a:r>
              <a:rPr lang="ru-RU" sz="3600" smtClean="0"/>
              <a:t>массового числа </a:t>
            </a:r>
          </a:p>
          <a:p>
            <a:pPr eaLnBrk="1" hangingPunct="1">
              <a:defRPr/>
            </a:pPr>
            <a:r>
              <a:rPr lang="ru-RU" sz="3600" smtClean="0"/>
              <a:t>на атомную единицу массы.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356100" y="301625"/>
            <a:ext cx="4102100" cy="1462088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u="sng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Ядро атома обозначают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88913"/>
            <a:ext cx="4248150" cy="64801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	</a:t>
            </a:r>
            <a:r>
              <a:rPr lang="ru-RU" smtClean="0">
                <a:solidFill>
                  <a:schemeClr val="accent2"/>
                </a:solidFill>
              </a:rPr>
              <a:t>так же, как и </a:t>
            </a:r>
            <a:r>
              <a:rPr lang="ru-RU" sz="2800" smtClean="0">
                <a:solidFill>
                  <a:schemeClr val="accent2"/>
                </a:solidFill>
              </a:rPr>
              <a:t>соответствующий</a:t>
            </a:r>
            <a:r>
              <a:rPr lang="ru-RU" smtClean="0">
                <a:solidFill>
                  <a:schemeClr val="accent2"/>
                </a:solidFill>
              </a:rPr>
              <a:t> химический элемент, 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accent2"/>
                </a:solidFill>
              </a:rPr>
              <a:t>	</a:t>
            </a:r>
            <a:r>
              <a:rPr lang="ru-RU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ставя перед ним</a:t>
            </a:r>
            <a:r>
              <a:rPr lang="ru-RU" smtClean="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accent2"/>
                </a:solidFill>
              </a:rPr>
              <a:t>	</a:t>
            </a:r>
            <a:r>
              <a:rPr lang="ru-RU" u="sng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вверху</a:t>
            </a:r>
            <a:r>
              <a:rPr lang="ru-RU" smtClean="0">
                <a:solidFill>
                  <a:srgbClr val="FF0066"/>
                </a:solidFill>
              </a:rPr>
              <a:t> – 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rgbClr val="FF0066"/>
                </a:solidFill>
              </a:rPr>
              <a:t>	массовое число</a:t>
            </a:r>
            <a:r>
              <a:rPr lang="ru-RU" smtClean="0">
                <a:solidFill>
                  <a:schemeClr val="accent2"/>
                </a:solidFill>
              </a:rPr>
              <a:t>, 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accent2"/>
                </a:solidFill>
              </a:rPr>
              <a:t>	</a:t>
            </a:r>
            <a:r>
              <a:rPr lang="ru-RU" u="sng" smtClean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 внизу</a:t>
            </a:r>
            <a:r>
              <a:rPr lang="ru-RU" smtClean="0">
                <a:solidFill>
                  <a:srgbClr val="0099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</a:t>
            </a:r>
            <a:r>
              <a:rPr lang="ru-RU" smtClean="0">
                <a:solidFill>
                  <a:srgbClr val="0099FF"/>
                </a:solidFill>
              </a:rPr>
              <a:t> зарядовое число:</a:t>
            </a:r>
          </a:p>
        </p:txBody>
      </p:sp>
      <p:pic>
        <p:nvPicPr>
          <p:cNvPr id="2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565400"/>
            <a:ext cx="3894137" cy="3773488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К изучению структуры ядра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8800" y="1981200"/>
            <a:ext cx="4089400" cy="4114800"/>
          </a:xfrm>
        </p:spPr>
        <p:txBody>
          <a:bodyPr/>
          <a:lstStyle/>
          <a:p>
            <a:pPr eaLnBrk="1" hangingPunct="1"/>
            <a:r>
              <a:rPr lang="ru-RU" smtClean="0"/>
              <a:t>приступил уже известный вам Резерфорд. </a:t>
            </a:r>
          </a:p>
          <a:p>
            <a:pPr eaLnBrk="1" hangingPunct="1"/>
            <a:r>
              <a:rPr lang="ru-RU" smtClean="0"/>
              <a:t>Он применил знакомый вам метод: бомбардировку </a:t>
            </a:r>
            <a:r>
              <a:rPr lang="el-GR" b="1" u="sng" smtClean="0">
                <a:solidFill>
                  <a:schemeClr val="accent2"/>
                </a:solidFill>
                <a:cs typeface="Arial" charset="0"/>
              </a:rPr>
              <a:t>α</a:t>
            </a:r>
            <a:r>
              <a:rPr lang="ru-RU" u="sng" smtClean="0">
                <a:solidFill>
                  <a:schemeClr val="accent2"/>
                </a:solidFill>
                <a:cs typeface="Arial" charset="0"/>
              </a:rPr>
              <a:t> - </a:t>
            </a:r>
            <a:r>
              <a:rPr lang="ru-RU" u="sng" smtClean="0">
                <a:solidFill>
                  <a:schemeClr val="accent2"/>
                </a:solidFill>
              </a:rPr>
              <a:t>частицами.</a:t>
            </a:r>
            <a:r>
              <a:rPr lang="ru-RU" smtClean="0"/>
              <a:t> </a:t>
            </a:r>
          </a:p>
        </p:txBody>
      </p:sp>
      <p:pic>
        <p:nvPicPr>
          <p:cNvPr id="5124" name="Picture 6" descr="rutherfor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484313"/>
            <a:ext cx="3921125" cy="5113337"/>
          </a:xfrm>
          <a:noFill/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60350"/>
            <a:ext cx="8640763" cy="63373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/>
              <a:t>Из каких частиц состоит атомное ядро?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chemeClr val="tx2"/>
                </a:solidFill>
              </a:rPr>
              <a:t>Каково их общее название?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/>
              <a:t>Каковы свойства этих частиц?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chemeClr val="tx2"/>
                </a:solidFill>
              </a:rPr>
              <a:t>Какой из нуклонов обладает большей проникающей способностью? С чем это связано?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/>
              <a:t>Что такое изотопы? Приведите примеры изотопов.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mtClean="0">
                <a:solidFill>
                  <a:schemeClr val="tx2"/>
                </a:solidFill>
              </a:rPr>
              <a:t>Ядро какого элемента состоит только из одного нуклона? Что это за нуклон?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260350"/>
            <a:ext cx="8734425" cy="6337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3600" smtClean="0">
                <a:solidFill>
                  <a:schemeClr val="tx2"/>
                </a:solidFill>
              </a:rPr>
              <a:t>Что такое зарядовое число?</a:t>
            </a:r>
            <a:r>
              <a:rPr lang="ru-RU" sz="3600" smtClean="0"/>
              <a:t>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3600" smtClean="0"/>
              <a:t>Как оно связано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	с положением соответствующего элемента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	в периодической системе элементов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	(таблице Менделеева)?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3600" smtClean="0">
                <a:solidFill>
                  <a:schemeClr val="tx2"/>
                </a:solidFill>
              </a:rPr>
              <a:t>Что такое массовое число?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3600" smtClean="0"/>
              <a:t>Как оно связано 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3600" smtClean="0"/>
              <a:t>	с относительной атомной массой? Обоснуйте ваш ответ.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33375"/>
            <a:ext cx="8820150" cy="619125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Два ядра имеют одинаковое массовое число. Могут ли заряды этих ядер быть различными? Обоснуйте ваш ответ.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>
                <a:solidFill>
                  <a:schemeClr val="tx2"/>
                </a:solidFill>
              </a:rPr>
              <a:t>Два ядра имеют одинаковые заряды, но разные массовые числа. Являются ли эти ядра изотопами одного и того же химического элемента?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mtClean="0"/>
              <a:t>Как обозначают атомные ядра? Приведите несколько примеров обозначений атомных ядер. </a:t>
            </a:r>
          </a:p>
          <a:p>
            <a:pPr marL="609600" indent="-609600" eaLnBrk="1" hangingPunct="1"/>
            <a:endParaRPr lang="ru-RU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8569325" cy="6121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И этот метод снова принес открытие: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в </a:t>
            </a:r>
            <a:r>
              <a:rPr lang="ru-RU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1919</a:t>
            </a: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 году Резерфорд обнаружил,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что </a:t>
            </a: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при бомбардировке атомов азота вылетают частицы</a:t>
            </a:r>
            <a:r>
              <a:rPr lang="ru-RU" smtClean="0">
                <a:solidFill>
                  <a:schemeClr val="accent2"/>
                </a:solidFill>
              </a:rPr>
              <a:t>, 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как две капли воды похожие на ядра атомов водорода - имеющие такие же заряд и массу. </a:t>
            </a:r>
          </a:p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</a:rPr>
              <a:t>Вскоре выяснилось, что </a:t>
            </a: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это и есть ядра водорода.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smtClean="0"/>
              <a:t>Резерфорд назвал их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4835525" cy="100806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протонами</a:t>
            </a:r>
            <a:r>
              <a:rPr lang="ru-RU" sz="48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ru-RU" sz="2400" smtClean="0"/>
              <a:t> </a:t>
            </a:r>
          </a:p>
        </p:txBody>
      </p:sp>
      <p:pic>
        <p:nvPicPr>
          <p:cNvPr id="7172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2424113"/>
            <a:ext cx="5473700" cy="4300537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549275"/>
            <a:ext cx="7920037" cy="557688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Выяснилось, что </a:t>
            </a:r>
            <a:r>
              <a:rPr lang="ru-RU" sz="36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 имеет положительный заряд,</a:t>
            </a:r>
          </a:p>
          <a:p>
            <a:pPr eaLnBrk="1" hangingPunct="1">
              <a:defRPr/>
            </a:pPr>
            <a:r>
              <a:rPr lang="ru-RU" sz="36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равный по модулю заряду электрона</a:t>
            </a:r>
            <a:r>
              <a:rPr lang="ru-RU" sz="3600" smtClean="0"/>
              <a:t>, </a:t>
            </a:r>
          </a:p>
          <a:p>
            <a:pPr eaLnBrk="1" hangingPunct="1">
              <a:defRPr/>
            </a:pPr>
            <a:r>
              <a:rPr lang="ru-RU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но </a:t>
            </a:r>
            <a:r>
              <a:rPr lang="ru-RU" sz="36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масса протона</a:t>
            </a:r>
            <a:r>
              <a:rPr lang="ru-RU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 оказалась примерно </a:t>
            </a:r>
          </a:p>
          <a:p>
            <a:pPr eaLnBrk="1" hangingPunct="1">
              <a:defRPr/>
            </a:pPr>
            <a:r>
              <a:rPr lang="ru-RU" sz="36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в 1800 раз больше массы электрона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989888" cy="240665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Могут ли все ядра состоять только из протонов?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744913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AF273E"/>
                  </a:outerShdw>
                </a:effectLst>
              </a:rPr>
              <a:t>От этого заманчиво простого предположения пришлось отказаться практически сразу.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smtClean="0">
                <a:effectLst>
                  <a:outerShdw blurRad="38100" dist="38100" dir="2700000" algn="tl">
                    <a:srgbClr val="AF273E"/>
                  </a:outerShdw>
                </a:effectLst>
              </a:rPr>
              <a:t>И вот почему: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347075" cy="4967287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/>
              <a:t>если бы все ядра </a:t>
            </a:r>
          </a:p>
          <a:p>
            <a:pPr eaLnBrk="1" hangingPunct="1">
              <a:defRPr/>
            </a:pPr>
            <a:r>
              <a:rPr lang="ru-RU" b="1" smtClean="0"/>
              <a:t>состояли только из протонов, </a:t>
            </a:r>
          </a:p>
          <a:p>
            <a:pPr eaLnBrk="1" hangingPunct="1"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масса ядра</a:t>
            </a:r>
            <a:r>
              <a:rPr lang="ru-RU" b="1" smtClean="0"/>
              <a:t> была бы пропорциональна его 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заряду</a:t>
            </a:r>
            <a:r>
              <a:rPr lang="ru-RU" b="1" smtClean="0"/>
              <a:t>, </a:t>
            </a:r>
          </a:p>
          <a:p>
            <a:pPr eaLnBrk="1" hangingPunct="1">
              <a:defRPr/>
            </a:pPr>
            <a:r>
              <a:rPr lang="ru-RU" b="1" smtClean="0"/>
              <a:t>так как и масса, и заряд ядра были бы пропорциональны 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числу протонов</a:t>
            </a:r>
            <a:r>
              <a:rPr lang="ru-RU" b="1" smtClean="0"/>
              <a:t>. </a:t>
            </a:r>
          </a:p>
          <a:p>
            <a:pPr eaLnBrk="1" hangingPunct="1">
              <a:defRPr/>
            </a:pPr>
            <a:r>
              <a:rPr lang="ru-RU" b="1" smtClean="0"/>
              <a:t>Однако </a:t>
            </a:r>
            <a:r>
              <a:rPr lang="ru-RU" b="1" u="sng" smtClean="0"/>
              <a:t>на самом деле такой пропорциональности нет. </a:t>
            </a:r>
          </a:p>
          <a:p>
            <a:pPr eaLnBrk="1" hangingPunct="1">
              <a:defRPr/>
            </a:pPr>
            <a:endParaRPr lang="ru-RU" u="sng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188913"/>
            <a:ext cx="8278812" cy="4103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Так, </a:t>
            </a:r>
            <a:r>
              <a:rPr lang="ru-RU" sz="28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масса</a:t>
            </a:r>
            <a:r>
              <a:rPr lang="ru-RU" sz="2800" b="1" smtClean="0"/>
              <a:t> ядра гелия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smtClean="0">
                <a:solidFill>
                  <a:schemeClr val="tx2"/>
                </a:solidFill>
              </a:rPr>
              <a:t>(α - частицы)</a:t>
            </a:r>
            <a:r>
              <a:rPr lang="ru-RU" sz="2800" b="1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</a:t>
            </a:r>
            <a:r>
              <a:rPr lang="ru-RU" sz="28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 раза</a:t>
            </a:r>
            <a:r>
              <a:rPr lang="ru-RU" sz="2800" u="sng" smtClean="0"/>
              <a:t> </a:t>
            </a: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больше</a:t>
            </a:r>
            <a:r>
              <a:rPr lang="ru-RU" sz="2800" smtClean="0"/>
              <a:t> </a:t>
            </a: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массы</a:t>
            </a:r>
            <a:r>
              <a:rPr lang="ru-RU" sz="2800" u="sng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chemeClr val="tx2"/>
                </a:solidFill>
              </a:rPr>
              <a:t>ядра атома водорода,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а </a:t>
            </a: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заряд</a:t>
            </a:r>
            <a:r>
              <a:rPr lang="ru-RU" sz="2800" smtClean="0"/>
              <a:t> ядра гелия всего лишь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 </a:t>
            </a:r>
            <a:r>
              <a:rPr lang="ru-RU" sz="2800" b="1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 раза</a:t>
            </a: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больше</a:t>
            </a:r>
            <a:r>
              <a:rPr lang="ru-RU" sz="2800" smtClean="0"/>
              <a:t> </a:t>
            </a:r>
            <a:r>
              <a:rPr lang="ru-RU" sz="2800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заряда</a:t>
            </a:r>
            <a:r>
              <a:rPr lang="ru-RU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chemeClr val="tx2"/>
                </a:solidFill>
              </a:rPr>
              <a:t>ядра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>
                <a:solidFill>
                  <a:schemeClr val="tx2"/>
                </a:solidFill>
              </a:rPr>
              <a:t>водорода.</a:t>
            </a:r>
            <a:r>
              <a:rPr lang="ru-RU" sz="2800" smtClean="0"/>
              <a:t> </a:t>
            </a:r>
          </a:p>
        </p:txBody>
      </p:sp>
      <p:pic>
        <p:nvPicPr>
          <p:cNvPr id="11267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3068638"/>
            <a:ext cx="5256213" cy="3578225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448</TotalTime>
  <Words>621</Words>
  <Application>Microsoft Office PowerPoint</Application>
  <PresentationFormat>Экран (4:3)</PresentationFormat>
  <Paragraphs>140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Салют</vt:lpstr>
      <vt:lpstr>Открытие протона и нейтрона. Массовое и зарядовое  число атома. </vt:lpstr>
      <vt:lpstr>Слайд 2</vt:lpstr>
      <vt:lpstr>К изучению структуры ядра</vt:lpstr>
      <vt:lpstr>Слайд 4</vt:lpstr>
      <vt:lpstr>Резерфорд назвал их</vt:lpstr>
      <vt:lpstr>Слайд 6</vt:lpstr>
      <vt:lpstr>Могут ли все ядра состоять только из протонов? </vt:lpstr>
      <vt:lpstr>И вот почему:</vt:lpstr>
      <vt:lpstr>Слайд 9</vt:lpstr>
      <vt:lpstr>Изотопы </vt:lpstr>
      <vt:lpstr>Существование изотопов также противоречило предположению о том,</vt:lpstr>
      <vt:lpstr>Открытие  нейтрона</vt:lpstr>
      <vt:lpstr>В массах ядер обнаружилась</vt:lpstr>
      <vt:lpstr>Но как «поймать»</vt:lpstr>
      <vt:lpstr>Слайд 15</vt:lpstr>
      <vt:lpstr>Открытия предсказанных Резерфордом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Количество протонов в ядре называют  зарядовым числом </vt:lpstr>
      <vt:lpstr>Число нейтронов в ядре обозначают  </vt:lpstr>
      <vt:lpstr>Слайд 27</vt:lpstr>
      <vt:lpstr>Массовое число</vt:lpstr>
      <vt:lpstr>Ядро атома обозначают</vt:lpstr>
      <vt:lpstr>Слайд 30</vt:lpstr>
      <vt:lpstr>Слайд 31</vt:lpstr>
      <vt:lpstr>Слайд 32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Открытие  протона и нейтрона.</dc:title>
  <dc:creator>pc</dc:creator>
  <cp:lastModifiedBy>Adminushka</cp:lastModifiedBy>
  <cp:revision>55</cp:revision>
  <dcterms:created xsi:type="dcterms:W3CDTF">2010-04-11T13:29:07Z</dcterms:created>
  <dcterms:modified xsi:type="dcterms:W3CDTF">2015-12-07T18:48:57Z</dcterms:modified>
</cp:coreProperties>
</file>