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drawings/legacyDiagramText4.bin" ContentType="application/vnd.ms-office.legacyDiagramText"/>
  <Override PartName="/ppt/drawings/legacyDiagramText5.bin" ContentType="application/vnd.ms-office.legacyDiagramText"/>
  <Override PartName="/ppt/notesSlides/notesSlide7.xml" ContentType="application/vnd.openxmlformats-officedocument.presentationml.notesSlide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rawings/legacyDiagramText1.bin" ContentType="application/vnd.ms-office.legacyDiagramText"/>
  <Override PartName="/ppt/drawings/legacyDiagramText2.bin" ContentType="application/vnd.ms-office.legacyDiagramText"/>
  <Override PartName="/ppt/drawings/legacyDiagramText3.bin" ContentType="application/vnd.ms-office.legacyDiagramText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5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58" r:id="rId9"/>
    <p:sldId id="257" r:id="rId10"/>
    <p:sldId id="266" r:id="rId11"/>
    <p:sldId id="278" r:id="rId12"/>
    <p:sldId id="260" r:id="rId13"/>
    <p:sldId id="262" r:id="rId14"/>
    <p:sldId id="265" r:id="rId15"/>
    <p:sldId id="264" r:id="rId16"/>
    <p:sldId id="263" r:id="rId17"/>
    <p:sldId id="282" r:id="rId18"/>
    <p:sldId id="280" r:id="rId19"/>
    <p:sldId id="279" r:id="rId20"/>
    <p:sldId id="268" r:id="rId21"/>
    <p:sldId id="283" r:id="rId22"/>
    <p:sldId id="269" r:id="rId23"/>
    <p:sldId id="27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FF66"/>
    <a:srgbClr val="003399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83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A5709D-7F8A-4739-B598-C728AE1F3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980AB-8BB4-426F-8885-79E312F74563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2BDB18-326F-4A9B-A4D7-24240523FDB5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4C4C8-CBA9-4EC3-89EC-E1B165B30F7D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C8FC8-E756-4185-AD47-A719340D8C30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87DD52-389A-4844-A954-56F26B4A2189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EF942-29D8-42CC-BBD3-1713F2D75C51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ACB5E5-EDB2-4561-B7C5-64FD56BC6840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84213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4205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205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BCD6A-F7D3-4F49-8087-0E8D527FA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5DB4B-EFAF-4906-8E8B-FFE56EF20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2E5F5-6BDC-4BA3-9B96-BE7543337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6F817-EB2B-4229-8F40-FBDA68186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4EE5F-17EA-4212-8BBE-476A2F2F0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600AE-7B15-4115-A1CF-7373629C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2DC21-61F6-488C-A6B5-E2780760E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06F49-A529-406D-BA1B-0D3D7B4D0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C6ED5-C8A1-47F9-BAC7-1D514A88D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3E439-F6A3-488C-AC35-8378BB88C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07CAA-55FA-4272-85ED-101BC81D3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D3C2A-BFC5-4BAE-8D93-9BF463AC8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68A07-4BAE-48F7-B07D-A2A0689D3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AC6E8-C2B9-4245-9473-4EF34B67A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096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096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6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6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6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7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7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7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7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7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7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7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08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097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7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8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8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8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8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8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8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8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8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8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8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9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9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9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9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9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9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08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099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9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9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0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0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0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0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0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0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0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0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0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0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1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1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1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1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08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101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1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1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1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1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2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2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09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102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2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2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2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4102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2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2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79B2AF0-D1A9-4EC4-98A9-DF1163127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9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de/imgres?imgurl=http://www.zastavkin.com/img/nature/nature/pr/water01.jpg&amp;imgrefurl=http://www.zastavkin.com/html/nature/nature/prhtml/water01.html&amp;usg=__tUgTvJniWx95roqHPOLqnJdMTWk=&amp;h=375&amp;w=500&amp;sz=83&amp;hl=ru&amp;start=5&amp;um=1&amp;tbnid=Dx2DbVtnUSqHPM:&amp;tbnh=98&amp;tbnw=130&amp;prev=/images?q=%D0%B2%D0%BE%D0%BB%D0%BD%D1%8B+%D1%84%D0%BE%D1%82%D0%BE&amp;hl=ru&amp;sa=X&amp;um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images.google.de/imgres?imgurl=http://demiart.ru/forum/uploads/post-57697-1201600215.jpg&amp;imgrefurl=http://demiart.ru/forum/index.php?showtopic=43206&amp;usg=__r9WRAf96-5C2xQZeYds9yktsK2o=&amp;h=276&amp;w=400&amp;sz=29&amp;hl=ru&amp;start=56&amp;um=1&amp;tbnid=r84LeRb_m4sowM:&amp;tbnh=86&amp;tbnw=124&amp;prev=/images?q=%D0%B2%D0%BE%D0%BB%D0%BD%D1%8B+%D1%84%D0%BE%D1%82%D0%BE&amp;ndsp=20&amp;hl=ru&amp;sa=N&amp;start=40&amp;um=1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hyperlink" Target="http://images.google.de/imgres?imgurl=http://img1.liveinternet.ru/images/attach/b/3/16/100/16100891_1.jpg&amp;imgrefurl=http://www.liveinternet.ru/users/la_belle_epoque/post64948959/&amp;usg=__yHsz55nM5qITipbuWTxLhstziJQ=&amp;h=467&amp;w=700&amp;sz=109&amp;hl=ru&amp;start=117&amp;um=1&amp;tbnid=WwYRGsbyy25GgM:&amp;tbnh=93&amp;tbnw=140&amp;prev=/images?q=%D0%B2%D0%BE%D0%BB%D0%BD%D1%8B+%D1%84%D0%BE%D1%82%D0%BE&amp;ndsp=20&amp;hl=ru&amp;sa=N&amp;start=100&amp;um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m.ua/imgres?imgurl=http://blog.yume-japan.ru/files/2009/05/large_1186757979_6.jpg&amp;imgrefurl=http://blog.yume-japan.ru/blog/category/yaponiya-v-fotografiyax/&amp;usg=__lXM0YcTHxi3Qxu14ghxDYwiV8-M=&amp;h=581&amp;w=700&amp;sz=32&amp;hl=ru&amp;start=25&amp;um=1&amp;tbnid=AzVpthhvPgZN6M:&amp;tbnh=116&amp;tbnw=140&amp;prev=/images?q=%D0%A4%D0%BE%D1%82%D0%BE+%D0%BA%D1%80%D1%83%D0%B3%D0%B8+%D0%BD%D0%B0+%D0%B2%D0%BE%D0%B4%D0%B5&amp;ndsp=20&amp;hl=ru&amp;sa=N&amp;start=20&amp;um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m.ua/imgres?imgurl=http://iclass.home-edu.ru/file.php/213/volna-1.jpg&amp;imgrefurl=http://iclass.home-edu.ru/course/view.php?id=213&amp;usg=___ms93P4dQGgK7jhJTyGktzmaOdU=&amp;h=316&amp;w=597&amp;sz=19&amp;hl=ru&amp;start=19&amp;um=1&amp;tbnid=nYMuZdmuH-R0rM:&amp;tbnh=71&amp;tbnw=135&amp;prev=/images?q=%D0%A4%D0%BE%D1%82%D0%BE+%D0%B2%D0%BE%D0%BB%D0%BD%D1%8B&amp;hl=ru&amp;sa=X&amp;um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images.google.de/imgres?imgurl=http://i059.radikal.ru/0807/c7/6beba3d3ec6e.jpg&amp;imgrefurl=http://evandex.ru/design&amp;usg=__ElSCquyAvLxG7m6H3QB9pNVyNQY=&amp;h=373&amp;w=550&amp;sz=38&amp;hl=ru&amp;start=87&amp;um=1&amp;tbnid=pUoH5TiX9UZufM:&amp;tbnh=90&amp;tbnw=133&amp;prev=/images?q=%D0%B2%D0%BE%D0%BB%D0%BD%D1%8B+%D1%84%D0%BE%D1%82%D0%BE&amp;ndsp=20&amp;hl=ru&amp;sa=N&amp;start=80&amp;um=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google.com.ua/imgres?imgurl=http://demiart.ru/forum/uploads2/post-422208-1234861290.jpg&amp;imgrefurl=http://demiart.ru/forum/index.php?showtopic=78370&amp;st=30&amp;usg=__hxmQbE4tgORwKMge6benFhRbHxg=&amp;h=1024&amp;w=686&amp;sz=53&amp;hl=ru&amp;start=2&amp;um=1&amp;tbnid=8cTKPBMUNfwcEM:&amp;tbnh=150&amp;tbnw=100&amp;prev=/images?q=%D0%A4%D0%BE%D1%82%D0%BE+%D0%BA%D1%80%D1%83%D0%B3%D0%B8+%D0%BD%D0%B0+%D0%B2%D0%BE%D0%B4%D0%B5&amp;hl=ru&amp;um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images.google.de/imgres?imgurl=http://docs.gimp.org/2.2/images/filters/examples/distort-taj-waves.jpg&amp;imgrefurl=http://docs.gimp.org/2.2/ru/plug-in-waves.html&amp;usg=__dIDo33KmfGpd8r3Cd94o289Zwog=&amp;h=300&amp;w=300&amp;sz=38&amp;hl=ru&amp;start=21&amp;um=1&amp;tbnid=INrW8ronMCt9JM:&amp;tbnh=116&amp;tbnw=116&amp;prev=/images?q=%D0%B2%D0%BE%D0%BB%D0%BD%D1%8B+%D1%84%D0%BE%D1%82%D0%BE&amp;ndsp=20&amp;hl=ru&amp;sa=N&amp;start=20&amp;um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31494"/>
            <a:ext cx="8229600" cy="45719"/>
          </a:xfrm>
        </p:spPr>
        <p:txBody>
          <a:bodyPr/>
          <a:lstStyle/>
          <a:p>
            <a:pPr eaLnBrk="1" hangingPunct="1">
              <a:defRPr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6147" name="Picture 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886200"/>
            <a:ext cx="320040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1" descr="water0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581400"/>
            <a:ext cx="38862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3" descr="post-57697-1201600215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152400"/>
            <a:ext cx="1447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57313" y="1785938"/>
            <a:ext cx="5429250" cy="10810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МЕХАНИЧЕСКИЕ ВОЛНЫ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ГДЕ КАКАЯ ВОЛНА?</a:t>
            </a:r>
          </a:p>
        </p:txBody>
      </p:sp>
      <p:pic>
        <p:nvPicPr>
          <p:cNvPr id="15363" name="Picture 4" descr="Продольная волна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2133600"/>
            <a:ext cx="3816350" cy="3235325"/>
          </a:xfrm>
          <a:noFill/>
        </p:spPr>
      </p:pic>
      <p:pic>
        <p:nvPicPr>
          <p:cNvPr id="15364" name="Picture 5" descr="Поперечная волн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133600"/>
            <a:ext cx="3744913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60438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0066"/>
                </a:solidFill>
              </a:rPr>
              <a:t>ЭТО ИНТЕРЕСНО !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295400"/>
            <a:ext cx="4648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smtClean="0"/>
              <a:t>     Волны на поверхности жидкости</a:t>
            </a:r>
            <a:r>
              <a:rPr lang="ru-RU" sz="2400" b="1" smtClean="0"/>
              <a:t> не являются</a:t>
            </a:r>
            <a:r>
              <a:rPr lang="ru-RU" sz="2400" smtClean="0"/>
              <a:t> ни продольными, ни поперечными. Если бросить на поверхность воды небольшой мяч, то можно увидеть, что он движется, покачиваясь на волнах, по </a:t>
            </a:r>
            <a:r>
              <a:rPr lang="ru-RU" sz="2400" b="1" smtClean="0"/>
              <a:t>круговой траектории. </a:t>
            </a:r>
            <a:r>
              <a:rPr lang="ru-RU" sz="2400" smtClean="0"/>
              <a:t>Таким образом, волна на поверхности жидкости представляет собой результат </a:t>
            </a:r>
            <a:r>
              <a:rPr lang="ru-RU" sz="2400" b="1" smtClean="0"/>
              <a:t>сложения </a:t>
            </a:r>
            <a:r>
              <a:rPr lang="ru-RU" sz="2400" smtClean="0"/>
              <a:t>продольного и поперечного движения частиц воды.</a:t>
            </a:r>
          </a:p>
        </p:txBody>
      </p:sp>
      <p:pic>
        <p:nvPicPr>
          <p:cNvPr id="16388" name="Picture 7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381000"/>
            <a:ext cx="16002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волна на пов жидк не прод не попер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143000"/>
            <a:ext cx="4038600" cy="2424113"/>
          </a:xfrm>
          <a:noFill/>
        </p:spPr>
      </p:pic>
      <p:pic>
        <p:nvPicPr>
          <p:cNvPr id="16390" name="Picture 10" descr="16100891_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886200"/>
            <a:ext cx="38862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5300" b="1" smtClean="0">
                <a:solidFill>
                  <a:srgbClr val="FFFF66"/>
                </a:solidFill>
              </a:rPr>
              <a:t>Волны на воде</a:t>
            </a:r>
          </a:p>
        </p:txBody>
      </p:sp>
      <p:pic>
        <p:nvPicPr>
          <p:cNvPr id="17411" name="Picture 5" descr="{00D52AE8-45BD-449E-9EDA-57C09851C420}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628775"/>
            <a:ext cx="9144000" cy="5229225"/>
          </a:xfrm>
          <a:noFill/>
        </p:spPr>
      </p:pic>
      <p:pic>
        <p:nvPicPr>
          <p:cNvPr id="11270" name="Picture 6" descr="J017399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475038"/>
            <a:ext cx="2951162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16d-i1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4951413"/>
            <a:ext cx="2447925" cy="1690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300" b="1" smtClean="0">
                <a:solidFill>
                  <a:srgbClr val="FFFF66"/>
                </a:solidFill>
              </a:rPr>
              <a:t>Волны в газах</a:t>
            </a:r>
          </a:p>
        </p:txBody>
      </p:sp>
      <p:pic>
        <p:nvPicPr>
          <p:cNvPr id="18435" name="Picture 4" descr="{A49723A9-CF30-4075-B3F6-30D624BCF947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341438"/>
            <a:ext cx="8424862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1WAVE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0350"/>
            <a:ext cx="3789362" cy="2841625"/>
          </a:xfrm>
          <a:noFill/>
        </p:spPr>
      </p:pic>
      <p:pic>
        <p:nvPicPr>
          <p:cNvPr id="19459" name="Picture 5" descr="1WALL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33375"/>
            <a:ext cx="37449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Wavewa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3789363"/>
            <a:ext cx="3960812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376238" y="3089275"/>
            <a:ext cx="354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Сферическая волна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5076825" y="3141663"/>
            <a:ext cx="3527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Интерференция волн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2700338" y="6299200"/>
            <a:ext cx="4319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Волны на поверхности жидкости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250825" y="1196975"/>
            <a:ext cx="8497888" cy="337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Microsoft Sans Serif" pitchFamily="34" charset="0"/>
              </a:rPr>
              <a:t>    </a:t>
            </a:r>
            <a:r>
              <a:rPr lang="ru-RU" sz="2400">
                <a:latin typeface="Microsoft Sans Serif" pitchFamily="34" charset="0"/>
              </a:rPr>
              <a:t>Каждая волна распространяется с какой-то скоростью. Под скоростью </a:t>
            </a:r>
            <a:r>
              <a:rPr lang="en-US" sz="2400">
                <a:latin typeface="Microsoft Sans Serif" pitchFamily="34" charset="0"/>
              </a:rPr>
              <a:t>  </a:t>
            </a:r>
            <a:r>
              <a:rPr lang="ru-RU" sz="2400">
                <a:latin typeface="Microsoft Sans Serif" pitchFamily="34" charset="0"/>
              </a:rPr>
              <a:t> </a:t>
            </a:r>
            <a:r>
              <a:rPr lang="en-US" sz="2400">
                <a:latin typeface="Microsoft Sans Serif" pitchFamily="34" charset="0"/>
              </a:rPr>
              <a:t> </a:t>
            </a:r>
            <a:r>
              <a:rPr lang="ru-RU" sz="2400">
                <a:latin typeface="Microsoft Sans Serif" pitchFamily="34" charset="0"/>
              </a:rPr>
              <a:t>    волны понимают скорость распространения возмущения. Скорость волны определяется свойствами среды, в которой эта волна распространяется. При переходе волны из одной среды в другую ее скорость изменяется.</a:t>
            </a:r>
          </a:p>
          <a:p>
            <a:r>
              <a:rPr lang="en-US" sz="2400">
                <a:latin typeface="Microsoft Sans Serif" pitchFamily="34" charset="0"/>
              </a:rPr>
              <a:t>    </a:t>
            </a:r>
            <a:r>
              <a:rPr lang="ru-RU" sz="2400">
                <a:latin typeface="Microsoft Sans Serif" pitchFamily="34" charset="0"/>
              </a:rPr>
              <a:t>Длиной волны </a:t>
            </a:r>
            <a:r>
              <a:rPr lang="en-US" sz="2400">
                <a:latin typeface="Microsoft Sans Serif" pitchFamily="34" charset="0"/>
              </a:rPr>
              <a:t>    </a:t>
            </a:r>
            <a:r>
              <a:rPr lang="ru-RU" sz="2400">
                <a:latin typeface="Microsoft Sans Serif" pitchFamily="34" charset="0"/>
              </a:rPr>
              <a:t>  называется расстояние, на которое распространяется волна за время, равное периоду колебаний в ней.</a:t>
            </a:r>
          </a:p>
        </p:txBody>
      </p:sp>
      <p:pic>
        <p:nvPicPr>
          <p:cNvPr id="103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652963"/>
            <a:ext cx="2592388" cy="18716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468313" y="6165850"/>
            <a:ext cx="24479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Microsoft Sans Serif" pitchFamily="34" charset="0"/>
              </a:rPr>
              <a:t>Длина волны.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2771775" y="3357563"/>
          <a:ext cx="452438" cy="576262"/>
        </p:xfrm>
        <a:graphic>
          <a:graphicData uri="http://schemas.openxmlformats.org/presentationml/2006/ole">
            <p:oleObj spid="_x0000_s1026" name="Формула" r:id="rId5" imgW="139680" imgH="177480" progId="Equation.3">
              <p:embed/>
            </p:oleObj>
          </a:graphicData>
        </a:graphic>
      </p:graphicFrame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2627313" y="1557338"/>
          <a:ext cx="527050" cy="431800"/>
        </p:xfrm>
        <a:graphic>
          <a:graphicData uri="http://schemas.openxmlformats.org/presentationml/2006/ole">
            <p:oleObj spid="_x0000_s1027" name="Формула" r:id="rId6" imgW="126720" imgH="139680" progId="Equation.3">
              <p:embed/>
            </p:oleObj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938" y="4292600"/>
            <a:ext cx="4762500" cy="158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956050" y="6092825"/>
            <a:ext cx="44323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Microsoft Sans Serif" pitchFamily="34" charset="0"/>
              </a:rPr>
              <a:t>Длина поперечной и продольной волны.</a:t>
            </a:r>
          </a:p>
        </p:txBody>
      </p:sp>
      <p:graphicFrame>
        <p:nvGraphicFramePr>
          <p:cNvPr id="1028" name="Object 10"/>
          <p:cNvGraphicFramePr>
            <a:graphicFrameLocks noChangeAspect="1"/>
          </p:cNvGraphicFramePr>
          <p:nvPr/>
        </p:nvGraphicFramePr>
        <p:xfrm>
          <a:off x="1403350" y="4797425"/>
          <a:ext cx="395288" cy="504825"/>
        </p:xfrm>
        <a:graphic>
          <a:graphicData uri="http://schemas.openxmlformats.org/presentationml/2006/ole">
            <p:oleObj spid="_x0000_s1028" name="Формула" r:id="rId8" imgW="139680" imgH="177480" progId="Equation.3">
              <p:embed/>
            </p:oleObj>
          </a:graphicData>
        </a:graphic>
      </p:graphicFrame>
      <p:sp>
        <p:nvSpPr>
          <p:cNvPr id="1034" name="Прямоугольник 12"/>
          <p:cNvSpPr>
            <a:spLocks noChangeArrowheads="1"/>
          </p:cNvSpPr>
          <p:nvPr/>
        </p:nvSpPr>
        <p:spPr bwMode="auto">
          <a:xfrm>
            <a:off x="0" y="0"/>
            <a:ext cx="8929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u="sng">
                <a:solidFill>
                  <a:srgbClr val="92D050"/>
                </a:solidFill>
              </a:rPr>
              <a:t>Величины, характеризующие волну: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{A70E3931-82B8-4988-991E-DCFA355EC2BD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341438"/>
            <a:ext cx="81232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FF66"/>
                </a:solidFill>
              </a:rPr>
              <a:t>ОСНОВНЫЕ ХАРАКТЕРИСТИКИ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>
                <a:solidFill>
                  <a:srgbClr val="FFFF00"/>
                </a:solidFill>
              </a:rPr>
              <a:t>Характеристики волны: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  <a:r>
              <a:rPr lang="en-US" dirty="0" smtClean="0"/>
              <a:t>C</a:t>
            </a:r>
            <a:r>
              <a:rPr lang="ru-RU" dirty="0" err="1" smtClean="0"/>
              <a:t>корость</a:t>
            </a:r>
            <a:r>
              <a:rPr lang="ru-RU" dirty="0" smtClean="0"/>
              <a:t> распространения волны – это..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                    [ </a:t>
            </a:r>
            <a:r>
              <a:rPr lang="ru-RU" sz="3600" dirty="0" smtClean="0">
                <a:sym typeface="Symbol"/>
              </a:rPr>
              <a:t></a:t>
            </a:r>
            <a:r>
              <a:rPr lang="ru-RU" dirty="0" smtClean="0"/>
              <a:t>] = 1м/с</a:t>
            </a:r>
            <a:br>
              <a:rPr lang="ru-RU" dirty="0" smtClean="0"/>
            </a:b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Период колебаний – это..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                    [ T ] = 1c</a:t>
            </a:r>
            <a:br>
              <a:rPr lang="ru-RU" dirty="0" smtClean="0"/>
            </a:b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Частота колебаний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                    [ </a:t>
            </a:r>
            <a:r>
              <a:rPr lang="ru-RU" sz="4400" dirty="0" smtClean="0">
                <a:sym typeface="Symbol"/>
              </a:rPr>
              <a:t></a:t>
            </a:r>
            <a:r>
              <a:rPr lang="ru-RU" dirty="0" smtClean="0"/>
              <a:t> ] = 1 Гц </a:t>
            </a:r>
            <a:br>
              <a:rPr lang="ru-RU" dirty="0" smtClean="0"/>
            </a:b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76" name="Organization Chart 2"/>
          <p:cNvGraphicFramePr>
            <a:graphicFrameLocks/>
          </p:cNvGraphicFramePr>
          <p:nvPr>
            <p:ph/>
          </p:nvPr>
        </p:nvGraphicFramePr>
        <p:xfrm>
          <a:off x="755650" y="692150"/>
          <a:ext cx="7786688" cy="5903913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</p:spTree>
  </p:cSld>
  <p:clrMapOvr>
    <a:masterClrMapping/>
  </p:clrMapOvr>
  <p:transition>
    <p:circl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FF00"/>
                </a:solidFill>
              </a:rPr>
              <a:t>Энергия волны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/>
              <a:t>Бегущая волна </a:t>
            </a:r>
            <a:r>
              <a:rPr lang="ru-RU" smtClean="0"/>
              <a:t>- волна, где происходит перенос энергии без переноса вещества.</a:t>
            </a:r>
            <a:br>
              <a:rPr lang="ru-RU" smtClean="0"/>
            </a:br>
            <a:endParaRPr lang="ru-RU" smtClean="0"/>
          </a:p>
        </p:txBody>
      </p:sp>
      <p:pic>
        <p:nvPicPr>
          <p:cNvPr id="22532" name="Picture 5" descr="image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438400"/>
            <a:ext cx="56197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>Волна-</a:t>
            </a:r>
            <a:r>
              <a:rPr lang="ru-RU" sz="4000" smtClean="0"/>
              <a:t> это процесс распространения колебаний в пространстве с течением времени.</a:t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7171" name="Picture 5" descr="large_1186757979_6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867400" y="4038600"/>
            <a:ext cx="3105150" cy="2573338"/>
          </a:xfrm>
          <a:noFill/>
        </p:spPr>
      </p:pic>
      <p:pic>
        <p:nvPicPr>
          <p:cNvPr id="7172" name="Picture 7" descr="751021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124200"/>
            <a:ext cx="53340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0063" y="0"/>
            <a:ext cx="3316287" cy="4318000"/>
          </a:xfrm>
          <a:noFill/>
        </p:spPr>
      </p:pic>
      <p:pic>
        <p:nvPicPr>
          <p:cNvPr id="23555" name="Picture 15" descr="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15000" y="0"/>
            <a:ext cx="3429000" cy="44513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4929188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charset="0"/>
              </a:rPr>
              <a:t>Бегущие волны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Г</a:t>
            </a:r>
            <a:r>
              <a:rPr lang="ru-RU" dirty="0" smtClean="0"/>
              <a:t>армонические бегущие </a:t>
            </a:r>
            <a:r>
              <a:rPr lang="ru-RU" dirty="0" smtClean="0"/>
              <a:t>волны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00306"/>
            <a:ext cx="828675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60960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Ответьте на вопросы: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571625"/>
            <a:ext cx="8294688" cy="47863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FFC000"/>
                </a:solidFill>
              </a:rPr>
              <a:t>Что такое волна?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FFC000"/>
                </a:solidFill>
              </a:rPr>
              <a:t>Условия возникновения волн?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FFC000"/>
                </a:solidFill>
              </a:rPr>
              <a:t>Охарактеризуйте особенности колебаний точки в поперечной волне.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FFC000"/>
                </a:solidFill>
              </a:rPr>
              <a:t>Какие типы волн вы знаете?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FFC000"/>
                </a:solidFill>
              </a:rPr>
              <a:t>Может ли в воде распространяться поперечная волна?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FFC000"/>
                </a:solidFill>
              </a:rPr>
              <a:t>На какое расстояние распространяется волна за время </a:t>
            </a:r>
            <a:r>
              <a:rPr lang="en-US" sz="2400" dirty="0" smtClean="0">
                <a:solidFill>
                  <a:srgbClr val="FFC000"/>
                </a:solidFill>
              </a:rPr>
              <a:t>t</a:t>
            </a:r>
            <a:r>
              <a:rPr lang="ru-RU" sz="2400" dirty="0" smtClean="0">
                <a:solidFill>
                  <a:srgbClr val="FFC000"/>
                </a:solidFill>
              </a:rPr>
              <a:t> = </a:t>
            </a:r>
            <a:r>
              <a:rPr lang="en-US" sz="2400" dirty="0" smtClean="0">
                <a:solidFill>
                  <a:srgbClr val="FFC000"/>
                </a:solidFill>
              </a:rPr>
              <a:t>T/4</a:t>
            </a:r>
            <a:r>
              <a:rPr lang="ru-RU" sz="2400" dirty="0" smtClean="0">
                <a:solidFill>
                  <a:srgbClr val="FFC000"/>
                </a:solidFill>
              </a:rPr>
              <a:t>?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FFC000"/>
                </a:solidFill>
              </a:rPr>
              <a:t>Что называется длиной волны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FFC000"/>
                </a:solidFill>
              </a:rPr>
              <a:t>Как связать скорость и длину волны?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A8A400"/>
                </a:solidFill>
              </a:rPr>
              <a:t>Для чего служит уравнения бегущей волны?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A8A4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0000"/>
                </a:solidFill>
              </a:rPr>
              <a:t>ДОМАШНЕЕ ЗАДАНИЕ</a:t>
            </a:r>
          </a:p>
        </p:txBody>
      </p:sp>
      <p:pic>
        <p:nvPicPr>
          <p:cNvPr id="71683" name="Picture 3" descr="AG00315_"/>
          <p:cNvPicPr>
            <a:picLocks noGrp="1" noChangeAspect="1" noChangeArrowheads="1" noCrop="1"/>
          </p:cNvPicPr>
          <p:nvPr>
            <p:ph type="body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214313" y="3357563"/>
            <a:ext cx="2736851" cy="3311525"/>
          </a:xfrm>
          <a:noFill/>
        </p:spPr>
      </p:pic>
      <p:sp>
        <p:nvSpPr>
          <p:cNvPr id="716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71938" y="1571625"/>
            <a:ext cx="5072062" cy="44973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Изучить </a:t>
            </a:r>
            <a:r>
              <a:rPr lang="en-US" dirty="0" smtClean="0"/>
              <a:t>§§</a:t>
            </a:r>
            <a:r>
              <a:rPr lang="ru-RU" dirty="0" smtClean="0"/>
              <a:t>42-46</a:t>
            </a:r>
            <a:endParaRPr lang="ru-RU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857250" y="1428750"/>
            <a:ext cx="3311525" cy="2160588"/>
          </a:xfrm>
          <a:prstGeom prst="cloudCallout">
            <a:avLst>
              <a:gd name="adj1" fmla="val -45458"/>
              <a:gd name="adj2" fmla="val 114144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СПАСИБО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Условия возникновения волны: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447800"/>
            <a:ext cx="8763000" cy="42211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mtClean="0"/>
              <a:t>   Механические волны могут распространяться только в какой- нибудь</a:t>
            </a:r>
            <a:r>
              <a:rPr lang="ru-RU" b="1" smtClean="0"/>
              <a:t> среде (</a:t>
            </a:r>
            <a:r>
              <a:rPr lang="ru-RU" smtClean="0"/>
              <a:t>веществе): в газе, в жидкости, в твердом теле.</a:t>
            </a:r>
            <a:r>
              <a:rPr lang="ru-RU" b="1" smtClean="0"/>
              <a:t> В вакууме</a:t>
            </a:r>
            <a:r>
              <a:rPr lang="ru-RU" smtClean="0"/>
              <a:t> механическая волна возникнуть </a:t>
            </a:r>
            <a:r>
              <a:rPr lang="ru-RU" b="1" smtClean="0"/>
              <a:t>не может.</a:t>
            </a:r>
            <a:br>
              <a:rPr lang="ru-RU" b="1" smtClean="0"/>
            </a:br>
            <a:endParaRPr lang="ru-RU" b="1" smtClean="0"/>
          </a:p>
        </p:txBody>
      </p:sp>
      <p:pic>
        <p:nvPicPr>
          <p:cNvPr id="8196" name="Picture 4" descr="volna-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191000"/>
            <a:ext cx="434340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6beba3d3ec6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267200"/>
            <a:ext cx="25146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609600"/>
            <a:ext cx="8229600" cy="1524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solidFill>
                  <a:srgbClr val="FFFF66"/>
                </a:solidFill>
              </a:rPr>
              <a:t>Источником волн</a:t>
            </a:r>
            <a:r>
              <a:rPr lang="ru-RU" sz="3600" smtClean="0">
                <a:solidFill>
                  <a:srgbClr val="FFFF66"/>
                </a:solidFill>
              </a:rPr>
              <a:t> являются колеблющиеся тела, которые создают в окружающем пространстве деформацию среды.</a:t>
            </a:r>
            <a:r>
              <a:rPr lang="ru-RU" sz="4000" smtClean="0"/>
              <a:t> </a:t>
            </a:r>
          </a:p>
        </p:txBody>
      </p:sp>
      <p:sp>
        <p:nvSpPr>
          <p:cNvPr id="16389" name="Rectangle 5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220" name="Picture 7" descr="5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048000"/>
            <a:ext cx="51816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FF00"/>
                </a:solidFill>
              </a:rPr>
              <a:t>Для возникновения механической волны необходимо: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8229600" cy="35385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/>
              <a:t> 1. Наличие упругой среды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/>
              <a:t> 2. Наличие источника колебаний – деформации среды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b="1" smtClean="0"/>
          </a:p>
        </p:txBody>
      </p:sp>
      <p:pic>
        <p:nvPicPr>
          <p:cNvPr id="10244" name="Picture 4" descr="post-422208-123486129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962400"/>
            <a:ext cx="1828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distort-taj-wave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1910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12838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0000"/>
                </a:solidFill>
              </a:rPr>
              <a:t>Волны бывают:</a:t>
            </a:r>
          </a:p>
        </p:txBody>
      </p:sp>
      <p:pic>
        <p:nvPicPr>
          <p:cNvPr id="11267" name="Picture 7" descr="попереч волна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447800"/>
            <a:ext cx="3733800" cy="2800350"/>
          </a:xfrm>
        </p:spPr>
      </p:pic>
      <p:sp>
        <p:nvSpPr>
          <p:cNvPr id="6154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447800"/>
            <a:ext cx="4876800" cy="48768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  <a:defRPr/>
            </a:pPr>
            <a:r>
              <a:rPr lang="ru-RU" sz="3600" smtClean="0"/>
              <a:t>Поперечные  –  </a:t>
            </a:r>
            <a:r>
              <a:rPr lang="ru-RU" sz="2800" smtClean="0"/>
              <a:t>в  которых колебания происходят перпендикулярно направлению движения волны. </a:t>
            </a:r>
          </a:p>
          <a:p>
            <a:pPr marL="533400" indent="-533400" eaLnBrk="1" hangingPunct="1">
              <a:buFontTx/>
              <a:buNone/>
              <a:defRPr/>
            </a:pPr>
            <a:r>
              <a:rPr lang="ru-RU" sz="2800" smtClean="0"/>
              <a:t>     </a:t>
            </a:r>
          </a:p>
          <a:p>
            <a:pPr marL="533400" indent="-533400" eaLnBrk="1" hangingPunct="1">
              <a:buFontTx/>
              <a:buNone/>
              <a:defRPr/>
            </a:pPr>
            <a:r>
              <a:rPr lang="ru-RU" sz="2800" smtClean="0"/>
              <a:t>     </a:t>
            </a:r>
            <a:r>
              <a:rPr lang="ru-RU" sz="2800" b="1" smtClean="0"/>
              <a:t>Возникают только в твердых телах. </a:t>
            </a:r>
          </a:p>
        </p:txBody>
      </p:sp>
      <p:pic>
        <p:nvPicPr>
          <p:cNvPr id="11269" name="Picture 12" descr="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800600"/>
            <a:ext cx="39624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0000"/>
                </a:solidFill>
              </a:rPr>
              <a:t>Волны бывают: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4495800" cy="5029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smtClean="0"/>
              <a:t>  2. </a:t>
            </a:r>
            <a:r>
              <a:rPr lang="ru-RU" sz="4000" smtClean="0"/>
              <a:t>Продольные 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/>
              <a:t>   - в  которых колебания происходят вдоль направления распространения волн.</a:t>
            </a:r>
            <a:br>
              <a:rPr lang="ru-RU" sz="2800" smtClean="0"/>
            </a:br>
            <a:endParaRPr lang="ru-RU" sz="2800" smtClean="0"/>
          </a:p>
          <a:p>
            <a:pPr eaLnBrk="1" hangingPunct="1">
              <a:buFontTx/>
              <a:buNone/>
              <a:defRPr/>
            </a:pPr>
            <a:r>
              <a:rPr lang="ru-RU" sz="2800" smtClean="0"/>
              <a:t>   </a:t>
            </a:r>
            <a:r>
              <a:rPr lang="ru-RU" sz="2800" b="1" smtClean="0"/>
              <a:t>Возникают в любой среде (жидкости, в газах, в тв. телах).</a:t>
            </a:r>
          </a:p>
        </p:txBody>
      </p:sp>
      <p:pic>
        <p:nvPicPr>
          <p:cNvPr id="12292" name="Picture 7" descr="прод волна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905000"/>
            <a:ext cx="3733800" cy="2501900"/>
          </a:xfrm>
          <a:noFill/>
        </p:spPr>
      </p:pic>
      <p:pic>
        <p:nvPicPr>
          <p:cNvPr id="12293" name="Picture 9" descr="7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715000"/>
            <a:ext cx="66294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300" b="1" smtClean="0">
                <a:solidFill>
                  <a:srgbClr val="FFFF66"/>
                </a:solidFill>
              </a:rPr>
              <a:t>Типы волн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468313" y="2133600"/>
            <a:ext cx="3743325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/>
              <a:t>продольная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5364163" y="2205038"/>
            <a:ext cx="3384550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/>
              <a:t>поперечная</a:t>
            </a:r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5724525" y="1341438"/>
            <a:ext cx="15113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Line 8"/>
          <p:cNvSpPr>
            <a:spLocks noChangeShapeType="1"/>
          </p:cNvSpPr>
          <p:nvPr/>
        </p:nvSpPr>
        <p:spPr bwMode="auto">
          <a:xfrm flipH="1">
            <a:off x="2268538" y="1341438"/>
            <a:ext cx="129540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323850" y="4581525"/>
            <a:ext cx="3887788" cy="1871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Направление колебания </a:t>
            </a:r>
          </a:p>
          <a:p>
            <a:pPr algn="ctr"/>
            <a:r>
              <a:rPr lang="ru-RU" b="1"/>
              <a:t>совпадает или противоположно</a:t>
            </a:r>
          </a:p>
          <a:p>
            <a:pPr algn="ctr"/>
            <a:r>
              <a:rPr lang="ru-RU" b="1"/>
              <a:t>направлению распространения</a:t>
            </a:r>
          </a:p>
          <a:p>
            <a:pPr algn="ctr"/>
            <a:r>
              <a:rPr lang="ru-RU" b="1"/>
              <a:t>волны</a:t>
            </a: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5254625" y="4652963"/>
            <a:ext cx="3638550" cy="18716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Направление колебания</a:t>
            </a:r>
          </a:p>
          <a:p>
            <a:pPr algn="ctr"/>
            <a:r>
              <a:rPr lang="ru-RU" b="1"/>
              <a:t>перпендикулярно</a:t>
            </a:r>
          </a:p>
          <a:p>
            <a:pPr algn="ctr"/>
            <a:r>
              <a:rPr lang="ru-RU" b="1"/>
              <a:t> направлению </a:t>
            </a:r>
          </a:p>
          <a:p>
            <a:pPr algn="ctr"/>
            <a:r>
              <a:rPr lang="ru-RU" b="1"/>
              <a:t>распространения волны</a:t>
            </a:r>
          </a:p>
        </p:txBody>
      </p:sp>
      <p:sp>
        <p:nvSpPr>
          <p:cNvPr id="13321" name="Line 13"/>
          <p:cNvSpPr>
            <a:spLocks noChangeShapeType="1"/>
          </p:cNvSpPr>
          <p:nvPr/>
        </p:nvSpPr>
        <p:spPr bwMode="auto">
          <a:xfrm>
            <a:off x="7092950" y="3429000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Line 14"/>
          <p:cNvSpPr>
            <a:spLocks noChangeShapeType="1"/>
          </p:cNvSpPr>
          <p:nvPr/>
        </p:nvSpPr>
        <p:spPr bwMode="auto">
          <a:xfrm flipH="1">
            <a:off x="2124075" y="3429000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FF66"/>
                </a:solidFill>
              </a:rPr>
              <a:t>Механические волны- это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процесс распространения колебаний в упругой среде;</a:t>
            </a:r>
          </a:p>
          <a:p>
            <a:pPr eaLnBrk="1" hangingPunct="1">
              <a:defRPr/>
            </a:pPr>
            <a:r>
              <a:rPr lang="ru-RU" smtClean="0"/>
              <a:t>при этом происходит перенос энергии от частицы к частице;</a:t>
            </a:r>
          </a:p>
          <a:p>
            <a:pPr eaLnBrk="1" hangingPunct="1">
              <a:defRPr/>
            </a:pPr>
            <a:r>
              <a:rPr lang="ru-RU" smtClean="0"/>
              <a:t>переноса вещества нет;</a:t>
            </a:r>
          </a:p>
          <a:p>
            <a:pPr eaLnBrk="1" hangingPunct="1">
              <a:defRPr/>
            </a:pPr>
            <a:r>
              <a:rPr lang="ru-RU" smtClean="0"/>
              <a:t>для создания механической волны необходима упругая среда: жидкость, твердое тело или газ.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474</TotalTime>
  <Words>465</Words>
  <Application>Microsoft Office PowerPoint</Application>
  <PresentationFormat>Экран (4:3)</PresentationFormat>
  <Paragraphs>86</Paragraphs>
  <Slides>23</Slides>
  <Notes>7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Wingdings</vt:lpstr>
      <vt:lpstr>Microsoft Sans Serif</vt:lpstr>
      <vt:lpstr>Symbol</vt:lpstr>
      <vt:lpstr>Times New Roman</vt:lpstr>
      <vt:lpstr>Круги</vt:lpstr>
      <vt:lpstr>Формула</vt:lpstr>
      <vt:lpstr>Слайд 1</vt:lpstr>
      <vt:lpstr>Волна- это процесс распространения колебаний в пространстве с течением времени. </vt:lpstr>
      <vt:lpstr>Условия возникновения волны:</vt:lpstr>
      <vt:lpstr>Источником волн являются колеблющиеся тела, которые создают в окружающем пространстве деформацию среды. </vt:lpstr>
      <vt:lpstr>Для возникновения механической волны необходимо:</vt:lpstr>
      <vt:lpstr>Волны бывают:</vt:lpstr>
      <vt:lpstr>Волны бывают:</vt:lpstr>
      <vt:lpstr>Типы волн</vt:lpstr>
      <vt:lpstr>Механические волны- это</vt:lpstr>
      <vt:lpstr>ГДЕ КАКАЯ ВОЛНА?</vt:lpstr>
      <vt:lpstr>ЭТО ИНТЕРЕСНО !</vt:lpstr>
      <vt:lpstr>Волны на воде</vt:lpstr>
      <vt:lpstr>Волны в газах</vt:lpstr>
      <vt:lpstr>Слайд 14</vt:lpstr>
      <vt:lpstr>Слайд 15</vt:lpstr>
      <vt:lpstr>ОСНОВНЫЕ ХАРАКТЕРИСТИКИ</vt:lpstr>
      <vt:lpstr>Характеристики волны:</vt:lpstr>
      <vt:lpstr>Слайд 18</vt:lpstr>
      <vt:lpstr>Энергия волны</vt:lpstr>
      <vt:lpstr>Бегущие волны</vt:lpstr>
      <vt:lpstr>Гармонические бегущие волны</vt:lpstr>
      <vt:lpstr>Ответьте на вопросы: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МЕХАНИЧЕСКИЕ ВОЛНЫ</dc:title>
  <dc:creator>ии</dc:creator>
  <cp:lastModifiedBy>1</cp:lastModifiedBy>
  <cp:revision>22</cp:revision>
  <dcterms:created xsi:type="dcterms:W3CDTF">2007-03-09T20:11:29Z</dcterms:created>
  <dcterms:modified xsi:type="dcterms:W3CDTF">2014-11-12T15:57:12Z</dcterms:modified>
</cp:coreProperties>
</file>