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4" r:id="rId3"/>
    <p:sldId id="265" r:id="rId4"/>
    <p:sldId id="263" r:id="rId5"/>
    <p:sldId id="259" r:id="rId6"/>
    <p:sldId id="260" r:id="rId7"/>
    <p:sldId id="268" r:id="rId8"/>
    <p:sldId id="256" r:id="rId9"/>
    <p:sldId id="258" r:id="rId10"/>
    <p:sldId id="262" r:id="rId11"/>
    <p:sldId id="261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2A32B7-9B85-443B-8D11-87146163F50D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661AE057-0F9A-4312-9881-495609CF74E3}">
      <dgm:prSet phldrT="[Текст]"/>
      <dgm:spPr/>
      <dgm:t>
        <a:bodyPr/>
        <a:lstStyle/>
        <a:p>
          <a:r>
            <a:rPr lang="en-US" dirty="0" smtClean="0"/>
            <a:t>N</a:t>
          </a:r>
          <a:endParaRPr lang="ru-RU" dirty="0"/>
        </a:p>
      </dgm:t>
    </dgm:pt>
    <dgm:pt modelId="{122471B3-2744-4BE6-8E1D-02E06707785E}" type="parTrans" cxnId="{FF96E136-C73A-4C68-BFD7-09EEBB9B17E9}">
      <dgm:prSet/>
      <dgm:spPr/>
      <dgm:t>
        <a:bodyPr/>
        <a:lstStyle/>
        <a:p>
          <a:endParaRPr lang="ru-RU"/>
        </a:p>
      </dgm:t>
    </dgm:pt>
    <dgm:pt modelId="{DD79DDB1-E2B9-43CB-B95F-B025720E9252}" type="sibTrans" cxnId="{FF96E136-C73A-4C68-BFD7-09EEBB9B17E9}">
      <dgm:prSet/>
      <dgm:spPr/>
      <dgm:t>
        <a:bodyPr/>
        <a:lstStyle/>
        <a:p>
          <a:endParaRPr lang="ru-RU"/>
        </a:p>
      </dgm:t>
    </dgm:pt>
    <dgm:pt modelId="{80E9A148-2F42-42E9-943B-61162D3B0BBF}">
      <dgm:prSet phldrT="[Текст]"/>
      <dgm:spPr/>
      <dgm:t>
        <a:bodyPr/>
        <a:lstStyle/>
        <a:p>
          <a:r>
            <a:rPr lang="en-US" dirty="0" smtClean="0"/>
            <a:t>P</a:t>
          </a:r>
          <a:endParaRPr lang="ru-RU" dirty="0"/>
        </a:p>
      </dgm:t>
    </dgm:pt>
    <dgm:pt modelId="{AE5DE9D8-8220-4E4F-BDA1-4D788809EF10}" type="parTrans" cxnId="{3C0FCE17-E528-4A95-BF7B-7A80533863CC}">
      <dgm:prSet/>
      <dgm:spPr/>
      <dgm:t>
        <a:bodyPr/>
        <a:lstStyle/>
        <a:p>
          <a:endParaRPr lang="ru-RU"/>
        </a:p>
      </dgm:t>
    </dgm:pt>
    <dgm:pt modelId="{A2E3D723-817B-4340-9F84-7BB3410A62F9}" type="sibTrans" cxnId="{3C0FCE17-E528-4A95-BF7B-7A80533863CC}">
      <dgm:prSet/>
      <dgm:spPr/>
      <dgm:t>
        <a:bodyPr/>
        <a:lstStyle/>
        <a:p>
          <a:endParaRPr lang="ru-RU"/>
        </a:p>
      </dgm:t>
    </dgm:pt>
    <dgm:pt modelId="{419E5590-1FD8-4617-9882-0994825EF9EA}">
      <dgm:prSet phldrT="[Текст]"/>
      <dgm:spPr/>
      <dgm:t>
        <a:bodyPr/>
        <a:lstStyle/>
        <a:p>
          <a:r>
            <a:rPr lang="en-US" dirty="0" smtClean="0"/>
            <a:t>NP</a:t>
          </a:r>
          <a:endParaRPr lang="ru-RU" dirty="0"/>
        </a:p>
      </dgm:t>
    </dgm:pt>
    <dgm:pt modelId="{551B6DE7-00C8-4E2B-9562-23852C9228C0}" type="parTrans" cxnId="{542D5A0E-2C57-4E6B-9F54-444AB150C745}">
      <dgm:prSet/>
      <dgm:spPr/>
      <dgm:t>
        <a:bodyPr/>
        <a:lstStyle/>
        <a:p>
          <a:endParaRPr lang="ru-RU"/>
        </a:p>
      </dgm:t>
    </dgm:pt>
    <dgm:pt modelId="{7B47E850-E01F-48D4-8CE2-6D3DFE23EE50}" type="sibTrans" cxnId="{542D5A0E-2C57-4E6B-9F54-444AB150C745}">
      <dgm:prSet/>
      <dgm:spPr/>
      <dgm:t>
        <a:bodyPr/>
        <a:lstStyle/>
        <a:p>
          <a:endParaRPr lang="ru-RU"/>
        </a:p>
      </dgm:t>
    </dgm:pt>
    <dgm:pt modelId="{97EE0AF9-9CAE-48AB-9D6D-7CC9FFDD9916}" type="pres">
      <dgm:prSet presAssocID="{662A32B7-9B85-443B-8D11-87146163F50D}" presName="Name0" presStyleCnt="0">
        <dgm:presLayoutVars>
          <dgm:dir/>
          <dgm:resizeHandles val="exact"/>
        </dgm:presLayoutVars>
      </dgm:prSet>
      <dgm:spPr/>
    </dgm:pt>
    <dgm:pt modelId="{3D37B094-FFBB-4A32-B0F8-8D8AD27B5D0A}" type="pres">
      <dgm:prSet presAssocID="{662A32B7-9B85-443B-8D11-87146163F50D}" presName="vNodes" presStyleCnt="0"/>
      <dgm:spPr/>
    </dgm:pt>
    <dgm:pt modelId="{3CFF01A7-06BF-4897-8829-E47C796D291A}" type="pres">
      <dgm:prSet presAssocID="{661AE057-0F9A-4312-9881-495609CF74E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9C05A5-7B7C-4F9F-A148-9F9ECFCA04EA}" type="pres">
      <dgm:prSet presAssocID="{DD79DDB1-E2B9-43CB-B95F-B025720E9252}" presName="spacerT" presStyleCnt="0"/>
      <dgm:spPr/>
    </dgm:pt>
    <dgm:pt modelId="{9E7576FC-E9D5-4251-A065-BB5E593AF7F0}" type="pres">
      <dgm:prSet presAssocID="{DD79DDB1-E2B9-43CB-B95F-B025720E9252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541D76E-710A-4F90-9C34-007382D30C01}" type="pres">
      <dgm:prSet presAssocID="{DD79DDB1-E2B9-43CB-B95F-B025720E9252}" presName="spacerB" presStyleCnt="0"/>
      <dgm:spPr/>
    </dgm:pt>
    <dgm:pt modelId="{90797438-0157-4774-8578-7F4F6B2D22D1}" type="pres">
      <dgm:prSet presAssocID="{80E9A148-2F42-42E9-943B-61162D3B0BB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2886AF-634A-411B-ABA7-34A0A59E1191}" type="pres">
      <dgm:prSet presAssocID="{662A32B7-9B85-443B-8D11-87146163F50D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6D8FD709-9448-42DF-BF44-E9E7A2A3D0BA}" type="pres">
      <dgm:prSet presAssocID="{662A32B7-9B85-443B-8D11-87146163F50D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5099B8B1-F5BB-4C8B-B8E4-82C0DF6E3A27}" type="pres">
      <dgm:prSet presAssocID="{662A32B7-9B85-443B-8D11-87146163F5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8244D3-3788-406E-A980-D8283714D3A6}" type="presOf" srcId="{661AE057-0F9A-4312-9881-495609CF74E3}" destId="{3CFF01A7-06BF-4897-8829-E47C796D291A}" srcOrd="0" destOrd="0" presId="urn:microsoft.com/office/officeart/2005/8/layout/equation2"/>
    <dgm:cxn modelId="{3C0FCE17-E528-4A95-BF7B-7A80533863CC}" srcId="{662A32B7-9B85-443B-8D11-87146163F50D}" destId="{80E9A148-2F42-42E9-943B-61162D3B0BBF}" srcOrd="1" destOrd="0" parTransId="{AE5DE9D8-8220-4E4F-BDA1-4D788809EF10}" sibTransId="{A2E3D723-817B-4340-9F84-7BB3410A62F9}"/>
    <dgm:cxn modelId="{F56CAF3B-E98F-4C39-8E52-B2F1FBAF620F}" type="presOf" srcId="{419E5590-1FD8-4617-9882-0994825EF9EA}" destId="{5099B8B1-F5BB-4C8B-B8E4-82C0DF6E3A27}" srcOrd="0" destOrd="0" presId="urn:microsoft.com/office/officeart/2005/8/layout/equation2"/>
    <dgm:cxn modelId="{D9A2BC0E-31B0-418E-902B-1CACB71DDEBE}" type="presOf" srcId="{80E9A148-2F42-42E9-943B-61162D3B0BBF}" destId="{90797438-0157-4774-8578-7F4F6B2D22D1}" srcOrd="0" destOrd="0" presId="urn:microsoft.com/office/officeart/2005/8/layout/equation2"/>
    <dgm:cxn modelId="{470B2A08-5C3D-4301-A724-3AC996967048}" type="presOf" srcId="{A2E3D723-817B-4340-9F84-7BB3410A62F9}" destId="{232886AF-634A-411B-ABA7-34A0A59E1191}" srcOrd="0" destOrd="0" presId="urn:microsoft.com/office/officeart/2005/8/layout/equation2"/>
    <dgm:cxn modelId="{542D5A0E-2C57-4E6B-9F54-444AB150C745}" srcId="{662A32B7-9B85-443B-8D11-87146163F50D}" destId="{419E5590-1FD8-4617-9882-0994825EF9EA}" srcOrd="2" destOrd="0" parTransId="{551B6DE7-00C8-4E2B-9562-23852C9228C0}" sibTransId="{7B47E850-E01F-48D4-8CE2-6D3DFE23EE50}"/>
    <dgm:cxn modelId="{B67A3870-8250-445D-BBAA-CF87D521201B}" type="presOf" srcId="{A2E3D723-817B-4340-9F84-7BB3410A62F9}" destId="{6D8FD709-9448-42DF-BF44-E9E7A2A3D0BA}" srcOrd="1" destOrd="0" presId="urn:microsoft.com/office/officeart/2005/8/layout/equation2"/>
    <dgm:cxn modelId="{FF96E136-C73A-4C68-BFD7-09EEBB9B17E9}" srcId="{662A32B7-9B85-443B-8D11-87146163F50D}" destId="{661AE057-0F9A-4312-9881-495609CF74E3}" srcOrd="0" destOrd="0" parTransId="{122471B3-2744-4BE6-8E1D-02E06707785E}" sibTransId="{DD79DDB1-E2B9-43CB-B95F-B025720E9252}"/>
    <dgm:cxn modelId="{48A49CE0-089F-4CD1-95C9-9CECB5AABAC3}" type="presOf" srcId="{662A32B7-9B85-443B-8D11-87146163F50D}" destId="{97EE0AF9-9CAE-48AB-9D6D-7CC9FFDD9916}" srcOrd="0" destOrd="0" presId="urn:microsoft.com/office/officeart/2005/8/layout/equation2"/>
    <dgm:cxn modelId="{640B45EB-D79F-4F9A-8F97-9062BAB66C1A}" type="presOf" srcId="{DD79DDB1-E2B9-43CB-B95F-B025720E9252}" destId="{9E7576FC-E9D5-4251-A065-BB5E593AF7F0}" srcOrd="0" destOrd="0" presId="urn:microsoft.com/office/officeart/2005/8/layout/equation2"/>
    <dgm:cxn modelId="{FBBFFC87-C3BD-4927-A21A-62CE440833FB}" type="presParOf" srcId="{97EE0AF9-9CAE-48AB-9D6D-7CC9FFDD9916}" destId="{3D37B094-FFBB-4A32-B0F8-8D8AD27B5D0A}" srcOrd="0" destOrd="0" presId="urn:microsoft.com/office/officeart/2005/8/layout/equation2"/>
    <dgm:cxn modelId="{B4EB4A0B-FE01-4686-9D17-9C261B214956}" type="presParOf" srcId="{3D37B094-FFBB-4A32-B0F8-8D8AD27B5D0A}" destId="{3CFF01A7-06BF-4897-8829-E47C796D291A}" srcOrd="0" destOrd="0" presId="urn:microsoft.com/office/officeart/2005/8/layout/equation2"/>
    <dgm:cxn modelId="{BA604B8A-78A7-45A5-9688-237DEC193647}" type="presParOf" srcId="{3D37B094-FFBB-4A32-B0F8-8D8AD27B5D0A}" destId="{A29C05A5-7B7C-4F9F-A148-9F9ECFCA04EA}" srcOrd="1" destOrd="0" presId="urn:microsoft.com/office/officeart/2005/8/layout/equation2"/>
    <dgm:cxn modelId="{290A0B9F-853F-4C64-9CE4-9B830ECCEEDD}" type="presParOf" srcId="{3D37B094-FFBB-4A32-B0F8-8D8AD27B5D0A}" destId="{9E7576FC-E9D5-4251-A065-BB5E593AF7F0}" srcOrd="2" destOrd="0" presId="urn:microsoft.com/office/officeart/2005/8/layout/equation2"/>
    <dgm:cxn modelId="{BB4BF916-A808-4BD2-8858-8361BDB43C31}" type="presParOf" srcId="{3D37B094-FFBB-4A32-B0F8-8D8AD27B5D0A}" destId="{B541D76E-710A-4F90-9C34-007382D30C01}" srcOrd="3" destOrd="0" presId="urn:microsoft.com/office/officeart/2005/8/layout/equation2"/>
    <dgm:cxn modelId="{5010BC41-6CDA-4EE5-A8D8-B77BF596716B}" type="presParOf" srcId="{3D37B094-FFBB-4A32-B0F8-8D8AD27B5D0A}" destId="{90797438-0157-4774-8578-7F4F6B2D22D1}" srcOrd="4" destOrd="0" presId="urn:microsoft.com/office/officeart/2005/8/layout/equation2"/>
    <dgm:cxn modelId="{4E11C515-2B4C-46E4-AFEF-E40F803E4FE5}" type="presParOf" srcId="{97EE0AF9-9CAE-48AB-9D6D-7CC9FFDD9916}" destId="{232886AF-634A-411B-ABA7-34A0A59E1191}" srcOrd="1" destOrd="0" presId="urn:microsoft.com/office/officeart/2005/8/layout/equation2"/>
    <dgm:cxn modelId="{8C28D6D3-9F68-46DB-869D-CDB1E3AE26DD}" type="presParOf" srcId="{232886AF-634A-411B-ABA7-34A0A59E1191}" destId="{6D8FD709-9448-42DF-BF44-E9E7A2A3D0BA}" srcOrd="0" destOrd="0" presId="urn:microsoft.com/office/officeart/2005/8/layout/equation2"/>
    <dgm:cxn modelId="{0649F79D-0E58-4FCE-A85B-C228D61A8FB2}" type="presParOf" srcId="{97EE0AF9-9CAE-48AB-9D6D-7CC9FFDD9916}" destId="{5099B8B1-F5BB-4C8B-B8E4-82C0DF6E3A27}" srcOrd="2" destOrd="0" presId="urn:microsoft.com/office/officeart/2005/8/layout/equati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06ABC2-5E0C-46D1-93B3-BBFA6C260882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AB3DE713-AAC7-40CD-BA72-0503D686476D}">
      <dgm:prSet phldrT="[Текст]"/>
      <dgm:spPr/>
      <dgm:t>
        <a:bodyPr/>
        <a:lstStyle/>
        <a:p>
          <a:r>
            <a:rPr lang="en-US" b="1" i="1" dirty="0" err="1" smtClean="0"/>
            <a:t>m</a:t>
          </a:r>
          <a:r>
            <a:rPr lang="en-US" b="1" i="1" baseline="-25000" dirty="0" err="1" smtClean="0"/>
            <a:t>n</a:t>
          </a:r>
          <a:endParaRPr lang="ru-RU" dirty="0"/>
        </a:p>
      </dgm:t>
    </dgm:pt>
    <dgm:pt modelId="{9B0AF0D0-BC74-4B09-8CE0-DED89AAF286B}" type="parTrans" cxnId="{644C991A-1D80-423A-AFE7-E4801B5296F6}">
      <dgm:prSet/>
      <dgm:spPr/>
      <dgm:t>
        <a:bodyPr/>
        <a:lstStyle/>
        <a:p>
          <a:endParaRPr lang="ru-RU"/>
        </a:p>
      </dgm:t>
    </dgm:pt>
    <dgm:pt modelId="{C328EFB0-7819-4E17-8C8C-736F7B60F0E8}" type="sibTrans" cxnId="{644C991A-1D80-423A-AFE7-E4801B5296F6}">
      <dgm:prSet/>
      <dgm:spPr/>
      <dgm:t>
        <a:bodyPr/>
        <a:lstStyle/>
        <a:p>
          <a:endParaRPr lang="ru-RU"/>
        </a:p>
      </dgm:t>
    </dgm:pt>
    <dgm:pt modelId="{9B0DDF7A-BA62-4D3D-B36A-0A8272417EE5}">
      <dgm:prSet phldrT="[Текст]"/>
      <dgm:spPr/>
      <dgm:t>
        <a:bodyPr/>
        <a:lstStyle/>
        <a:p>
          <a:r>
            <a:rPr lang="en-US" b="1" i="1" dirty="0" smtClean="0"/>
            <a:t>m</a:t>
          </a:r>
          <a:r>
            <a:rPr lang="en-US" b="1" i="1" baseline="-25000" dirty="0" smtClean="0"/>
            <a:t>p</a:t>
          </a:r>
          <a:endParaRPr lang="ru-RU" dirty="0"/>
        </a:p>
      </dgm:t>
    </dgm:pt>
    <dgm:pt modelId="{AFB32A05-0278-4907-A959-7DB13E96C019}" type="parTrans" cxnId="{00C72D49-BFA0-4571-A92B-F9513DABB160}">
      <dgm:prSet/>
      <dgm:spPr/>
      <dgm:t>
        <a:bodyPr/>
        <a:lstStyle/>
        <a:p>
          <a:endParaRPr lang="ru-RU"/>
        </a:p>
      </dgm:t>
    </dgm:pt>
    <dgm:pt modelId="{B53F428D-08AF-4A88-96A9-DDA0170D6750}" type="sibTrans" cxnId="{00C72D49-BFA0-4571-A92B-F9513DABB160}">
      <dgm:prSet/>
      <dgm:spPr/>
      <dgm:t>
        <a:bodyPr/>
        <a:lstStyle/>
        <a:p>
          <a:endParaRPr lang="ru-RU"/>
        </a:p>
      </dgm:t>
    </dgm:pt>
    <dgm:pt modelId="{554C3001-3591-4221-9BF0-F368F7199429}">
      <dgm:prSet phldrT="[Текст]"/>
      <dgm:spPr/>
      <dgm:t>
        <a:bodyPr/>
        <a:lstStyle/>
        <a:p>
          <a:r>
            <a:rPr lang="ru-RU" b="1" i="1" dirty="0" smtClean="0"/>
            <a:t>М</a:t>
          </a:r>
          <a:r>
            <a:rPr lang="ru-RU" b="1" i="1" baseline="-25000" dirty="0" smtClean="0"/>
            <a:t>я</a:t>
          </a:r>
          <a:endParaRPr lang="ru-RU" dirty="0"/>
        </a:p>
      </dgm:t>
    </dgm:pt>
    <dgm:pt modelId="{74F6FC8F-B851-464B-A1A4-BEC30BF1DF3C}" type="sibTrans" cxnId="{505BCF93-2633-40CF-96EF-EA3D0EAA635B}">
      <dgm:prSet/>
      <dgm:spPr/>
      <dgm:t>
        <a:bodyPr/>
        <a:lstStyle/>
        <a:p>
          <a:endParaRPr lang="ru-RU"/>
        </a:p>
      </dgm:t>
    </dgm:pt>
    <dgm:pt modelId="{6A48CD56-E2B3-4464-A04C-BBDC160B06EA}" type="parTrans" cxnId="{505BCF93-2633-40CF-96EF-EA3D0EAA635B}">
      <dgm:prSet/>
      <dgm:spPr/>
      <dgm:t>
        <a:bodyPr/>
        <a:lstStyle/>
        <a:p>
          <a:endParaRPr lang="ru-RU"/>
        </a:p>
      </dgm:t>
    </dgm:pt>
    <dgm:pt modelId="{8A72818B-81DD-4D0A-8188-9215C8E12FD4}" type="pres">
      <dgm:prSet presAssocID="{8E06ABC2-5E0C-46D1-93B3-BBFA6C260882}" presName="Name0" presStyleCnt="0">
        <dgm:presLayoutVars>
          <dgm:dir/>
          <dgm:resizeHandles val="exact"/>
        </dgm:presLayoutVars>
      </dgm:prSet>
      <dgm:spPr/>
    </dgm:pt>
    <dgm:pt modelId="{1CEA6D39-99EF-46D6-A610-BA2B02FFD770}" type="pres">
      <dgm:prSet presAssocID="{8E06ABC2-5E0C-46D1-93B3-BBFA6C260882}" presName="vNodes" presStyleCnt="0"/>
      <dgm:spPr/>
    </dgm:pt>
    <dgm:pt modelId="{C2A71A4A-3B8E-436E-AB24-8BDBE1996B05}" type="pres">
      <dgm:prSet presAssocID="{AB3DE713-AAC7-40CD-BA72-0503D686476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816551-EF2A-48B4-88B5-6F5B4BC2A84F}" type="pres">
      <dgm:prSet presAssocID="{C328EFB0-7819-4E17-8C8C-736F7B60F0E8}" presName="spacerT" presStyleCnt="0"/>
      <dgm:spPr/>
    </dgm:pt>
    <dgm:pt modelId="{DEC23985-5D5C-4301-848C-169A20D1D5B3}" type="pres">
      <dgm:prSet presAssocID="{C328EFB0-7819-4E17-8C8C-736F7B60F0E8}" presName="sibTrans" presStyleLbl="sibTrans2D1" presStyleIdx="0" presStyleCnt="2"/>
      <dgm:spPr/>
      <dgm:t>
        <a:bodyPr/>
        <a:lstStyle/>
        <a:p>
          <a:endParaRPr lang="ru-RU"/>
        </a:p>
      </dgm:t>
    </dgm:pt>
    <dgm:pt modelId="{1B19AD7F-4860-49F6-9FFC-7EEE88B445A6}" type="pres">
      <dgm:prSet presAssocID="{C328EFB0-7819-4E17-8C8C-736F7B60F0E8}" presName="spacerB" presStyleCnt="0"/>
      <dgm:spPr/>
    </dgm:pt>
    <dgm:pt modelId="{D0D0199F-4E94-4398-9109-BF62336150FE}" type="pres">
      <dgm:prSet presAssocID="{9B0DDF7A-BA62-4D3D-B36A-0A8272417EE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286322-96FF-46D7-9D80-A81B486E958B}" type="pres">
      <dgm:prSet presAssocID="{8E06ABC2-5E0C-46D1-93B3-BBFA6C260882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A23047B7-7D26-431E-8C09-6FA274565701}" type="pres">
      <dgm:prSet presAssocID="{8E06ABC2-5E0C-46D1-93B3-BBFA6C260882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7412038D-ABE1-4CD0-B133-2D8152A0BE6C}" type="pres">
      <dgm:prSet presAssocID="{8E06ABC2-5E0C-46D1-93B3-BBFA6C260882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4C991A-1D80-423A-AFE7-E4801B5296F6}" srcId="{8E06ABC2-5E0C-46D1-93B3-BBFA6C260882}" destId="{AB3DE713-AAC7-40CD-BA72-0503D686476D}" srcOrd="0" destOrd="0" parTransId="{9B0AF0D0-BC74-4B09-8CE0-DED89AAF286B}" sibTransId="{C328EFB0-7819-4E17-8C8C-736F7B60F0E8}"/>
    <dgm:cxn modelId="{53D6275F-EF51-4039-9FCA-C1C7B8B07530}" type="presOf" srcId="{9B0DDF7A-BA62-4D3D-B36A-0A8272417EE5}" destId="{D0D0199F-4E94-4398-9109-BF62336150FE}" srcOrd="0" destOrd="0" presId="urn:microsoft.com/office/officeart/2005/8/layout/equation2"/>
    <dgm:cxn modelId="{E24F5A39-F938-4970-86B8-E5147CDBACB7}" type="presOf" srcId="{8E06ABC2-5E0C-46D1-93B3-BBFA6C260882}" destId="{8A72818B-81DD-4D0A-8188-9215C8E12FD4}" srcOrd="0" destOrd="0" presId="urn:microsoft.com/office/officeart/2005/8/layout/equation2"/>
    <dgm:cxn modelId="{BD1302B7-D8A2-4682-8839-60572E3C18FC}" type="presOf" srcId="{AB3DE713-AAC7-40CD-BA72-0503D686476D}" destId="{C2A71A4A-3B8E-436E-AB24-8BDBE1996B05}" srcOrd="0" destOrd="0" presId="urn:microsoft.com/office/officeart/2005/8/layout/equation2"/>
    <dgm:cxn modelId="{4F8FDA0A-63C5-45A0-A36D-92092111DAAF}" type="presOf" srcId="{B53F428D-08AF-4A88-96A9-DDA0170D6750}" destId="{A23047B7-7D26-431E-8C09-6FA274565701}" srcOrd="1" destOrd="0" presId="urn:microsoft.com/office/officeart/2005/8/layout/equation2"/>
    <dgm:cxn modelId="{E4B7B458-FE10-4EEE-8E10-80BDCDCF7B6F}" type="presOf" srcId="{C328EFB0-7819-4E17-8C8C-736F7B60F0E8}" destId="{DEC23985-5D5C-4301-848C-169A20D1D5B3}" srcOrd="0" destOrd="0" presId="urn:microsoft.com/office/officeart/2005/8/layout/equation2"/>
    <dgm:cxn modelId="{E0C302A6-F90E-417A-8B4C-EEEB80E263FE}" type="presOf" srcId="{B53F428D-08AF-4A88-96A9-DDA0170D6750}" destId="{FD286322-96FF-46D7-9D80-A81B486E958B}" srcOrd="0" destOrd="0" presId="urn:microsoft.com/office/officeart/2005/8/layout/equation2"/>
    <dgm:cxn modelId="{DE4F67B4-E933-4A42-BE25-377B551DB0FD}" type="presOf" srcId="{554C3001-3591-4221-9BF0-F368F7199429}" destId="{7412038D-ABE1-4CD0-B133-2D8152A0BE6C}" srcOrd="0" destOrd="0" presId="urn:microsoft.com/office/officeart/2005/8/layout/equation2"/>
    <dgm:cxn modelId="{00C72D49-BFA0-4571-A92B-F9513DABB160}" srcId="{8E06ABC2-5E0C-46D1-93B3-BBFA6C260882}" destId="{9B0DDF7A-BA62-4D3D-B36A-0A8272417EE5}" srcOrd="1" destOrd="0" parTransId="{AFB32A05-0278-4907-A959-7DB13E96C019}" sibTransId="{B53F428D-08AF-4A88-96A9-DDA0170D6750}"/>
    <dgm:cxn modelId="{505BCF93-2633-40CF-96EF-EA3D0EAA635B}" srcId="{8E06ABC2-5E0C-46D1-93B3-BBFA6C260882}" destId="{554C3001-3591-4221-9BF0-F368F7199429}" srcOrd="2" destOrd="0" parTransId="{6A48CD56-E2B3-4464-A04C-BBDC160B06EA}" sibTransId="{74F6FC8F-B851-464B-A1A4-BEC30BF1DF3C}"/>
    <dgm:cxn modelId="{F8706496-FEC9-475F-AB6E-1CE4B4499F36}" type="presParOf" srcId="{8A72818B-81DD-4D0A-8188-9215C8E12FD4}" destId="{1CEA6D39-99EF-46D6-A610-BA2B02FFD770}" srcOrd="0" destOrd="0" presId="urn:microsoft.com/office/officeart/2005/8/layout/equation2"/>
    <dgm:cxn modelId="{76E20BD9-5A5F-4109-91F3-1AD3E46C152A}" type="presParOf" srcId="{1CEA6D39-99EF-46D6-A610-BA2B02FFD770}" destId="{C2A71A4A-3B8E-436E-AB24-8BDBE1996B05}" srcOrd="0" destOrd="0" presId="urn:microsoft.com/office/officeart/2005/8/layout/equation2"/>
    <dgm:cxn modelId="{58F07172-5066-476A-BB51-514669BF0C72}" type="presParOf" srcId="{1CEA6D39-99EF-46D6-A610-BA2B02FFD770}" destId="{A8816551-EF2A-48B4-88B5-6F5B4BC2A84F}" srcOrd="1" destOrd="0" presId="urn:microsoft.com/office/officeart/2005/8/layout/equation2"/>
    <dgm:cxn modelId="{6557C3E4-EAA3-4263-8016-8B385263A40E}" type="presParOf" srcId="{1CEA6D39-99EF-46D6-A610-BA2B02FFD770}" destId="{DEC23985-5D5C-4301-848C-169A20D1D5B3}" srcOrd="2" destOrd="0" presId="urn:microsoft.com/office/officeart/2005/8/layout/equation2"/>
    <dgm:cxn modelId="{BFCEE854-5AC1-4BF3-974F-DFB905CA7C80}" type="presParOf" srcId="{1CEA6D39-99EF-46D6-A610-BA2B02FFD770}" destId="{1B19AD7F-4860-49F6-9FFC-7EEE88B445A6}" srcOrd="3" destOrd="0" presId="urn:microsoft.com/office/officeart/2005/8/layout/equation2"/>
    <dgm:cxn modelId="{D990A1B1-3342-4221-8F6E-41B7B3818439}" type="presParOf" srcId="{1CEA6D39-99EF-46D6-A610-BA2B02FFD770}" destId="{D0D0199F-4E94-4398-9109-BF62336150FE}" srcOrd="4" destOrd="0" presId="urn:microsoft.com/office/officeart/2005/8/layout/equation2"/>
    <dgm:cxn modelId="{7E73A5BA-38B9-4097-BB3D-B5C591823724}" type="presParOf" srcId="{8A72818B-81DD-4D0A-8188-9215C8E12FD4}" destId="{FD286322-96FF-46D7-9D80-A81B486E958B}" srcOrd="1" destOrd="0" presId="urn:microsoft.com/office/officeart/2005/8/layout/equation2"/>
    <dgm:cxn modelId="{38E4141A-DA89-4DE6-9BA6-3BB608E615C1}" type="presParOf" srcId="{FD286322-96FF-46D7-9D80-A81B486E958B}" destId="{A23047B7-7D26-431E-8C09-6FA274565701}" srcOrd="0" destOrd="0" presId="urn:microsoft.com/office/officeart/2005/8/layout/equation2"/>
    <dgm:cxn modelId="{ED646CCE-0C3F-48A3-8B47-A3F378295FE7}" type="presParOf" srcId="{8A72818B-81DD-4D0A-8188-9215C8E12FD4}" destId="{7412038D-ABE1-4CD0-B133-2D8152A0BE6C}" srcOrd="2" destOrd="0" presId="urn:microsoft.com/office/officeart/2005/8/layout/equati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C8AA7-8D25-4DC8-BCC0-DDB7D2A16F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83468-D7C6-4B65-A2D3-448E2D20C0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6BEA4-A81E-459F-B52C-0B8A8C0B8B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456DAF9-07A5-4373-B383-AAB739F480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CEADB92-7DCA-4144-8892-E68BE0B16D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5FA06-2825-4831-B126-830A57F523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E4F3F-6021-4861-BD4F-D0D395DBA6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5FE5F-C5A3-4BBD-81DA-47BFCDFAFC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CD9EA-1A85-4B07-ADCA-C95B1CB686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48570-66BA-4851-A966-A67E63485D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D6AC8-9993-482A-A598-FF51220AF1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C821E-8FE9-44CC-988B-35F3B7235B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D7BE7-A697-4BD2-B7C9-02C9AF9698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B853838-443D-4337-BB02-BFD35707DFC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6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jpeg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08500"/>
            <a:ext cx="6400800" cy="1130300"/>
          </a:xfrm>
        </p:spPr>
        <p:txBody>
          <a:bodyPr/>
          <a:lstStyle/>
          <a:p>
            <a:r>
              <a:rPr lang="ru-RU">
                <a:solidFill>
                  <a:srgbClr val="000099"/>
                </a:solidFill>
              </a:rPr>
              <a:t>9 класс</a:t>
            </a:r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611188" y="1628775"/>
            <a:ext cx="7921625" cy="29527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Энергия связи.</a:t>
            </a:r>
          </a:p>
          <a:p>
            <a:pPr algn="ctr"/>
            <a:r>
              <a:rPr lang="ru-RU" sz="3600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Дефект масс.</a:t>
            </a:r>
          </a:p>
        </p:txBody>
      </p:sp>
      <p:pic>
        <p:nvPicPr>
          <p:cNvPr id="19461" name="Picture 5" descr="050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4724400"/>
            <a:ext cx="1644650" cy="1644650"/>
          </a:xfrm>
          <a:prstGeom prst="rect">
            <a:avLst/>
          </a:prstGeom>
          <a:noFill/>
        </p:spPr>
      </p:pic>
      <p:pic>
        <p:nvPicPr>
          <p:cNvPr id="19462" name="Picture 6" descr="nuklon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FFE"/>
              </a:clrFrom>
              <a:clrTo>
                <a:srgbClr val="F6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49467">
            <a:off x="250825" y="4941888"/>
            <a:ext cx="1673225" cy="1563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7900988" cy="1700213"/>
          </a:xfrm>
        </p:spPr>
        <p:txBody>
          <a:bodyPr/>
          <a:lstStyle/>
          <a:p>
            <a:r>
              <a:rPr lang="ru-RU"/>
              <a:t>Масса и атомный вес некоторых частиц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357188" y="2286000"/>
          <a:ext cx="8358187" cy="3903665"/>
        </p:xfrm>
        <a:graphic>
          <a:graphicData uri="http://schemas.openxmlformats.org/drawingml/2006/table">
            <a:tbl>
              <a:tblPr/>
              <a:tblGrid>
                <a:gridCol w="2089150"/>
                <a:gridCol w="2090737"/>
                <a:gridCol w="2089150"/>
                <a:gridCol w="2089150"/>
              </a:tblGrid>
              <a:tr h="1027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     Частица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     Символ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      Масса, кг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Масса в физической шкале  а.е.м.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Электрон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9,1*10 </a:t>
                      </a:r>
                      <a:r>
                        <a:rPr kumimoji="0" lang="ru-RU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7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5,486*10 </a:t>
                      </a:r>
                      <a:r>
                        <a:rPr kumimoji="0" lang="ru-RU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 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690" marR="59690" marT="59690" marB="59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Протон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7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1,6724*10</a:t>
                      </a:r>
                      <a:r>
                        <a:rPr kumimoji="0" lang="ru-RU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-27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690" marR="59690" marT="59690" marB="59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1,00759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Нейтрон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7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1,675*10</a:t>
                      </a:r>
                      <a:r>
                        <a:rPr kumimoji="0" lang="ru-RU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-27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690" marR="59690" marT="59690" marB="59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1,00897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Альфа-частица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6,643*10</a:t>
                      </a:r>
                      <a:r>
                        <a:rPr kumimoji="0" lang="ru-RU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4,0028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</a:tr>
            </a:tbl>
          </a:graphicData>
        </a:graphic>
      </p:graphicFrame>
      <p:pic>
        <p:nvPicPr>
          <p:cNvPr id="10275" name="Рисунок 5" descr="http://works.tarefer.ru/89/100249/pics/image0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313" y="4143375"/>
            <a:ext cx="42862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6" name="Рисунок 6" descr="http://works.tarefer.ru/89/100249/pics/image00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313" y="4857750"/>
            <a:ext cx="5000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7" name="Рисунок 7" descr="http://works.tarefer.ru/89/100249/pics/image003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50" y="5572125"/>
            <a:ext cx="428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78" name="Object 38"/>
          <p:cNvGraphicFramePr>
            <a:graphicFrameLocks noChangeAspect="1"/>
          </p:cNvGraphicFramePr>
          <p:nvPr/>
        </p:nvGraphicFramePr>
        <p:xfrm>
          <a:off x="2417763" y="3213100"/>
          <a:ext cx="268287" cy="576263"/>
        </p:xfrm>
        <a:graphic>
          <a:graphicData uri="http://schemas.openxmlformats.org/presentationml/2006/ole">
            <p:oleObj spid="_x0000_s10278" name="Формула" r:id="rId6" imgW="88560" imgH="190440" progId="Equation.3">
              <p:embed/>
            </p:oleObj>
          </a:graphicData>
        </a:graphic>
      </p:graphicFrame>
      <p:graphicFrame>
        <p:nvGraphicFramePr>
          <p:cNvPr id="10279" name="Object 39"/>
          <p:cNvGraphicFramePr>
            <a:graphicFrameLocks noChangeAspect="1"/>
          </p:cNvGraphicFramePr>
          <p:nvPr/>
        </p:nvGraphicFramePr>
        <p:xfrm>
          <a:off x="2398713" y="3500438"/>
          <a:ext cx="255587" cy="433387"/>
        </p:xfrm>
        <a:graphic>
          <a:graphicData uri="http://schemas.openxmlformats.org/presentationml/2006/ole">
            <p:oleObj spid="_x0000_s10279" name="Формула" r:id="rId7" imgW="126720" imgH="215640" progId="Equation.3">
              <p:embed/>
            </p:oleObj>
          </a:graphicData>
        </a:graphic>
      </p:graphicFrame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808038" y="1647825"/>
            <a:ext cx="3862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1 </a:t>
            </a:r>
            <a:r>
              <a:rPr lang="ru-RU" sz="2400" b="1"/>
              <a:t>а.е.м. = 1,6605 * 10     кг</a:t>
            </a:r>
          </a:p>
        </p:txBody>
      </p:sp>
      <p:graphicFrame>
        <p:nvGraphicFramePr>
          <p:cNvPr id="10281" name="Object 41"/>
          <p:cNvGraphicFramePr>
            <a:graphicFrameLocks noChangeAspect="1"/>
          </p:cNvGraphicFramePr>
          <p:nvPr/>
        </p:nvGraphicFramePr>
        <p:xfrm>
          <a:off x="4476750" y="3333750"/>
          <a:ext cx="190500" cy="190500"/>
        </p:xfrm>
        <a:graphic>
          <a:graphicData uri="http://schemas.openxmlformats.org/presentationml/2006/ole">
            <p:oleObj spid="_x0000_s10281" name="Формула" r:id="rId8" imgW="190440" imgH="190440" progId="Equation.3">
              <p:embed/>
            </p:oleObj>
          </a:graphicData>
        </a:graphic>
      </p:graphicFrame>
      <p:graphicFrame>
        <p:nvGraphicFramePr>
          <p:cNvPr id="10282" name="Object 42"/>
          <p:cNvGraphicFramePr>
            <a:graphicFrameLocks noChangeAspect="1"/>
          </p:cNvGraphicFramePr>
          <p:nvPr/>
        </p:nvGraphicFramePr>
        <p:xfrm>
          <a:off x="3851275" y="1628775"/>
          <a:ext cx="360363" cy="360363"/>
        </p:xfrm>
        <a:graphic>
          <a:graphicData uri="http://schemas.openxmlformats.org/presentationml/2006/ole">
            <p:oleObj spid="_x0000_s10282" name="Формула" r:id="rId9" imgW="190440" imgH="1904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>
                <a:solidFill>
                  <a:srgbClr val="000099"/>
                </a:solidFill>
                <a:latin typeface="Calisto MT" pitchFamily="18" charset="0"/>
              </a:rPr>
              <a:t>Определите дефект массы: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12875"/>
            <a:ext cx="8218488" cy="47132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000" b="1" i="1" baseline="30000">
                <a:solidFill>
                  <a:srgbClr val="000099"/>
                </a:solidFill>
              </a:rPr>
              <a:t>                 </a:t>
            </a:r>
            <a:r>
              <a:rPr lang="en-US" sz="4000" b="1" i="1" baseline="30000">
                <a:solidFill>
                  <a:srgbClr val="000099"/>
                </a:solidFill>
              </a:rPr>
              <a:t>1</a:t>
            </a:r>
            <a:r>
              <a:rPr lang="ru-RU" sz="4000" b="1" i="1" baseline="30000">
                <a:solidFill>
                  <a:srgbClr val="000099"/>
                </a:solidFill>
              </a:rPr>
              <a:t>2</a:t>
            </a:r>
            <a:r>
              <a:rPr lang="en-US" sz="4000" b="1" i="1" baseline="-25000">
                <a:solidFill>
                  <a:srgbClr val="000099"/>
                </a:solidFill>
              </a:rPr>
              <a:t>6</a:t>
            </a:r>
            <a:r>
              <a:rPr lang="en-US" sz="4000" b="1" i="1">
                <a:solidFill>
                  <a:srgbClr val="000099"/>
                </a:solidFill>
              </a:rPr>
              <a:t>C</a:t>
            </a:r>
          </a:p>
          <a:p>
            <a:pPr>
              <a:lnSpc>
                <a:spcPct val="90000"/>
              </a:lnSpc>
            </a:pPr>
            <a:r>
              <a:rPr lang="ru-RU" sz="2400" b="1" i="1"/>
              <a:t>М</a:t>
            </a:r>
            <a:r>
              <a:rPr lang="ru-RU" sz="2400" b="1" i="1" baseline="-25000"/>
              <a:t>я</a:t>
            </a:r>
            <a:r>
              <a:rPr lang="ru-RU" sz="2400" b="1" i="1"/>
              <a:t>=12 а.е.м.</a:t>
            </a:r>
          </a:p>
          <a:p>
            <a:pPr>
              <a:lnSpc>
                <a:spcPct val="90000"/>
              </a:lnSpc>
            </a:pPr>
            <a:r>
              <a:rPr lang="en-US" sz="2400" b="1" i="1"/>
              <a:t>m</a:t>
            </a:r>
            <a:r>
              <a:rPr lang="en-US" sz="2400" b="1" i="1" baseline="-25000"/>
              <a:t>p</a:t>
            </a:r>
            <a:r>
              <a:rPr lang="en-US" sz="2400" b="1" i="1"/>
              <a:t>=1,00759</a:t>
            </a:r>
            <a:r>
              <a:rPr lang="ru-RU" sz="2400" b="1" i="1"/>
              <a:t> а.е.м.</a:t>
            </a:r>
          </a:p>
          <a:p>
            <a:pPr>
              <a:lnSpc>
                <a:spcPct val="90000"/>
              </a:lnSpc>
            </a:pPr>
            <a:r>
              <a:rPr lang="en-US" sz="2400" b="1" i="1"/>
              <a:t>m</a:t>
            </a:r>
            <a:r>
              <a:rPr lang="en-US" sz="2400" b="1" i="1" baseline="-25000"/>
              <a:t>n</a:t>
            </a:r>
            <a:r>
              <a:rPr lang="en-US" sz="2400" b="1" i="1"/>
              <a:t>=1,00897 </a:t>
            </a:r>
            <a:r>
              <a:rPr lang="ru-RU" sz="2400" b="1" i="1"/>
              <a:t>а.е.м.</a:t>
            </a:r>
          </a:p>
          <a:p>
            <a:pPr>
              <a:lnSpc>
                <a:spcPct val="90000"/>
              </a:lnSpc>
            </a:pPr>
            <a:endParaRPr lang="ru-RU" sz="1000" b="1" i="1"/>
          </a:p>
          <a:p>
            <a:pPr>
              <a:lnSpc>
                <a:spcPct val="90000"/>
              </a:lnSpc>
            </a:pPr>
            <a:r>
              <a:rPr lang="ru-RU" sz="1800" b="1" i="1"/>
              <a:t>6</a:t>
            </a:r>
            <a:r>
              <a:rPr lang="en-US" sz="1800" b="1" i="1"/>
              <a:t>·m</a:t>
            </a:r>
            <a:r>
              <a:rPr lang="en-US" sz="1800" b="1" i="1" baseline="-25000"/>
              <a:t>p</a:t>
            </a:r>
            <a:r>
              <a:rPr lang="en-US" sz="1800" b="1" i="1"/>
              <a:t>+6·m</a:t>
            </a:r>
            <a:r>
              <a:rPr lang="en-US" sz="1800" b="1" i="1" baseline="-25000"/>
              <a:t>n</a:t>
            </a:r>
            <a:r>
              <a:rPr lang="en-US" sz="1800" b="1" i="1"/>
              <a:t>=6·(1,00759</a:t>
            </a:r>
            <a:r>
              <a:rPr lang="ru-RU" sz="1800" b="1" i="1"/>
              <a:t> а.е.м. +</a:t>
            </a:r>
            <a:r>
              <a:rPr lang="en-US" sz="1800" b="1" i="1"/>
              <a:t>1,00897 </a:t>
            </a:r>
            <a:r>
              <a:rPr lang="ru-RU" sz="1800" b="1" i="1"/>
              <a:t>а.е.м.)=12,09936 а.е.м.</a:t>
            </a:r>
          </a:p>
          <a:p>
            <a:pPr>
              <a:lnSpc>
                <a:spcPct val="90000"/>
              </a:lnSpc>
            </a:pPr>
            <a:endParaRPr lang="ru-RU" sz="1100" b="1" i="1"/>
          </a:p>
          <a:p>
            <a:pPr>
              <a:lnSpc>
                <a:spcPct val="90000"/>
              </a:lnSpc>
            </a:pPr>
            <a:r>
              <a:rPr lang="ru-RU" sz="2400" b="1" i="1"/>
              <a:t>12 </a:t>
            </a:r>
            <a:r>
              <a:rPr lang="en-US" sz="2400" b="1" i="1"/>
              <a:t>&lt; </a:t>
            </a:r>
            <a:r>
              <a:rPr lang="ru-RU" sz="2400" b="1" i="1"/>
              <a:t>12,09936</a:t>
            </a:r>
            <a:endParaRPr lang="ru-RU" sz="4800" b="1" i="1"/>
          </a:p>
          <a:p>
            <a:pPr>
              <a:lnSpc>
                <a:spcPct val="90000"/>
              </a:lnSpc>
            </a:pPr>
            <a:r>
              <a:rPr lang="ru-RU" sz="2400" b="1" i="1"/>
              <a:t>12,09936 - 12=0,09936</a:t>
            </a:r>
          </a:p>
          <a:p>
            <a:pPr>
              <a:lnSpc>
                <a:spcPct val="90000"/>
              </a:lnSpc>
            </a:pPr>
            <a:r>
              <a:rPr lang="ru-RU" sz="2400" b="1" i="1"/>
              <a:t>             0,09936а.е.м. – </a:t>
            </a:r>
            <a:r>
              <a:rPr lang="ru-RU" sz="24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дефект масс</a:t>
            </a:r>
            <a:endParaRPr lang="en-US" sz="2400" b="1" i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sz="2400" b="1" i="1"/>
              <a:t>                     </a:t>
            </a:r>
            <a:r>
              <a:rPr lang="en-US" sz="2400" b="1" i="1"/>
              <a:t>1 </a:t>
            </a:r>
            <a:r>
              <a:rPr lang="ru-RU" sz="2400" b="1" i="1"/>
              <a:t>а.е.м. = 1,6605 * 10     кг</a:t>
            </a:r>
          </a:p>
          <a:p>
            <a:r>
              <a:rPr lang="ru-RU" sz="2400" b="1" i="1"/>
              <a:t>     0,09936а.е.м. * 1,6605 * 10     кг = 0,165* 10    кг</a:t>
            </a:r>
          </a:p>
          <a:p>
            <a:endParaRPr lang="ru-RU" sz="2400" b="1" i="1"/>
          </a:p>
        </p:txBody>
      </p:sp>
      <p:graphicFrame>
        <p:nvGraphicFramePr>
          <p:cNvPr id="8200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5292725" y="5013325"/>
          <a:ext cx="379413" cy="379413"/>
        </p:xfrm>
        <a:graphic>
          <a:graphicData uri="http://schemas.openxmlformats.org/presentationml/2006/ole">
            <p:oleObj spid="_x0000_s8200" name="Формула" r:id="rId3" imgW="190440" imgH="190440" progId="Equation.3">
              <p:embed/>
            </p:oleObj>
          </a:graphicData>
        </a:graphic>
      </p:graphicFrame>
      <p:graphicFrame>
        <p:nvGraphicFramePr>
          <p:cNvPr id="8203" name="Object 11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076825" y="5445125"/>
          <a:ext cx="360363" cy="360363"/>
        </p:xfrm>
        <a:graphic>
          <a:graphicData uri="http://schemas.openxmlformats.org/presentationml/2006/ole">
            <p:oleObj spid="_x0000_s8203" name="Формула" r:id="rId4" imgW="190440" imgH="190440" progId="Equation.3">
              <p:embed/>
            </p:oleObj>
          </a:graphicData>
        </a:graphic>
      </p:graphicFrame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7451725" y="5445125"/>
          <a:ext cx="360363" cy="360363"/>
        </p:xfrm>
        <a:graphic>
          <a:graphicData uri="http://schemas.openxmlformats.org/presentationml/2006/ole">
            <p:oleObj spid="_x0000_s8204" name="Формула" r:id="rId5" imgW="190440" imgH="190440" progId="Equation.3">
              <p:embed/>
            </p:oleObj>
          </a:graphicData>
        </a:graphic>
      </p:graphicFrame>
      <p:pic>
        <p:nvPicPr>
          <p:cNvPr id="8205" name="Picture 13" descr="050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8313" y="5373688"/>
            <a:ext cx="1079500" cy="101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>
                <a:solidFill>
                  <a:srgbClr val="000099"/>
                </a:solidFill>
                <a:latin typeface="Calisto MT" pitchFamily="18" charset="0"/>
              </a:rPr>
              <a:t>Домашнее задание: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П.64,65</a:t>
            </a:r>
          </a:p>
          <a:p>
            <a:r>
              <a:rPr lang="ru-RU"/>
              <a:t>Рассчитать дефект масс и энергию связи трития</a:t>
            </a:r>
          </a:p>
        </p:txBody>
      </p:sp>
      <p:pic>
        <p:nvPicPr>
          <p:cNvPr id="21508" name="Picture 4" descr="050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887913"/>
            <a:ext cx="1727200" cy="1625600"/>
          </a:xfrm>
          <a:prstGeom prst="rect">
            <a:avLst/>
          </a:prstGeom>
          <a:noFill/>
        </p:spPr>
      </p:pic>
      <p:pic>
        <p:nvPicPr>
          <p:cNvPr id="21509" name="Picture 5" descr="atom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45945">
            <a:off x="4932363" y="3429000"/>
            <a:ext cx="2303462" cy="1708150"/>
          </a:xfrm>
          <a:prstGeom prst="rect">
            <a:avLst/>
          </a:prstGeom>
          <a:noFill/>
        </p:spPr>
      </p:pic>
      <p:pic>
        <p:nvPicPr>
          <p:cNvPr id="21510" name="Picture 6" descr="img_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149118">
            <a:off x="2555875" y="3860800"/>
            <a:ext cx="1639888" cy="2309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08050"/>
            <a:ext cx="7772400" cy="649288"/>
          </a:xfrm>
        </p:spPr>
        <p:txBody>
          <a:bodyPr/>
          <a:lstStyle/>
          <a:p>
            <a:r>
              <a:rPr lang="ru-RU" sz="4000" b="1" i="1">
                <a:solidFill>
                  <a:srgbClr val="000099"/>
                </a:solidFill>
                <a:latin typeface="Calisto MT" pitchFamily="18" charset="0"/>
              </a:rPr>
              <a:t>ЗАКОНЧИ ФРАЗУ: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1484313"/>
            <a:ext cx="7489825" cy="4154487"/>
          </a:xfrm>
        </p:spPr>
        <p:txBody>
          <a:bodyPr/>
          <a:lstStyle/>
          <a:p>
            <a:pPr marL="533400" indent="-533400" algn="l">
              <a:buFontTx/>
              <a:buAutoNum type="arabicPeriod"/>
            </a:pPr>
            <a:r>
              <a:rPr lang="ru-RU">
                <a:latin typeface="Calisto MT" pitchFamily="18" charset="0"/>
              </a:rPr>
              <a:t>В результате альфа – распада порядковый номер элемента в таблице Менделеева……, массовое число…..</a:t>
            </a:r>
          </a:p>
          <a:p>
            <a:pPr marL="533400" indent="-533400" algn="l">
              <a:buFontTx/>
              <a:buAutoNum type="arabicPeriod"/>
            </a:pPr>
            <a:r>
              <a:rPr lang="ru-RU">
                <a:latin typeface="Calisto MT" pitchFamily="18" charset="0"/>
              </a:rPr>
              <a:t>В результате бета – распада порядковый номер элемента в таблице Менделеева ……., массовое число….</a:t>
            </a:r>
          </a:p>
          <a:p>
            <a:pPr marL="533400" indent="-533400" algn="l"/>
            <a:r>
              <a:rPr lang="ru-RU">
                <a:latin typeface="Calisto MT" pitchFamily="18" charset="0"/>
              </a:rPr>
              <a:t>3.Частицу, появляющуюся вместе с электроном, в результате бета – распада назвали …..</a:t>
            </a:r>
          </a:p>
          <a:p>
            <a:pPr marL="533400" indent="-533400" algn="l">
              <a:buFontTx/>
              <a:buAutoNum type="arabicPeriod"/>
            </a:pPr>
            <a:endParaRPr lang="ru-RU">
              <a:latin typeface="Calisto MT" pitchFamily="18" charset="0"/>
            </a:endParaRPr>
          </a:p>
          <a:p>
            <a:pPr marL="533400" indent="-533400" algn="l"/>
            <a:endParaRPr lang="ru-RU">
              <a:latin typeface="Calisto MT" pitchFamily="18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487988" y="404813"/>
            <a:ext cx="311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99"/>
                </a:solidFill>
              </a:rPr>
              <a:t>Давайте повторим:</a:t>
            </a:r>
          </a:p>
        </p:txBody>
      </p:sp>
      <p:pic>
        <p:nvPicPr>
          <p:cNvPr id="16389" name="Picture 5" descr="050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099118">
            <a:off x="395288" y="5373688"/>
            <a:ext cx="1068387" cy="106838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5148263" y="274638"/>
            <a:ext cx="3538537" cy="1143000"/>
          </a:xfrm>
        </p:spPr>
        <p:txBody>
          <a:bodyPr/>
          <a:lstStyle/>
          <a:p>
            <a:r>
              <a:rPr lang="ru-RU" sz="2400" b="1">
                <a:solidFill>
                  <a:srgbClr val="000099"/>
                </a:solidFill>
              </a:rPr>
              <a:t>Давайте повторим:</a:t>
            </a:r>
            <a:br>
              <a:rPr lang="ru-RU" sz="2400" b="1">
                <a:solidFill>
                  <a:srgbClr val="000099"/>
                </a:solidFill>
              </a:rPr>
            </a:br>
            <a:endParaRPr lang="ru-RU" sz="2400" b="1">
              <a:solidFill>
                <a:srgbClr val="000099"/>
              </a:solidFill>
            </a:endParaRP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00213"/>
            <a:ext cx="4038600" cy="4425950"/>
          </a:xfrm>
        </p:spPr>
        <p:txBody>
          <a:bodyPr/>
          <a:lstStyle/>
          <a:p>
            <a:r>
              <a:rPr lang="ru-RU" sz="2700"/>
              <a:t>В результате какого радиоактивного распада плутоний </a:t>
            </a:r>
            <a:r>
              <a:rPr lang="en-US" sz="2700"/>
              <a:t>Pu</a:t>
            </a:r>
            <a:r>
              <a:rPr lang="en-US" sz="2700" baseline="30000"/>
              <a:t>239</a:t>
            </a:r>
            <a:r>
              <a:rPr lang="en-US" sz="2700" baseline="-25000"/>
              <a:t>94</a:t>
            </a:r>
            <a:r>
              <a:rPr lang="ru-RU" sz="2700"/>
              <a:t> превращается  в уран</a:t>
            </a:r>
            <a:r>
              <a:rPr lang="en-US" sz="2700"/>
              <a:t> U</a:t>
            </a:r>
            <a:r>
              <a:rPr lang="en-US" sz="2700" baseline="30000"/>
              <a:t>235</a:t>
            </a:r>
            <a:r>
              <a:rPr lang="en-US" sz="2700" baseline="-25000"/>
              <a:t>92</a:t>
            </a:r>
            <a:r>
              <a:rPr lang="ru-RU" sz="2700"/>
              <a:t>?</a:t>
            </a:r>
          </a:p>
          <a:p>
            <a:r>
              <a:rPr lang="ru-RU" sz="2700"/>
              <a:t>Какой изотоп образуется из урана</a:t>
            </a:r>
            <a:r>
              <a:rPr lang="en-US" sz="2700"/>
              <a:t> U</a:t>
            </a:r>
            <a:r>
              <a:rPr lang="en-US" sz="2700" baseline="30000"/>
              <a:t>239</a:t>
            </a:r>
            <a:r>
              <a:rPr lang="en-US" sz="2700" baseline="-25000"/>
              <a:t>92</a:t>
            </a:r>
            <a:r>
              <a:rPr lang="ru-RU" sz="2700"/>
              <a:t> после двух бета – распадов?</a:t>
            </a:r>
          </a:p>
          <a:p>
            <a:pPr>
              <a:buFontTx/>
              <a:buNone/>
            </a:pPr>
            <a:endParaRPr lang="ru-RU" sz="2700"/>
          </a:p>
          <a:p>
            <a:endParaRPr lang="ru-RU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700"/>
              <a:t>В результате какого радиоактивного распада натрий</a:t>
            </a:r>
            <a:r>
              <a:rPr lang="en-US" sz="2700"/>
              <a:t> Na</a:t>
            </a:r>
            <a:r>
              <a:rPr lang="en-US" sz="2700" baseline="30000"/>
              <a:t>22</a:t>
            </a:r>
            <a:r>
              <a:rPr lang="en-US" sz="2700" baseline="-25000"/>
              <a:t>11</a:t>
            </a:r>
            <a:r>
              <a:rPr lang="ru-RU" sz="2700"/>
              <a:t> превращается в магний</a:t>
            </a:r>
            <a:r>
              <a:rPr lang="en-US" sz="2700"/>
              <a:t> Mg</a:t>
            </a:r>
            <a:r>
              <a:rPr lang="en-US" sz="2700" baseline="30000"/>
              <a:t>22</a:t>
            </a:r>
            <a:r>
              <a:rPr lang="en-US" sz="2700" baseline="-25000"/>
              <a:t>12</a:t>
            </a:r>
            <a:r>
              <a:rPr lang="ru-RU" sz="2700"/>
              <a:t>?</a:t>
            </a:r>
          </a:p>
          <a:p>
            <a:r>
              <a:rPr lang="ru-RU" sz="2700"/>
              <a:t>Написать реакции альфа – распада урана</a:t>
            </a:r>
            <a:r>
              <a:rPr lang="en-US" sz="2700"/>
              <a:t> U</a:t>
            </a:r>
            <a:r>
              <a:rPr lang="en-US" sz="2700" baseline="30000"/>
              <a:t>238</a:t>
            </a:r>
            <a:r>
              <a:rPr lang="en-US" sz="2700" baseline="-25000"/>
              <a:t>92</a:t>
            </a:r>
            <a:r>
              <a:rPr lang="ru-RU" sz="2700"/>
              <a:t> и бета – распада свинца</a:t>
            </a:r>
            <a:r>
              <a:rPr lang="en-US" sz="2700"/>
              <a:t> Pb</a:t>
            </a:r>
            <a:r>
              <a:rPr lang="en-US" sz="2700" baseline="30000"/>
              <a:t>209</a:t>
            </a:r>
            <a:r>
              <a:rPr lang="en-US" sz="2700" baseline="-25000"/>
              <a:t>82</a:t>
            </a:r>
            <a:r>
              <a:rPr lang="ru-RU" sz="2700"/>
              <a:t>.</a:t>
            </a:r>
          </a:p>
          <a:p>
            <a:endParaRPr lang="ru-RU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247900" y="968375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516688" y="908050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000099"/>
                </a:solidFill>
              </a:rPr>
              <a:t>2</a:t>
            </a:r>
          </a:p>
        </p:txBody>
      </p:sp>
      <p:pic>
        <p:nvPicPr>
          <p:cNvPr id="17417" name="Picture 9" descr="050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5516563"/>
            <a:ext cx="923925" cy="9239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АТОМ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2987675" y="1196975"/>
            <a:ext cx="1439863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4500563" y="1196975"/>
            <a:ext cx="12954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392363" y="2151063"/>
            <a:ext cx="106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ЯДРО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487988" y="2133600"/>
            <a:ext cx="1947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ОБОЛОЧКА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2916238" y="2565400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051050" y="3357563"/>
            <a:ext cx="1874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НУКЛОНЫ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>
            <a:off x="1835150" y="3789363"/>
            <a:ext cx="7921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916238" y="3789363"/>
            <a:ext cx="79216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879475" y="4527550"/>
            <a:ext cx="1784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ПРОТОНЫ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3132138" y="4508500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НЕЙТРОНЫ</a:t>
            </a:r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6443663" y="2565400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5651500" y="4437063"/>
            <a:ext cx="2233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ЭЛЕКТРОНЫ</a:t>
            </a:r>
          </a:p>
        </p:txBody>
      </p:sp>
      <p:pic>
        <p:nvPicPr>
          <p:cNvPr id="15377" name="Picture 17" descr="0501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5084763"/>
            <a:ext cx="1501775" cy="15017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>
                <a:solidFill>
                  <a:srgbClr val="000099"/>
                </a:solidFill>
                <a:latin typeface="Calisto MT" pitchFamily="18" charset="0"/>
              </a:rPr>
              <a:t/>
            </a:r>
            <a:br>
              <a:rPr lang="ru-RU" sz="4800" b="1">
                <a:solidFill>
                  <a:srgbClr val="000099"/>
                </a:solidFill>
                <a:latin typeface="Calisto MT" pitchFamily="18" charset="0"/>
              </a:rPr>
            </a:br>
            <a:r>
              <a:rPr lang="ru-RU" sz="4800" b="1">
                <a:solidFill>
                  <a:srgbClr val="000099"/>
                </a:solidFill>
                <a:latin typeface="Calisto MT" pitchFamily="18" charset="0"/>
              </a:rPr>
              <a:t>Ядерные силы ( сильное взаимодействие)-</a:t>
            </a:r>
            <a:r>
              <a:rPr lang="ru-RU" sz="2400">
                <a:solidFill>
                  <a:srgbClr val="000099"/>
                </a:solidFill>
                <a:latin typeface="Calisto MT" pitchFamily="18" charset="0"/>
              </a:rPr>
              <a:t>силы, действующие между нуклонами в ядре и обеспечивающие существование устойчивых ядер</a:t>
            </a:r>
            <a:endParaRPr lang="ru-RU" sz="4800" b="1">
              <a:solidFill>
                <a:srgbClr val="000099"/>
              </a:solidFill>
              <a:latin typeface="Calisto MT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628775"/>
            <a:ext cx="7921625" cy="4525963"/>
          </a:xfrm>
        </p:spPr>
        <p:txBody>
          <a:bodyPr/>
          <a:lstStyle/>
          <a:p>
            <a:endParaRPr lang="en-US" sz="2800"/>
          </a:p>
          <a:p>
            <a:endParaRPr lang="en-US" sz="2800"/>
          </a:p>
          <a:p>
            <a:r>
              <a:rPr lang="ru-RU" sz="2800"/>
              <a:t>Являются силами притяжения</a:t>
            </a:r>
          </a:p>
          <a:p>
            <a:r>
              <a:rPr lang="ru-RU" sz="2800"/>
              <a:t>Короткодействующие (</a:t>
            </a:r>
            <a:r>
              <a:rPr lang="en-US" sz="2800"/>
              <a:t>~ 2*</a:t>
            </a:r>
            <a:r>
              <a:rPr lang="ru-RU" sz="2800"/>
              <a:t>10      м)</a:t>
            </a:r>
          </a:p>
          <a:p>
            <a:r>
              <a:rPr lang="ru-RU" sz="2800"/>
              <a:t>Действуют одинаково между </a:t>
            </a:r>
            <a:r>
              <a:rPr lang="en-US" sz="2800"/>
              <a:t> p-p   p-n    n-n</a:t>
            </a:r>
            <a:endParaRPr lang="ru-RU" sz="2800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795963" y="3068638"/>
          <a:ext cx="561975" cy="561975"/>
        </p:xfrm>
        <a:graphic>
          <a:graphicData uri="http://schemas.openxmlformats.org/presentationml/2006/ole">
            <p:oleObj spid="_x0000_s5124" name="Формула" r:id="rId3" imgW="190440" imgH="190440" progId="Equation.3">
              <p:embed/>
            </p:oleObj>
          </a:graphicData>
        </a:graphic>
      </p:graphicFrame>
      <p:pic>
        <p:nvPicPr>
          <p:cNvPr id="5127" name="Picture 7" descr="nuklon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6FFFE"/>
              </a:clrFrom>
              <a:clrTo>
                <a:srgbClr val="F6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49467">
            <a:off x="0" y="4292600"/>
            <a:ext cx="2592388" cy="2422525"/>
          </a:xfrm>
          <a:prstGeom prst="rect">
            <a:avLst/>
          </a:prstGeom>
          <a:noFill/>
        </p:spPr>
      </p:pic>
      <p:pic>
        <p:nvPicPr>
          <p:cNvPr id="5128" name="Picture 8" descr="ato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56325" y="4149725"/>
            <a:ext cx="2527300" cy="2447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n-US" sz="5400" b="1">
                <a:solidFill>
                  <a:srgbClr val="000099"/>
                </a:solidFill>
                <a:latin typeface="Calisto MT" pitchFamily="18" charset="0"/>
              </a:rPr>
              <a:t/>
            </a:r>
            <a:br>
              <a:rPr lang="en-US" sz="5400" b="1">
                <a:solidFill>
                  <a:srgbClr val="000099"/>
                </a:solidFill>
                <a:latin typeface="Calisto MT" pitchFamily="18" charset="0"/>
              </a:rPr>
            </a:br>
            <a:r>
              <a:rPr lang="ru-RU" sz="3600" b="1">
                <a:solidFill>
                  <a:srgbClr val="000099"/>
                </a:solidFill>
                <a:latin typeface="Calisto MT" pitchFamily="18" charset="0"/>
              </a:rPr>
              <a:t>ЭНЕРГИЯ СВЯЗИ</a:t>
            </a:r>
            <a:r>
              <a:rPr lang="ru-RU" sz="5400" b="1">
                <a:solidFill>
                  <a:srgbClr val="000099"/>
                </a:solidFill>
                <a:latin typeface="Calisto MT" pitchFamily="18" charset="0"/>
              </a:rPr>
              <a:t> </a:t>
            </a:r>
            <a:r>
              <a:rPr lang="ru-RU" sz="5400">
                <a:solidFill>
                  <a:srgbClr val="000099"/>
                </a:solidFill>
                <a:latin typeface="Calisto MT" pitchFamily="18" charset="0"/>
              </a:rPr>
              <a:t/>
            </a:r>
            <a:br>
              <a:rPr lang="ru-RU" sz="5400">
                <a:solidFill>
                  <a:srgbClr val="000099"/>
                </a:solidFill>
                <a:latin typeface="Calisto MT" pitchFamily="18" charset="0"/>
              </a:rPr>
            </a:br>
            <a:endParaRPr lang="ru-RU" sz="5400">
              <a:solidFill>
                <a:srgbClr val="000099"/>
              </a:solidFill>
              <a:latin typeface="Calisto MT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569325" cy="5000625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z="2400"/>
              <a:t>минимальная энергия, необходимая </a:t>
            </a:r>
          </a:p>
          <a:p>
            <a:pPr>
              <a:buFontTx/>
              <a:buNone/>
            </a:pPr>
            <a:r>
              <a:rPr lang="ru-RU" sz="2400"/>
              <a:t>     для расщепления ядра на свободные нуклоны;</a:t>
            </a:r>
            <a:br>
              <a:rPr lang="ru-RU" sz="2400"/>
            </a:br>
            <a:r>
              <a:rPr lang="ru-RU" sz="2400" b="1"/>
              <a:t>или </a:t>
            </a:r>
            <a:r>
              <a:rPr lang="ru-RU" sz="2400"/>
              <a:t>энергия, выделяющаяся при слиянии свободных нуклонов в ядро.</a:t>
            </a:r>
          </a:p>
          <a:p>
            <a:endParaRPr lang="en-US" sz="2400" b="1">
              <a:solidFill>
                <a:srgbClr val="CC3300"/>
              </a:solidFill>
            </a:endParaRPr>
          </a:p>
        </p:txBody>
      </p:sp>
      <p:pic>
        <p:nvPicPr>
          <p:cNvPr id="7172" name="Рисунок 8" descr="image03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2420938"/>
            <a:ext cx="5184775" cy="382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050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5373688"/>
            <a:ext cx="1211262" cy="1139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>
                <a:solidFill>
                  <a:srgbClr val="000099"/>
                </a:solidFill>
                <a:latin typeface="Calisto MT" pitchFamily="18" charset="0"/>
              </a:rPr>
              <a:t>ЭНЕРГИЯ СВЯЗИ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2138" y="1600200"/>
            <a:ext cx="5554662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>
                <a:solidFill>
                  <a:srgbClr val="CC3300"/>
                </a:solidFill>
              </a:rPr>
              <a:t> </a:t>
            </a:r>
            <a:r>
              <a:rPr lang="ru-RU" sz="2000" b="1">
                <a:solidFill>
                  <a:srgbClr val="CC3300"/>
                </a:solidFill>
              </a:rPr>
              <a:t>Расчетная формула для энергии связи:</a:t>
            </a:r>
          </a:p>
          <a:p>
            <a:pPr>
              <a:buFontTx/>
              <a:buNone/>
            </a:pPr>
            <a:r>
              <a:rPr lang="ru-RU" sz="3600"/>
              <a:t>                                   </a:t>
            </a:r>
            <a:r>
              <a:rPr lang="en-US" sz="7200" b="1" i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sto MT" pitchFamily="18" charset="0"/>
                <a:sym typeface="Symbol" pitchFamily="18" charset="2"/>
              </a:rPr>
              <a:t>E=mc</a:t>
            </a:r>
            <a:r>
              <a:rPr lang="en-US" sz="7200" b="1" i="1" baseline="300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sto MT" pitchFamily="18" charset="0"/>
                <a:sym typeface="Symbol" pitchFamily="18" charset="2"/>
              </a:rPr>
              <a:t>2</a:t>
            </a:r>
            <a:r>
              <a:rPr lang="ru-RU" sz="2000" b="1" i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sto MT" pitchFamily="18" charset="0"/>
                <a:sym typeface="Symbol" pitchFamily="18" charset="2"/>
              </a:rPr>
              <a:t>                    </a:t>
            </a:r>
          </a:p>
          <a:p>
            <a:pPr>
              <a:buFontTx/>
              <a:buNone/>
            </a:pPr>
            <a:r>
              <a:rPr lang="ru-RU" sz="2000" b="1" i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sto MT" pitchFamily="18" charset="0"/>
                <a:sym typeface="Symbol" pitchFamily="18" charset="2"/>
              </a:rPr>
              <a:t>  </a:t>
            </a:r>
            <a:r>
              <a:rPr lang="ru-RU" sz="2800"/>
              <a:t>(с - скорость света в вакууме)</a:t>
            </a:r>
          </a:p>
          <a:p>
            <a:pPr>
              <a:buFontTx/>
              <a:buNone/>
            </a:pPr>
            <a:endParaRPr lang="ru-RU" sz="2000" b="1" i="1" baseline="3000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sto MT" pitchFamily="18" charset="0"/>
              <a:sym typeface="Symbol" pitchFamily="18" charset="2"/>
            </a:endParaRPr>
          </a:p>
        </p:txBody>
      </p:sp>
      <p:pic>
        <p:nvPicPr>
          <p:cNvPr id="22532" name="Picture 4" descr="15-16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924175"/>
            <a:ext cx="2560638" cy="3584575"/>
          </a:xfrm>
          <a:prstGeom prst="rect">
            <a:avLst/>
          </a:prstGeom>
          <a:noFill/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255963" y="5897563"/>
            <a:ext cx="5349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</a:rPr>
              <a:t>1905 г. Открытие закона взаимосвязи массы </a:t>
            </a:r>
          </a:p>
          <a:p>
            <a:r>
              <a:rPr lang="ru-RU" b="1">
                <a:solidFill>
                  <a:srgbClr val="000099"/>
                </a:solidFill>
              </a:rPr>
              <a:t>и энергии А.Эйнштейном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>
                <a:solidFill>
                  <a:srgbClr val="000099"/>
                </a:solidFill>
                <a:latin typeface="Calisto MT" pitchFamily="18" charset="0"/>
              </a:rPr>
              <a:t/>
            </a:r>
            <a:br>
              <a:rPr lang="ru-RU" b="1">
                <a:solidFill>
                  <a:srgbClr val="000099"/>
                </a:solidFill>
                <a:latin typeface="Calisto MT" pitchFamily="18" charset="0"/>
              </a:rPr>
            </a:br>
            <a:r>
              <a:rPr lang="ru-RU" b="1">
                <a:solidFill>
                  <a:srgbClr val="000099"/>
                </a:solidFill>
                <a:latin typeface="Calisto MT" pitchFamily="18" charset="0"/>
              </a:rPr>
              <a:t/>
            </a:r>
            <a:br>
              <a:rPr lang="ru-RU" b="1">
                <a:solidFill>
                  <a:srgbClr val="000099"/>
                </a:solidFill>
                <a:latin typeface="Calisto MT" pitchFamily="18" charset="0"/>
              </a:rPr>
            </a:br>
            <a:r>
              <a:rPr lang="ru-RU" b="1">
                <a:solidFill>
                  <a:srgbClr val="000099"/>
                </a:solidFill>
                <a:latin typeface="Calisto MT" pitchFamily="18" charset="0"/>
              </a:rPr>
              <a:t/>
            </a:r>
            <a:br>
              <a:rPr lang="ru-RU" b="1">
                <a:solidFill>
                  <a:srgbClr val="000099"/>
                </a:solidFill>
                <a:latin typeface="Calisto MT" pitchFamily="18" charset="0"/>
              </a:rPr>
            </a:br>
            <a:r>
              <a:rPr lang="ru-RU" b="1">
                <a:solidFill>
                  <a:srgbClr val="000099"/>
                </a:solidFill>
                <a:latin typeface="Calisto MT" pitchFamily="18" charset="0"/>
              </a:rPr>
              <a:t/>
            </a:r>
            <a:br>
              <a:rPr lang="ru-RU" b="1">
                <a:solidFill>
                  <a:srgbClr val="000099"/>
                </a:solidFill>
                <a:latin typeface="Calisto MT" pitchFamily="18" charset="0"/>
              </a:rPr>
            </a:br>
            <a:r>
              <a:rPr lang="ru-RU" b="1">
                <a:solidFill>
                  <a:srgbClr val="000099"/>
                </a:solidFill>
                <a:latin typeface="Calisto MT" pitchFamily="18" charset="0"/>
              </a:rPr>
              <a:t>ДЕФЕКТ МАСС </a:t>
            </a:r>
            <a:r>
              <a:rPr lang="ru-RU">
                <a:solidFill>
                  <a:srgbClr val="000099"/>
                </a:solidFill>
                <a:latin typeface="Calisto MT" pitchFamily="18" charset="0"/>
              </a:rPr>
              <a:t/>
            </a:r>
            <a:br>
              <a:rPr lang="ru-RU">
                <a:solidFill>
                  <a:srgbClr val="000099"/>
                </a:solidFill>
                <a:latin typeface="Calisto MT" pitchFamily="18" charset="0"/>
              </a:rPr>
            </a:br>
            <a:r>
              <a:rPr lang="ru-RU" sz="2000"/>
              <a:t>Масса ядра всегда меньше суммы масс свободных нуклонов.</a:t>
            </a:r>
            <a:br>
              <a:rPr lang="ru-RU" sz="2000"/>
            </a:br>
            <a:r>
              <a:rPr lang="ru-RU" sz="2400" b="1"/>
              <a:t>М</a:t>
            </a:r>
            <a:r>
              <a:rPr lang="ru-RU" sz="2400" b="1" baseline="-25000"/>
              <a:t>я</a:t>
            </a:r>
            <a:r>
              <a:rPr lang="en-US" sz="2400" b="1"/>
              <a:t>&lt;Z·m</a:t>
            </a:r>
            <a:r>
              <a:rPr lang="en-US" sz="2400" b="1" baseline="-25000"/>
              <a:t>p</a:t>
            </a:r>
            <a:r>
              <a:rPr lang="en-US" sz="2400" b="1"/>
              <a:t>+(A-Z)·m</a:t>
            </a:r>
            <a:r>
              <a:rPr lang="en-US" sz="2400" b="1" baseline="-25000"/>
              <a:t>n</a:t>
            </a:r>
            <a:r>
              <a:rPr lang="ru-RU" sz="4800" b="1" baseline="-25000"/>
              <a:t/>
            </a:r>
            <a:br>
              <a:rPr lang="ru-RU" sz="4800" b="1" baseline="-25000"/>
            </a:br>
            <a:r>
              <a:rPr lang="ru-RU" sz="2000"/>
              <a:t/>
            </a:r>
            <a:br>
              <a:rPr lang="ru-RU" sz="2000"/>
            </a:br>
            <a:r>
              <a:rPr lang="ru-RU" sz="2000">
                <a:solidFill>
                  <a:srgbClr val="000099"/>
                </a:solidFill>
              </a:rPr>
              <a:t>Дефект масс</a:t>
            </a:r>
            <a:r>
              <a:rPr lang="ru-RU" sz="2000"/>
              <a:t> - недостаток массы ядра по сравнению с суммой масс свободных нуклонов</a:t>
            </a:r>
            <a:br>
              <a:rPr lang="ru-RU" sz="2000"/>
            </a:br>
            <a:r>
              <a:rPr lang="ru-RU" sz="2000"/>
              <a:t> </a:t>
            </a:r>
            <a:br>
              <a:rPr lang="ru-RU" sz="2000"/>
            </a:br>
            <a:r>
              <a:rPr lang="ru-RU" sz="2000">
                <a:solidFill>
                  <a:srgbClr val="FF3300"/>
                </a:solidFill>
                <a:latin typeface="Verdana" pitchFamily="34" charset="0"/>
              </a:rPr>
              <a:t>Расчетная формула для дефекта масс:</a:t>
            </a:r>
            <a:br>
              <a:rPr lang="ru-RU" sz="2000">
                <a:solidFill>
                  <a:srgbClr val="FF3300"/>
                </a:solidFill>
                <a:latin typeface="Verdana" pitchFamily="34" charset="0"/>
              </a:rPr>
            </a:br>
            <a:r>
              <a:rPr lang="ru-RU" sz="2000"/>
              <a:t> </a:t>
            </a:r>
            <a:br>
              <a:rPr lang="ru-RU" sz="2000"/>
            </a:br>
            <a:r>
              <a:rPr lang="ru-RU" sz="2000"/>
              <a:t> </a:t>
            </a:r>
            <a:r>
              <a:rPr lang="ru-RU" sz="4800" b="1">
                <a:sym typeface="Symbol" pitchFamily="18" charset="2"/>
              </a:rPr>
              <a:t></a:t>
            </a:r>
            <a:r>
              <a:rPr lang="en-US" sz="4800" b="1">
                <a:sym typeface="Symbol" pitchFamily="18" charset="2"/>
              </a:rPr>
              <a:t>m=(</a:t>
            </a:r>
            <a:r>
              <a:rPr lang="en-US" sz="4800" b="1"/>
              <a:t>Z·m</a:t>
            </a:r>
            <a:r>
              <a:rPr lang="en-US" sz="4800" b="1" baseline="-25000"/>
              <a:t>p</a:t>
            </a:r>
            <a:r>
              <a:rPr lang="en-US" sz="4800" b="1"/>
              <a:t>+(A-Z)·m</a:t>
            </a:r>
            <a:r>
              <a:rPr lang="en-US" sz="4800" b="1" baseline="-25000"/>
              <a:t>n</a:t>
            </a:r>
            <a:r>
              <a:rPr lang="ru-RU" sz="4800" b="1"/>
              <a:t>) - </a:t>
            </a:r>
            <a:r>
              <a:rPr lang="en-US" sz="4800" b="1"/>
              <a:t>M</a:t>
            </a:r>
            <a:r>
              <a:rPr lang="ru-RU" sz="4800" b="1" baseline="-25000"/>
              <a:t>я </a:t>
            </a:r>
            <a:r>
              <a:rPr lang="ru-RU" sz="4800"/>
              <a:t/>
            </a:r>
            <a:br>
              <a:rPr lang="ru-RU" sz="4800"/>
            </a:br>
            <a:r>
              <a:rPr lang="ru-RU" sz="2800">
                <a:latin typeface="Calisto MT" pitchFamily="18" charset="0"/>
              </a:rPr>
              <a:t>М</a:t>
            </a:r>
            <a:r>
              <a:rPr lang="ru-RU" sz="2800" baseline="-25000">
                <a:latin typeface="Calisto MT" pitchFamily="18" charset="0"/>
              </a:rPr>
              <a:t>я</a:t>
            </a:r>
            <a:r>
              <a:rPr lang="ru-RU" sz="2800">
                <a:latin typeface="Calisto MT" pitchFamily="18" charset="0"/>
              </a:rPr>
              <a:t>= масса ядра</a:t>
            </a:r>
            <a:br>
              <a:rPr lang="ru-RU" sz="2800">
                <a:latin typeface="Calisto MT" pitchFamily="18" charset="0"/>
              </a:rPr>
            </a:br>
            <a:r>
              <a:rPr lang="en-US" sz="2800">
                <a:latin typeface="Calisto MT" pitchFamily="18" charset="0"/>
              </a:rPr>
              <a:t>m</a:t>
            </a:r>
            <a:r>
              <a:rPr lang="en-US" sz="2800" baseline="-25000">
                <a:latin typeface="Calisto MT" pitchFamily="18" charset="0"/>
              </a:rPr>
              <a:t>p</a:t>
            </a:r>
            <a:r>
              <a:rPr lang="en-US" sz="2800">
                <a:latin typeface="Calisto MT" pitchFamily="18" charset="0"/>
              </a:rPr>
              <a:t>=</a:t>
            </a:r>
            <a:r>
              <a:rPr lang="ru-RU" sz="2800">
                <a:latin typeface="Calisto MT" pitchFamily="18" charset="0"/>
              </a:rPr>
              <a:t> масса свободного протона</a:t>
            </a:r>
            <a:br>
              <a:rPr lang="ru-RU" sz="2800">
                <a:latin typeface="Calisto MT" pitchFamily="18" charset="0"/>
              </a:rPr>
            </a:br>
            <a:r>
              <a:rPr lang="en-US" sz="2800">
                <a:latin typeface="Calisto MT" pitchFamily="18" charset="0"/>
              </a:rPr>
              <a:t>m</a:t>
            </a:r>
            <a:r>
              <a:rPr lang="en-US" sz="2800" baseline="-25000">
                <a:latin typeface="Calisto MT" pitchFamily="18" charset="0"/>
              </a:rPr>
              <a:t>n</a:t>
            </a:r>
            <a:r>
              <a:rPr lang="en-US" sz="2800">
                <a:latin typeface="Calisto MT" pitchFamily="18" charset="0"/>
              </a:rPr>
              <a:t>=</a:t>
            </a:r>
            <a:r>
              <a:rPr lang="ru-RU" sz="2800">
                <a:latin typeface="Calisto MT" pitchFamily="18" charset="0"/>
              </a:rPr>
              <a:t> масса свободного нейтрона</a:t>
            </a:r>
            <a:br>
              <a:rPr lang="ru-RU" sz="2800">
                <a:latin typeface="Calisto MT" pitchFamily="18" charset="0"/>
              </a:rPr>
            </a:br>
            <a:r>
              <a:rPr lang="en-US" sz="2800">
                <a:latin typeface="Calisto MT" pitchFamily="18" charset="0"/>
              </a:rPr>
              <a:t>Z=</a:t>
            </a:r>
            <a:r>
              <a:rPr lang="ru-RU" sz="2800">
                <a:latin typeface="Calisto MT" pitchFamily="18" charset="0"/>
              </a:rPr>
              <a:t> число протонов в ядре</a:t>
            </a:r>
            <a:br>
              <a:rPr lang="ru-RU" sz="2800">
                <a:latin typeface="Calisto MT" pitchFamily="18" charset="0"/>
              </a:rPr>
            </a:br>
            <a:r>
              <a:rPr lang="en-US" sz="2800">
                <a:latin typeface="Calisto MT" pitchFamily="18" charset="0"/>
              </a:rPr>
              <a:t>N</a:t>
            </a:r>
            <a:r>
              <a:rPr lang="ru-RU" sz="2800">
                <a:latin typeface="Calisto MT" pitchFamily="18" charset="0"/>
              </a:rPr>
              <a:t>= число нейтронов в ядре</a:t>
            </a:r>
            <a:r>
              <a:rPr lang="ru-RU" sz="3600" b="1" i="1"/>
              <a:t/>
            </a:r>
            <a:br>
              <a:rPr lang="ru-RU" sz="3600" b="1" i="1"/>
            </a:br>
            <a:r>
              <a:rPr lang="ru-RU" sz="3600"/>
              <a:t/>
            </a:r>
            <a:br>
              <a:rPr lang="ru-RU" sz="3600"/>
            </a:br>
            <a:endParaRPr lang="ru-RU" sz="36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5" name="Picture 7" descr="050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5373688"/>
            <a:ext cx="1211262" cy="1139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50" y="273050"/>
            <a:ext cx="8247063" cy="1870075"/>
          </a:xfrm>
        </p:spPr>
        <p:txBody>
          <a:bodyPr/>
          <a:lstStyle/>
          <a:p>
            <a:r>
              <a:rPr lang="en-US" b="1">
                <a:solidFill>
                  <a:srgbClr val="000099"/>
                </a:solidFill>
                <a:latin typeface="Calisto MT" pitchFamily="18" charset="0"/>
              </a:rPr>
              <a:t>  </a:t>
            </a:r>
            <a:r>
              <a:rPr lang="ru-RU" sz="6000" b="1" i="1">
                <a:solidFill>
                  <a:srgbClr val="000099"/>
                </a:solidFill>
                <a:latin typeface="Calisto MT" pitchFamily="18" charset="0"/>
              </a:rPr>
              <a:t>Схема дефекта масс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4294967295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/>
          <a:p>
            <a:pPr marL="0" indent="0">
              <a:buFontTx/>
              <a:buNone/>
            </a:pPr>
            <a:endParaRPr lang="ru-RU" sz="2400" b="1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4294967295"/>
          </p:nvPr>
        </p:nvGraphicFramePr>
        <p:xfrm>
          <a:off x="428596" y="2714620"/>
          <a:ext cx="4040188" cy="394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01" name="Текст 3"/>
          <p:cNvSpPr>
            <a:spLocks noGrp="1"/>
          </p:cNvSpPr>
          <p:nvPr>
            <p:ph type="body" sz="quarter" idx="4294967295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/>
          <a:p>
            <a:pPr marL="0" indent="0">
              <a:buFontTx/>
              <a:buNone/>
            </a:pPr>
            <a:endParaRPr lang="ru-RU" sz="2400" b="1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4294967295"/>
          </p:nvPr>
        </p:nvGraphicFramePr>
        <p:xfrm>
          <a:off x="4643438" y="2714620"/>
          <a:ext cx="4041775" cy="394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317</Words>
  <Application>Microsoft Office PowerPoint</Application>
  <PresentationFormat>Экран (4:3)</PresentationFormat>
  <Paragraphs>80</Paragraphs>
  <Slides>12</Slides>
  <Notes>0</Notes>
  <HiddenSlides>2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Оформление по умолчанию</vt:lpstr>
      <vt:lpstr>Формула</vt:lpstr>
      <vt:lpstr>Слайд 1</vt:lpstr>
      <vt:lpstr>ЗАКОНЧИ ФРАЗУ:</vt:lpstr>
      <vt:lpstr>Давайте повторим: </vt:lpstr>
      <vt:lpstr>АТОМ</vt:lpstr>
      <vt:lpstr> Ядерные силы ( сильное взаимодействие)-силы, действующие между нуклонами в ядре и обеспечивающие существование устойчивых ядер</vt:lpstr>
      <vt:lpstr> ЭНЕРГИЯ СВЯЗИ  </vt:lpstr>
      <vt:lpstr>ЭНЕРГИЯ СВЯЗИ</vt:lpstr>
      <vt:lpstr>    ДЕФЕКТ МАСС  Масса ядра всегда меньше суммы масс свободных нуклонов. Мя&lt;Z·mp+(A-Z)·mn  Дефект масс - недостаток массы ядра по сравнению с суммой масс свободных нуклонов   Расчетная формула для дефекта масс:    m=(Z·mp+(A-Z)·mn) - Mя  Мя= масса ядра mp= масса свободного протона mn= масса свободного нейтрона Z= число протонов в ядре N= число нейтронов в ядре  </vt:lpstr>
      <vt:lpstr>  Схема дефекта масс</vt:lpstr>
      <vt:lpstr>Масса и атомный вес некоторых частиц</vt:lpstr>
      <vt:lpstr>Определите дефект массы:</vt:lpstr>
      <vt:lpstr>Домашнее задание:</vt:lpstr>
    </vt:vector>
  </TitlesOfParts>
  <Company>Master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1</cp:lastModifiedBy>
  <cp:revision>5</cp:revision>
  <dcterms:created xsi:type="dcterms:W3CDTF">2010-05-03T11:22:03Z</dcterms:created>
  <dcterms:modified xsi:type="dcterms:W3CDTF">2014-05-02T18:43:33Z</dcterms:modified>
</cp:coreProperties>
</file>