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7"/>
  </p:notesMasterIdLst>
  <p:sldIdLst>
    <p:sldId id="256" r:id="rId2"/>
    <p:sldId id="267" r:id="rId3"/>
    <p:sldId id="266" r:id="rId4"/>
    <p:sldId id="275" r:id="rId5"/>
    <p:sldId id="257" r:id="rId6"/>
    <p:sldId id="258" r:id="rId7"/>
    <p:sldId id="268" r:id="rId8"/>
    <p:sldId id="259" r:id="rId9"/>
    <p:sldId id="260" r:id="rId10"/>
    <p:sldId id="261" r:id="rId11"/>
    <p:sldId id="270" r:id="rId12"/>
    <p:sldId id="269" r:id="rId13"/>
    <p:sldId id="272" r:id="rId14"/>
    <p:sldId id="273" r:id="rId15"/>
    <p:sldId id="265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808080"/>
    <a:srgbClr val="B2B2B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681" autoAdjust="0"/>
    <p:restoredTop sz="94664" autoAdjust="0"/>
  </p:normalViewPr>
  <p:slideViewPr>
    <p:cSldViewPr>
      <p:cViewPr varScale="1">
        <p:scale>
          <a:sx n="110" d="100"/>
          <a:sy n="110" d="100"/>
        </p:scale>
        <p:origin x="-16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</a:defRPr>
            </a:lvl1pPr>
          </a:lstStyle>
          <a:p>
            <a:endParaRPr lang="ru-RU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itchFamily="34" charset="0"/>
              </a:defRPr>
            </a:lvl1pPr>
          </a:lstStyle>
          <a:p>
            <a:endParaRPr lang="ru-RU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 Narrow" pitchFamily="34" charset="0"/>
              </a:defRPr>
            </a:lvl1pPr>
          </a:lstStyle>
          <a:p>
            <a:endParaRPr lang="ru-RU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Narrow" pitchFamily="34" charset="0"/>
              </a:defRPr>
            </a:lvl1pPr>
          </a:lstStyle>
          <a:p>
            <a:fld id="{CA725191-7C63-4C74-AB6B-CE6AA082565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25790B-19B0-44F3-90C2-E3D0F7D37F10}" type="slidenum">
              <a:rPr lang="ru-RU"/>
              <a:pPr/>
              <a:t>11</a:t>
            </a:fld>
            <a:endParaRPr lang="ru-RU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 сжатии газ совершает отрицательную работу, внутренняя энергия газа при сжатии увеличивается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40A11A-839A-4C71-B16A-4D47BF8E1D05}" type="slidenum">
              <a:rPr lang="ru-RU"/>
              <a:pPr/>
              <a:t>12</a:t>
            </a:fld>
            <a:endParaRPr lang="ru-RU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При расширении газ совершает положительную работу, отдавая энергию окружающим телам.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50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78851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8852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8853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856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8857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765B4D-CA42-4FEE-8233-BF587762ED6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26E8FC-6716-40C4-B78A-20174F4F38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EF5B4-0776-4D5F-9764-E3A4D3F2710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C6213CF-2764-40C4-BF91-33D2B266B8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ли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Клип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D1D41F0-BFB0-4D3C-87E4-7ADE3A07C4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91226-1EC7-4F99-ADE4-13B88B816E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65EFD-B828-459A-A22B-ACBDEE6AC03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0F4A0-27A1-408A-97D3-6191A55974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3FBE53-5C27-4792-BED5-DEA9AA407B0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177FA1-9607-4107-AE32-D75D31C175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AAE42-F0FC-43B2-AE0D-3F25D17E36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91C9A-CA14-40EC-8F2E-D347CAECF38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1D26B1-0B46-4625-96ED-C734088C6FE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26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77827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7828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78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5F956032-52DF-4DC7-9349-B3BD8D8CDFB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transition>
    <p:pull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765175"/>
            <a:ext cx="7772400" cy="1143000"/>
          </a:xfrm>
        </p:spPr>
        <p:txBody>
          <a:bodyPr/>
          <a:lstStyle/>
          <a:p>
            <a:r>
              <a:rPr lang="ru-RU" sz="5400" b="1">
                <a:latin typeface="Comic Sans MS" pitchFamily="66" charset="0"/>
              </a:rPr>
              <a:t>Внутренняя энергия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Лучистый обмен или просто излучение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876800" cy="4191000"/>
          </a:xfrm>
        </p:spPr>
        <p:txBody>
          <a:bodyPr/>
          <a:lstStyle/>
          <a:p>
            <a:r>
              <a:rPr lang="ru-RU" sz="2800"/>
              <a:t>Это перенос энергии в виде электромагнитных волн. Любое нагретое тело является источником излучения.</a:t>
            </a:r>
          </a:p>
          <a:p>
            <a:r>
              <a:rPr lang="ru-RU" sz="2800"/>
              <a:t>Этот вид теплообмена отличается от предыдущих тем, что может происходить и в вакууме.</a:t>
            </a:r>
          </a:p>
        </p:txBody>
      </p:sp>
      <p:pic>
        <p:nvPicPr>
          <p:cNvPr id="56326" name="Picture 6" descr="AG00433_"/>
          <p:cNvPicPr>
            <a:picLocks noGrp="1" noChangeAspect="1" noChangeArrowheads="1" noCrop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867400" y="2713038"/>
            <a:ext cx="2590800" cy="2039937"/>
          </a:xfrm>
          <a:noFill/>
          <a:ln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Совершение работы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Работа при сжатии газа под поршнем</a:t>
            </a:r>
          </a:p>
        </p:txBody>
      </p:sp>
      <p:pic>
        <p:nvPicPr>
          <p:cNvPr id="88068" name="Picture 4" descr="Работа при сжатии газа под поршне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8025" y="2636838"/>
            <a:ext cx="4905375" cy="3925887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Совершение работы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Работа при расширении газа под поршнем</a:t>
            </a:r>
          </a:p>
        </p:txBody>
      </p:sp>
      <p:pic>
        <p:nvPicPr>
          <p:cNvPr id="84996" name="Picture 4" descr="Работа при расширении газа под поршнем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613" y="3068638"/>
            <a:ext cx="4948237" cy="3378200"/>
          </a:xfrm>
          <a:prstGeom prst="rect">
            <a:avLst/>
          </a:prstGeom>
          <a:solidFill>
            <a:srgbClr val="E6DCAC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Одноатомный газ -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ru-RU" sz="3600"/>
              <a:t>газ , состоящий из отдельных атомов,  а не молекул.</a:t>
            </a:r>
          </a:p>
          <a:p>
            <a:pPr>
              <a:buFontTx/>
              <a:buNone/>
            </a:pPr>
            <a:r>
              <a:rPr lang="ru-RU" sz="3600"/>
              <a:t>    </a:t>
            </a:r>
          </a:p>
          <a:p>
            <a:pPr>
              <a:buFontTx/>
              <a:buNone/>
            </a:pPr>
            <a:r>
              <a:rPr lang="ru-RU" sz="3600"/>
              <a:t>Одноатомными являются инертные газы- гелий, неон, аргон и др.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>
                <a:solidFill>
                  <a:schemeClr val="hlink"/>
                </a:solidFill>
              </a:rPr>
              <a:t>Внутренняя энергия </a:t>
            </a:r>
            <a:br>
              <a:rPr lang="ru-RU" sz="3600">
                <a:solidFill>
                  <a:schemeClr val="hlink"/>
                </a:solidFill>
              </a:rPr>
            </a:br>
            <a:r>
              <a:rPr lang="ru-RU" sz="3600">
                <a:solidFill>
                  <a:schemeClr val="hlink"/>
                </a:solidFill>
              </a:rPr>
              <a:t> одноатомного идеального газа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прямо пропорциональна его абсолютной температуре.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55650" y="2997200"/>
            <a:ext cx="7772400" cy="1143000"/>
          </a:xfrm>
        </p:spPr>
        <p:txBody>
          <a:bodyPr/>
          <a:lstStyle/>
          <a:p>
            <a:r>
              <a:rPr lang="ru-RU"/>
              <a:t>Спасибо за внимание!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333375"/>
            <a:ext cx="7772400" cy="576263"/>
          </a:xfrm>
        </p:spPr>
        <p:txBody>
          <a:bodyPr/>
          <a:lstStyle/>
          <a:p>
            <a:r>
              <a:rPr lang="ru-RU" sz="4000"/>
              <a:t>Повторение</a:t>
            </a:r>
          </a:p>
        </p:txBody>
      </p:sp>
      <p:graphicFrame>
        <p:nvGraphicFramePr>
          <p:cNvPr id="80938" name="Group 42"/>
          <p:cNvGraphicFramePr>
            <a:graphicFrameLocks noGrp="1"/>
          </p:cNvGraphicFramePr>
          <p:nvPr>
            <p:ph idx="1"/>
          </p:nvPr>
        </p:nvGraphicFramePr>
        <p:xfrm>
          <a:off x="685800" y="1196975"/>
          <a:ext cx="7772400" cy="5095877"/>
        </p:xfrm>
        <a:graphic>
          <a:graphicData uri="http://schemas.openxmlformats.org/drawingml/2006/table">
            <a:tbl>
              <a:tblPr/>
              <a:tblGrid>
                <a:gridCol w="3886200"/>
                <a:gridCol w="3886200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Вариант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Times New Roman" pitchFamily="18" charset="0"/>
                        </a:rPr>
                        <a:t>Вариант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1.Что называется испарением?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1.Что называется конденсацией?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1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2.Как увеличить скорость испарения жидкости?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2.Почему при  испарении происходит  охлаждение жидкости?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3.Дайте определение динамического равновесия.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3.Дайте определение насыщенного пара.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4.Дайте определение насыщенного пара.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4.Что называют  критической температурой?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5.Как можно изменить температуру кипения жидкости?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5.Дайте определение абсолютной влажности воздуха.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6.Что называют  парциальным давлением?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6.Что называется относительной влажностью воздуха?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Термодинамика- </a:t>
            </a:r>
            <a:br>
              <a:rPr lang="ru-RU"/>
            </a:b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63713" y="2565400"/>
            <a:ext cx="6480175" cy="374491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/>
              <a:t>теория тепловых процессов,</a:t>
            </a:r>
          </a:p>
          <a:p>
            <a:pPr>
              <a:buFont typeface="Wingdings" pitchFamily="2" charset="2"/>
              <a:buNone/>
            </a:pPr>
            <a:r>
              <a:rPr lang="ru-RU" sz="3600"/>
              <a:t> в которой не учитывается</a:t>
            </a:r>
          </a:p>
          <a:p>
            <a:pPr>
              <a:buFont typeface="Wingdings" pitchFamily="2" charset="2"/>
              <a:buNone/>
            </a:pPr>
            <a:r>
              <a:rPr lang="ru-RU" sz="3600"/>
              <a:t>молекулярное строение тел.</a:t>
            </a: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620688"/>
            <a:ext cx="799288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середине 19 века было  доказано, что наряду с механической энергией  макроскопические тела обладают ещё и энергией, заключенной внутри самих тел.Эта энергия называется внутренней энергией.</a:t>
            </a:r>
            <a:endParaRPr lang="ru-RU" sz="3200" dirty="0"/>
          </a:p>
        </p:txBody>
      </p:sp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7772400" cy="1143000"/>
          </a:xfrm>
        </p:spPr>
        <p:txBody>
          <a:bodyPr/>
          <a:lstStyle/>
          <a:p>
            <a:r>
              <a:rPr lang="ru-RU" sz="3200"/>
              <a:t>Внутренняя энергия</a:t>
            </a:r>
            <a:br>
              <a:rPr lang="ru-RU" sz="3200"/>
            </a:br>
            <a:r>
              <a:rPr lang="ru-RU" sz="3200"/>
              <a:t> макроскопического тела</a:t>
            </a:r>
            <a:r>
              <a:rPr lang="ru-RU" sz="5400"/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равна сумме  кинетических энергий беспорядочного движения всех молекул  (или атомов) тела и потенциальных энергий взаимодействия всех молекул друг с другом ( но не с молекулами других тел)</a:t>
            </a:r>
          </a:p>
        </p:txBody>
      </p:sp>
      <p:pic>
        <p:nvPicPr>
          <p:cNvPr id="52228" name="Picture 4" descr="AG0056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4648200"/>
            <a:ext cx="1508125" cy="11541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Способы изменения внутренней энергии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808413" cy="4114800"/>
          </a:xfrm>
        </p:spPr>
        <p:txBody>
          <a:bodyPr/>
          <a:lstStyle/>
          <a:p>
            <a:pPr algn="ctr"/>
            <a:r>
              <a:rPr lang="ru-RU" sz="3200"/>
              <a:t>Совершение работы</a:t>
            </a:r>
          </a:p>
          <a:p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r>
              <a:rPr lang="ru-RU" sz="2000"/>
              <a:t>Самим телом           Над телом</a:t>
            </a:r>
          </a:p>
          <a:p>
            <a:pPr>
              <a:buFont typeface="Wingdings" pitchFamily="2" charset="2"/>
              <a:buNone/>
            </a:pPr>
            <a:endParaRPr lang="ru-RU" sz="200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981200"/>
            <a:ext cx="3808412" cy="4114800"/>
          </a:xfrm>
        </p:spPr>
        <p:txBody>
          <a:bodyPr/>
          <a:lstStyle/>
          <a:p>
            <a:pPr marL="533400" indent="-533400"/>
            <a:r>
              <a:rPr lang="ru-RU" sz="3600"/>
              <a:t>Теплообмен:</a:t>
            </a:r>
          </a:p>
          <a:p>
            <a:pPr marL="533400" indent="-533400">
              <a:buClr>
                <a:schemeClr val="bg2"/>
              </a:buClr>
              <a:buFont typeface="Wingdings" pitchFamily="2" charset="2"/>
              <a:buAutoNum type="arabicPeriod"/>
            </a:pPr>
            <a:r>
              <a:rPr lang="ru-RU"/>
              <a:t>Теплопроводность</a:t>
            </a:r>
          </a:p>
          <a:p>
            <a:pPr marL="533400" indent="-533400">
              <a:buClr>
                <a:schemeClr val="bg2"/>
              </a:buClr>
              <a:buFont typeface="Wingdings" pitchFamily="2" charset="2"/>
              <a:buAutoNum type="arabicPeriod"/>
            </a:pPr>
            <a:r>
              <a:rPr lang="ru-RU"/>
              <a:t>Конвекция</a:t>
            </a:r>
          </a:p>
          <a:p>
            <a:pPr marL="533400" indent="-533400">
              <a:buClr>
                <a:schemeClr val="bg2"/>
              </a:buClr>
              <a:buFont typeface="Wingdings" pitchFamily="2" charset="2"/>
              <a:buAutoNum type="arabicPeriod"/>
            </a:pPr>
            <a:r>
              <a:rPr lang="ru-RU"/>
              <a:t>Лучистый обмен</a:t>
            </a:r>
          </a:p>
          <a:p>
            <a:pPr marL="533400" indent="-533400">
              <a:buFont typeface="Wingdings" pitchFamily="2" charset="2"/>
              <a:buNone/>
            </a:pPr>
            <a:endParaRPr lang="ru-RU" sz="2400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 flipH="1">
            <a:off x="1295400" y="2997200"/>
            <a:ext cx="1044575" cy="104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843213" y="2997200"/>
            <a:ext cx="814387" cy="1041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53257" name="Picture 9" descr="BD13684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113" y="4508500"/>
            <a:ext cx="1438275" cy="2103438"/>
          </a:xfrm>
          <a:prstGeom prst="rect">
            <a:avLst/>
          </a:prstGeom>
          <a:noFill/>
        </p:spPr>
      </p:pic>
      <p:pic>
        <p:nvPicPr>
          <p:cNvPr id="53258" name="Picture 10" descr="AG00433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4437063"/>
            <a:ext cx="2057400" cy="162242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3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32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32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32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animBg="1"/>
      <p:bldP spid="5325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79588" y="609600"/>
            <a:ext cx="5370512" cy="1065213"/>
          </a:xfrm>
          <a:solidFill>
            <a:srgbClr val="E6DCAC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ru-RU">
                <a:solidFill>
                  <a:srgbClr val="0066FF"/>
                </a:solidFill>
              </a:rPr>
              <a:t>Теплообмен</a:t>
            </a:r>
          </a:p>
        </p:txBody>
      </p:sp>
      <p:pic>
        <p:nvPicPr>
          <p:cNvPr id="83971" name="Picture 3" descr="Конвекц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3141663"/>
            <a:ext cx="2128837" cy="1939925"/>
          </a:xfrm>
          <a:prstGeom prst="rect">
            <a:avLst/>
          </a:prstGeom>
          <a:noFill/>
        </p:spPr>
      </p:pic>
      <p:pic>
        <p:nvPicPr>
          <p:cNvPr id="83972" name="Picture 4" descr="Солнц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7763" y="3644900"/>
            <a:ext cx="2655887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3973" name="Picture 5" descr="Вентилятор для охлаждения процессора компьютер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644900"/>
            <a:ext cx="2520950" cy="2101850"/>
          </a:xfrm>
          <a:prstGeom prst="rect">
            <a:avLst/>
          </a:prstGeom>
          <a:noFill/>
        </p:spPr>
      </p:pic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3635375" y="2276475"/>
            <a:ext cx="1779588" cy="576263"/>
          </a:xfrm>
          <a:prstGeom prst="rect">
            <a:avLst/>
          </a:prstGeom>
          <a:solidFill>
            <a:srgbClr val="E6DC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2400">
                <a:solidFill>
                  <a:srgbClr val="0066FF"/>
                </a:solidFill>
                <a:latin typeface="Times New Roman" pitchFamily="18" charset="0"/>
              </a:rPr>
              <a:t>конвекция</a:t>
            </a:r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323850" y="2565400"/>
            <a:ext cx="2425700" cy="647700"/>
          </a:xfrm>
          <a:prstGeom prst="rect">
            <a:avLst/>
          </a:prstGeom>
          <a:solidFill>
            <a:srgbClr val="E6DC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2400">
                <a:solidFill>
                  <a:srgbClr val="0066FF"/>
                </a:solidFill>
                <a:latin typeface="Times New Roman" pitchFamily="18" charset="0"/>
              </a:rPr>
              <a:t>теплопроводность</a:t>
            </a:r>
          </a:p>
        </p:txBody>
      </p:sp>
      <p:sp>
        <p:nvSpPr>
          <p:cNvPr id="83976" name="Rectangle 8"/>
          <p:cNvSpPr>
            <a:spLocks noChangeArrowheads="1"/>
          </p:cNvSpPr>
          <p:nvPr/>
        </p:nvSpPr>
        <p:spPr bwMode="auto">
          <a:xfrm>
            <a:off x="6588125" y="2492375"/>
            <a:ext cx="1778000" cy="576263"/>
          </a:xfrm>
          <a:prstGeom prst="rect">
            <a:avLst/>
          </a:prstGeom>
          <a:solidFill>
            <a:srgbClr val="E6DCA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ru-RU" sz="2400">
                <a:solidFill>
                  <a:srgbClr val="0066FF"/>
                </a:solidFill>
                <a:latin typeface="Times New Roman" pitchFamily="18" charset="0"/>
              </a:rPr>
              <a:t>излучение</a:t>
            </a:r>
          </a:p>
        </p:txBody>
      </p:sp>
      <p:sp>
        <p:nvSpPr>
          <p:cNvPr id="83977" name="Line 9"/>
          <p:cNvSpPr>
            <a:spLocks noChangeShapeType="1"/>
          </p:cNvSpPr>
          <p:nvPr/>
        </p:nvSpPr>
        <p:spPr bwMode="auto">
          <a:xfrm flipH="1">
            <a:off x="2195513" y="1341438"/>
            <a:ext cx="151288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3978" name="Line 10"/>
          <p:cNvSpPr>
            <a:spLocks noChangeShapeType="1"/>
          </p:cNvSpPr>
          <p:nvPr/>
        </p:nvSpPr>
        <p:spPr bwMode="auto">
          <a:xfrm>
            <a:off x="4572000" y="1341438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3979" name="Line 11"/>
          <p:cNvSpPr>
            <a:spLocks noChangeShapeType="1"/>
          </p:cNvSpPr>
          <p:nvPr/>
        </p:nvSpPr>
        <p:spPr bwMode="auto">
          <a:xfrm>
            <a:off x="5795963" y="1341438"/>
            <a:ext cx="1728787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83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3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4" grpId="0" animBg="1"/>
      <p:bldP spid="83975" grpId="0" animBg="1"/>
      <p:bldP spid="8397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Теплопроводность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676400"/>
            <a:ext cx="6172200" cy="4724400"/>
          </a:xfrm>
        </p:spPr>
        <p:txBody>
          <a:bodyPr/>
          <a:lstStyle/>
          <a:p>
            <a:r>
              <a:rPr lang="ru-RU" sz="2400"/>
              <a:t>Это такой тип теплообмена, когда тепло передаётся от более нагретых участков тела менее нагретым вследствие теплового движения молекул.</a:t>
            </a:r>
          </a:p>
          <a:p>
            <a:r>
              <a:rPr lang="ru-RU" sz="2400"/>
              <a:t>Все вещества имеют различную теплопроводность. Лучшие проводники тепла – кристаллы. </a:t>
            </a:r>
          </a:p>
          <a:p>
            <a:r>
              <a:rPr lang="ru-RU" sz="2400"/>
              <a:t>Те вещества, в которых расстояния между молекулами большие – плохие проводники тепла. Это древесина, кирпич и т.д.</a:t>
            </a:r>
          </a:p>
        </p:txBody>
      </p:sp>
      <p:pic>
        <p:nvPicPr>
          <p:cNvPr id="54277" name="Picture 5" descr="BS0038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124200"/>
            <a:ext cx="1276350" cy="1039813"/>
          </a:xfrm>
          <a:prstGeom prst="rect">
            <a:avLst/>
          </a:prstGeom>
          <a:noFill/>
        </p:spPr>
      </p:pic>
      <p:pic>
        <p:nvPicPr>
          <p:cNvPr id="54278" name="Picture 6" descr="IN0026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4495800"/>
            <a:ext cx="1747838" cy="1420813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Конвекция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52600"/>
            <a:ext cx="4495800" cy="4572000"/>
          </a:xfrm>
        </p:spPr>
        <p:txBody>
          <a:bodyPr/>
          <a:lstStyle/>
          <a:p>
            <a:r>
              <a:rPr lang="ru-RU" sz="2800"/>
              <a:t>Это такой тип теплообмена, при котором энергия переносится струями жидкости или газа.</a:t>
            </a:r>
          </a:p>
          <a:p>
            <a:r>
              <a:rPr lang="ru-RU" sz="2800"/>
              <a:t>Плотность горячего газа или жидкости меньше, чем холодных, поэтому конвекционные потоки поднимаются вверх.</a:t>
            </a:r>
          </a:p>
        </p:txBody>
      </p:sp>
      <p:pic>
        <p:nvPicPr>
          <p:cNvPr id="55302" name="Picture 6" descr="j0078783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48288" y="1993900"/>
            <a:ext cx="3109912" cy="3341688"/>
          </a:xfrm>
          <a:noFill/>
          <a:ln/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 обелиск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Синий обелиск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238</TotalTime>
  <Words>370</Words>
  <Application>Microsoft Office PowerPoint</Application>
  <PresentationFormat>Экран (4:3)</PresentationFormat>
  <Paragraphs>61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Синий обелиск</vt:lpstr>
      <vt:lpstr>Внутренняя энергия</vt:lpstr>
      <vt:lpstr>Повторение</vt:lpstr>
      <vt:lpstr>Термодинамика-  </vt:lpstr>
      <vt:lpstr>Слайд 4</vt:lpstr>
      <vt:lpstr>Внутренняя энергия  макроскопического тела </vt:lpstr>
      <vt:lpstr>Способы изменения внутренней энергии</vt:lpstr>
      <vt:lpstr>Теплообмен</vt:lpstr>
      <vt:lpstr>Теплопроводность</vt:lpstr>
      <vt:lpstr>Конвекция</vt:lpstr>
      <vt:lpstr>Лучистый обмен или просто излучение</vt:lpstr>
      <vt:lpstr>Совершение работы</vt:lpstr>
      <vt:lpstr>Совершение работы</vt:lpstr>
      <vt:lpstr>Одноатомный газ -</vt:lpstr>
      <vt:lpstr>Внутренняя энергия   одноатомного идеального газа</vt:lpstr>
      <vt:lpstr>Спасибо за внимание!</vt:lpstr>
    </vt:vector>
  </TitlesOfParts>
  <Company>Первомайская 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Внутренняя энергия</dc:title>
  <dc:creator>Пользователь</dc:creator>
  <cp:lastModifiedBy>Adminushka</cp:lastModifiedBy>
  <cp:revision>20</cp:revision>
  <cp:lastPrinted>1601-01-01T00:00:00Z</cp:lastPrinted>
  <dcterms:created xsi:type="dcterms:W3CDTF">2004-03-24T05:27:13Z</dcterms:created>
  <dcterms:modified xsi:type="dcterms:W3CDTF">2015-12-07T18:24:52Z</dcterms:modified>
</cp:coreProperties>
</file>