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6000" b="1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6000" b="1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6000" b="1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6000" b="1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6000" b="1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6000" b="1"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sz="6000" b="1"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sz="6000" b="1"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sz="6000" b="1"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99CCFF"/>
    <a:srgbClr val="0099CC"/>
    <a:srgbClr val="FFFF66"/>
    <a:srgbClr val="000099"/>
    <a:srgbClr val="992501"/>
    <a:srgbClr val="A72901"/>
    <a:srgbClr val="FE501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24" autoAdjust="0"/>
  </p:normalViewPr>
  <p:slideViewPr>
    <p:cSldViewPr>
      <p:cViewPr varScale="1">
        <p:scale>
          <a:sx n="72" d="100"/>
          <a:sy n="72" d="100"/>
        </p:scale>
        <p:origin x="-14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410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45411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45412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413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414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415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416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45417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5418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541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4542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5421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45422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45423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2AADA8F-0A52-495B-A808-7DE19D35BC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5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5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5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5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5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45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9" grpId="0"/>
      <p:bldP spid="145420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54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4542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D49216-EF88-4B88-837D-DF0D05421B7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B56730-1635-43A9-8071-B47E3719437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57040F5-F9CB-4AF7-B7E7-B935075A7BC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31D1842-A54E-4ED7-9CCD-1EE2B9BF5C6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95C7E3-C262-4C6F-9533-40D5F127865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34E7C8-2AF5-48C9-90BF-E4E3BCCBCE4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4CF666-643C-4259-84D7-D02284D9159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F8C3B6-1020-4E34-B842-8B2BB08D0AD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FFF867-E964-400E-8494-3EF6E645625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8DBC2C-13D9-474E-9ECB-AE84233D075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4338C0-6D37-482E-9AF5-8D1379838E9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5A2CA5-6D69-467C-8D7D-E8C6B99C934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fld id="{45CC9D66-2AD6-40E7-AAB9-2D85553AED8D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4438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44389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4439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39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39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393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39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4439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4396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439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439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439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4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4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4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4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4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44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44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443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443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443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97" grpId="0"/>
      <p:bldP spid="144399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43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4439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43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4439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43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4439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43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4439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43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4439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at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4724400"/>
            <a:ext cx="1951038" cy="1951038"/>
          </a:xfrm>
          <a:prstGeom prst="rect">
            <a:avLst/>
          </a:prstGeom>
          <a:noFill/>
        </p:spPr>
      </p:pic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1763713" y="981075"/>
            <a:ext cx="6343650" cy="180022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СТРОЕНИЕ АТОМА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23850" y="2924175"/>
            <a:ext cx="6516688" cy="1752600"/>
          </a:xfrm>
          <a:noFill/>
          <a:ln/>
        </p:spPr>
        <p:txBody>
          <a:bodyPr/>
          <a:lstStyle/>
          <a:p>
            <a:pPr algn="l"/>
            <a:endParaRPr lang="ru-RU" sz="2400" b="1" dirty="0"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Периодическая система и строение атома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205038"/>
            <a:ext cx="3024187" cy="2160587"/>
          </a:xfrm>
          <a:solidFill>
            <a:srgbClr val="990000"/>
          </a:solidFill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3600" b="1"/>
              <a:t>Порядковыйномер элемента </a:t>
            </a:r>
          </a:p>
        </p:txBody>
      </p:sp>
      <p:sp>
        <p:nvSpPr>
          <p:cNvPr id="158724" name="Oval 4"/>
          <p:cNvSpPr>
            <a:spLocks noChangeArrowheads="1"/>
          </p:cNvSpPr>
          <p:nvPr/>
        </p:nvSpPr>
        <p:spPr bwMode="auto">
          <a:xfrm>
            <a:off x="5292725" y="1916113"/>
            <a:ext cx="2786063" cy="914400"/>
          </a:xfrm>
          <a:prstGeom prst="ellipse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sz="2400"/>
              <a:t>Число протонов</a:t>
            </a:r>
          </a:p>
        </p:txBody>
      </p:sp>
      <p:sp>
        <p:nvSpPr>
          <p:cNvPr id="158726" name="Oval 6"/>
          <p:cNvSpPr>
            <a:spLocks noChangeArrowheads="1"/>
          </p:cNvSpPr>
          <p:nvPr/>
        </p:nvSpPr>
        <p:spPr bwMode="auto">
          <a:xfrm>
            <a:off x="5508625" y="3644900"/>
            <a:ext cx="2879725" cy="914400"/>
          </a:xfrm>
          <a:prstGeom prst="ellipse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sz="2400"/>
              <a:t>Число электронов</a:t>
            </a:r>
          </a:p>
        </p:txBody>
      </p:sp>
      <p:sp>
        <p:nvSpPr>
          <p:cNvPr id="158727" name="Oval 7"/>
          <p:cNvSpPr>
            <a:spLocks noChangeArrowheads="1"/>
          </p:cNvSpPr>
          <p:nvPr/>
        </p:nvSpPr>
        <p:spPr bwMode="auto">
          <a:xfrm>
            <a:off x="5508625" y="5373688"/>
            <a:ext cx="2879725" cy="914400"/>
          </a:xfrm>
          <a:prstGeom prst="ellipse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sz="2400"/>
              <a:t>Заряд ядра (</a:t>
            </a:r>
            <a:r>
              <a:rPr lang="en-US" sz="2400"/>
              <a:t>Z )</a:t>
            </a:r>
            <a:endParaRPr lang="ru-RU" sz="2400"/>
          </a:p>
        </p:txBody>
      </p:sp>
      <p:sp>
        <p:nvSpPr>
          <p:cNvPr id="158731" name="AutoShape 11"/>
          <p:cNvSpPr>
            <a:spLocks noChangeArrowheads="1"/>
          </p:cNvSpPr>
          <p:nvPr/>
        </p:nvSpPr>
        <p:spPr bwMode="auto">
          <a:xfrm rot="-1308084">
            <a:off x="3136900" y="2806700"/>
            <a:ext cx="2303463" cy="142875"/>
          </a:xfrm>
          <a:prstGeom prst="rightArrow">
            <a:avLst>
              <a:gd name="adj1" fmla="val 50000"/>
              <a:gd name="adj2" fmla="val 4030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8732" name="AutoShape 12"/>
          <p:cNvSpPr>
            <a:spLocks noChangeArrowheads="1"/>
          </p:cNvSpPr>
          <p:nvPr/>
        </p:nvSpPr>
        <p:spPr bwMode="auto">
          <a:xfrm rot="588365">
            <a:off x="3203575" y="3573463"/>
            <a:ext cx="2447925" cy="142875"/>
          </a:xfrm>
          <a:prstGeom prst="rightArrow">
            <a:avLst>
              <a:gd name="adj1" fmla="val 50000"/>
              <a:gd name="adj2" fmla="val 42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8733" name="AutoShape 13"/>
          <p:cNvSpPr>
            <a:spLocks noChangeArrowheads="1"/>
          </p:cNvSpPr>
          <p:nvPr/>
        </p:nvSpPr>
        <p:spPr bwMode="auto">
          <a:xfrm rot="2220818">
            <a:off x="2921000" y="4560888"/>
            <a:ext cx="3097213" cy="142875"/>
          </a:xfrm>
          <a:prstGeom prst="rightArrow">
            <a:avLst>
              <a:gd name="adj1" fmla="val 50000"/>
              <a:gd name="adj2" fmla="val 5419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8734" name="Text Box 14"/>
          <p:cNvSpPr txBox="1">
            <a:spLocks noChangeArrowheads="1"/>
          </p:cNvSpPr>
          <p:nvPr/>
        </p:nvSpPr>
        <p:spPr bwMode="auto">
          <a:xfrm>
            <a:off x="755650" y="5373688"/>
            <a:ext cx="3240088" cy="822325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Число нейтронов </a:t>
            </a:r>
            <a:r>
              <a:rPr lang="en-US" sz="2400"/>
              <a:t>  N =A r -Z </a:t>
            </a:r>
            <a:endParaRPr lang="ru-RU" sz="2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8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58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58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5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5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58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8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8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4" grpId="0" animBg="1"/>
      <p:bldP spid="158726" grpId="0" animBg="1"/>
      <p:bldP spid="158727" grpId="0" animBg="1"/>
      <p:bldP spid="158731" grpId="0" animBg="1"/>
      <p:bldP spid="158732" grpId="0" animBg="1"/>
      <p:bldP spid="158733" grpId="0" animBg="1"/>
      <p:bldP spid="1587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НАПРИМЕР</a:t>
            </a:r>
          </a:p>
        </p:txBody>
      </p:sp>
      <p:pic>
        <p:nvPicPr>
          <p:cNvPr id="159750" name="Picture 6" descr="Копия 37ц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2781300"/>
            <a:ext cx="1800225" cy="1800225"/>
          </a:xfrm>
          <a:prstGeom prst="rect">
            <a:avLst/>
          </a:prstGeom>
          <a:noFill/>
        </p:spPr>
      </p:pic>
      <p:sp>
        <p:nvSpPr>
          <p:cNvPr id="159751" name="Line 7"/>
          <p:cNvSpPr>
            <a:spLocks noChangeShapeType="1"/>
          </p:cNvSpPr>
          <p:nvPr/>
        </p:nvSpPr>
        <p:spPr bwMode="auto">
          <a:xfrm flipV="1">
            <a:off x="4572000" y="2492375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59755" name="Picture 11" descr="wr_media_2big_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133600"/>
            <a:ext cx="4200525" cy="4464050"/>
          </a:xfrm>
          <a:prstGeom prst="rect">
            <a:avLst/>
          </a:prstGeom>
          <a:noFill/>
        </p:spPr>
      </p:pic>
      <p:sp>
        <p:nvSpPr>
          <p:cNvPr id="159757" name="Text Box 13"/>
          <p:cNvSpPr txBox="1">
            <a:spLocks noChangeArrowheads="1"/>
          </p:cNvSpPr>
          <p:nvPr/>
        </p:nvSpPr>
        <p:spPr bwMode="auto">
          <a:xfrm>
            <a:off x="1166813" y="4733925"/>
            <a:ext cx="16494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6 протонов</a:t>
            </a:r>
          </a:p>
          <a:p>
            <a:r>
              <a:rPr lang="ru-RU" sz="2000"/>
              <a:t>6 электронов</a:t>
            </a:r>
          </a:p>
          <a:p>
            <a:r>
              <a:rPr lang="ru-RU" sz="2000"/>
              <a:t>6 нейтронов</a:t>
            </a:r>
          </a:p>
        </p:txBody>
      </p:sp>
      <p:sp>
        <p:nvSpPr>
          <p:cNvPr id="159758" name="AutoShape 14"/>
          <p:cNvSpPr>
            <a:spLocks noChangeArrowheads="1"/>
          </p:cNvSpPr>
          <p:nvPr/>
        </p:nvSpPr>
        <p:spPr bwMode="auto">
          <a:xfrm rot="8852809">
            <a:off x="2492375" y="4289425"/>
            <a:ext cx="3960813" cy="144463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A7290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9759" name="Rectangle 15"/>
          <p:cNvSpPr>
            <a:spLocks noChangeArrowheads="1"/>
          </p:cNvSpPr>
          <p:nvPr/>
        </p:nvSpPr>
        <p:spPr bwMode="auto">
          <a:xfrm>
            <a:off x="6156325" y="3141663"/>
            <a:ext cx="360363" cy="287337"/>
          </a:xfrm>
          <a:prstGeom prst="rect">
            <a:avLst/>
          </a:prstGeom>
          <a:noFill/>
          <a:ln w="38100">
            <a:solidFill>
              <a:srgbClr val="A7290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9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9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59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59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9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9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57" grpId="0"/>
      <p:bldP spid="159758" grpId="0" animBg="1"/>
      <p:bldP spid="15975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Изотопы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557338"/>
            <a:ext cx="8229600" cy="4525962"/>
          </a:xfrm>
        </p:spPr>
        <p:txBody>
          <a:bodyPr/>
          <a:lstStyle/>
          <a:p>
            <a:r>
              <a:rPr lang="ru-RU"/>
              <a:t>ИЗОТОПЫ – это атомы одного химического элемента , имеющие одинаковое число протонов и электронов, но разное нейтронов и разные массовые числа.</a:t>
            </a:r>
          </a:p>
        </p:txBody>
      </p:sp>
      <p:pic>
        <p:nvPicPr>
          <p:cNvPr id="160773" name="Picture 5" descr="izot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3644900"/>
            <a:ext cx="4608513" cy="3213100"/>
          </a:xfrm>
          <a:prstGeom prst="rect">
            <a:avLst/>
          </a:prstGeom>
          <a:noFill/>
        </p:spPr>
      </p:pic>
      <p:sp>
        <p:nvSpPr>
          <p:cNvPr id="160784" name="Rectangle 16"/>
          <p:cNvSpPr>
            <a:spLocks noChangeArrowheads="1"/>
          </p:cNvSpPr>
          <p:nvPr/>
        </p:nvSpPr>
        <p:spPr bwMode="auto">
          <a:xfrm>
            <a:off x="4932363" y="4926013"/>
            <a:ext cx="42116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4400" b="0" baseline="-25000"/>
              <a:t>17</a:t>
            </a:r>
            <a:r>
              <a:rPr lang="ru-RU" sz="5400" b="0">
                <a:solidFill>
                  <a:srgbClr val="FE5926"/>
                </a:solidFill>
              </a:rPr>
              <a:t>Сl</a:t>
            </a:r>
            <a:r>
              <a:rPr lang="ru-RU" sz="3600" b="0">
                <a:solidFill>
                  <a:srgbClr val="FE5926"/>
                </a:solidFill>
              </a:rPr>
              <a:t> </a:t>
            </a:r>
            <a:r>
              <a:rPr lang="ru-RU" sz="3600" b="0"/>
              <a:t>и </a:t>
            </a:r>
            <a:r>
              <a:rPr lang="ru-RU" sz="5400" b="0"/>
              <a:t>  </a:t>
            </a:r>
            <a:r>
              <a:rPr lang="ru-RU" sz="4400" b="0" baseline="-25000"/>
              <a:t>17</a:t>
            </a:r>
            <a:r>
              <a:rPr lang="ru-RU" sz="5400" b="0">
                <a:solidFill>
                  <a:srgbClr val="FE5926"/>
                </a:solidFill>
              </a:rPr>
              <a:t>Cl</a:t>
            </a:r>
            <a:endParaRPr lang="ru-RU" sz="7200" b="0">
              <a:solidFill>
                <a:srgbClr val="FE5926"/>
              </a:solidFill>
            </a:endParaRPr>
          </a:p>
        </p:txBody>
      </p:sp>
      <p:sp>
        <p:nvSpPr>
          <p:cNvPr id="160785" name="Text Box 17"/>
          <p:cNvSpPr txBox="1">
            <a:spLocks noChangeArrowheads="1"/>
          </p:cNvSpPr>
          <p:nvPr/>
        </p:nvSpPr>
        <p:spPr bwMode="auto">
          <a:xfrm>
            <a:off x="4932363" y="4868863"/>
            <a:ext cx="517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0"/>
              <a:t>35</a:t>
            </a:r>
          </a:p>
        </p:txBody>
      </p:sp>
      <p:sp>
        <p:nvSpPr>
          <p:cNvPr id="160786" name="Text Box 18"/>
          <p:cNvSpPr txBox="1">
            <a:spLocks noChangeArrowheads="1"/>
          </p:cNvSpPr>
          <p:nvPr/>
        </p:nvSpPr>
        <p:spPr bwMode="auto">
          <a:xfrm>
            <a:off x="6732588" y="4868863"/>
            <a:ext cx="517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0"/>
              <a:t>37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/>
          <a:lstStyle/>
          <a:p>
            <a:r>
              <a:rPr lang="ru-RU"/>
              <a:t>Практическая часть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Закончи определения</a:t>
            </a:r>
          </a:p>
          <a:p>
            <a:r>
              <a:rPr lang="ru-RU"/>
              <a:t>АТОМ –это …</a:t>
            </a:r>
          </a:p>
          <a:p>
            <a:r>
              <a:rPr lang="ru-RU"/>
              <a:t>ПЛАНЕТАРНАЯ МОДЕЛЬ –это…</a:t>
            </a:r>
          </a:p>
          <a:p>
            <a:r>
              <a:rPr lang="ru-RU"/>
              <a:t>ОРБИТАЛЬ –это…</a:t>
            </a:r>
          </a:p>
          <a:p>
            <a:r>
              <a:rPr lang="ru-RU"/>
              <a:t>ПОРЯДКОВЫЙ НОМЕР –показывает …</a:t>
            </a:r>
          </a:p>
          <a:p>
            <a:r>
              <a:rPr lang="ru-RU"/>
              <a:t>ИЗОТОПЫ – это…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Заполни таблицу</a:t>
            </a:r>
          </a:p>
        </p:txBody>
      </p:sp>
      <p:graphicFrame>
        <p:nvGraphicFramePr>
          <p:cNvPr id="162856" name="Group 40"/>
          <p:cNvGraphicFramePr>
            <a:graphicFrameLocks noGrp="1"/>
          </p:cNvGraphicFramePr>
          <p:nvPr>
            <p:ph idx="1"/>
          </p:nvPr>
        </p:nvGraphicFramePr>
        <p:xfrm>
          <a:off x="457200" y="1628775"/>
          <a:ext cx="8229600" cy="4525964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  <a:gridCol w="1646237"/>
              </a:tblGrid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29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Ca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29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Fe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29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Cu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29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C l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2901"/>
                    </a:solidFill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</a:t>
                      </a:r>
                      <a:r>
                        <a:rPr kumimoji="0" lang="ru-R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29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29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29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29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2901"/>
                    </a:solidFill>
                  </a:tcPr>
                </a:tc>
              </a:tr>
              <a:tr h="113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e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-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29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29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29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29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2901"/>
                    </a:solidFill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n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29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29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29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29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290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/>
          <a:lstStyle/>
          <a:p>
            <a:r>
              <a:rPr lang="ru-RU"/>
              <a:t>Тестовые задания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5450" y="1341438"/>
            <a:ext cx="8291513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Заряд ядра атома азота равен :</a:t>
            </a:r>
          </a:p>
          <a:p>
            <a:pPr>
              <a:lnSpc>
                <a:spcPct val="90000"/>
              </a:lnSpc>
            </a:pPr>
            <a:r>
              <a:rPr lang="ru-RU" sz="2400"/>
              <a:t>а) 7     б) 13    в) 4     г) 29   д) 11</a:t>
            </a:r>
          </a:p>
          <a:p>
            <a:pPr>
              <a:lnSpc>
                <a:spcPct val="90000"/>
              </a:lnSpc>
            </a:pPr>
            <a:r>
              <a:rPr lang="ru-RU" sz="2400"/>
              <a:t>Число протонов в ядре атома криптона :</a:t>
            </a:r>
          </a:p>
          <a:p>
            <a:pPr>
              <a:lnSpc>
                <a:spcPct val="90000"/>
              </a:lnSpc>
            </a:pPr>
            <a:r>
              <a:rPr lang="ru-RU" sz="2400"/>
              <a:t>а ) 36   б) 17   в) 4     г) 31    д) 6</a:t>
            </a:r>
          </a:p>
          <a:p>
            <a:pPr>
              <a:lnSpc>
                <a:spcPct val="90000"/>
              </a:lnSpc>
            </a:pPr>
            <a:r>
              <a:rPr lang="ru-RU" sz="2400"/>
              <a:t>Число нейтронов в ядре атома цинка :</a:t>
            </a:r>
          </a:p>
          <a:p>
            <a:pPr>
              <a:lnSpc>
                <a:spcPct val="90000"/>
              </a:lnSpc>
            </a:pPr>
            <a:r>
              <a:rPr lang="ru-RU" sz="2400"/>
              <a:t>а) 8       б) 35   в)11    г)30     д)4</a:t>
            </a:r>
          </a:p>
          <a:p>
            <a:pPr>
              <a:lnSpc>
                <a:spcPct val="90000"/>
              </a:lnSpc>
            </a:pPr>
            <a:r>
              <a:rPr lang="ru-RU" sz="2400"/>
              <a:t>Число электронов в атоме железа :</a:t>
            </a:r>
          </a:p>
          <a:p>
            <a:pPr>
              <a:lnSpc>
                <a:spcPct val="90000"/>
              </a:lnSpc>
            </a:pPr>
            <a:r>
              <a:rPr lang="ru-RU" sz="2400"/>
              <a:t>а) 11      б)8      в)56    г)26     д)30</a:t>
            </a:r>
          </a:p>
          <a:p>
            <a:pPr>
              <a:lnSpc>
                <a:spcPct val="90000"/>
              </a:lnSpc>
            </a:pPr>
            <a:r>
              <a:rPr lang="ru-RU" sz="2400"/>
              <a:t>Изотопы водорода отличаются друг от друга :</a:t>
            </a:r>
          </a:p>
          <a:p>
            <a:pPr>
              <a:lnSpc>
                <a:spcPct val="90000"/>
              </a:lnSpc>
            </a:pPr>
            <a:r>
              <a:rPr lang="ru-RU" sz="2400"/>
              <a:t>а)числом </a:t>
            </a:r>
            <a:r>
              <a:rPr lang="en-US" sz="2400"/>
              <a:t>e</a:t>
            </a:r>
            <a:r>
              <a:rPr lang="en-US" sz="2400" baseline="30000"/>
              <a:t>-</a:t>
            </a:r>
            <a:r>
              <a:rPr lang="en-US" sz="2400"/>
              <a:t>  </a:t>
            </a:r>
            <a:r>
              <a:rPr lang="ru-RU" sz="2400"/>
              <a:t>б)числом </a:t>
            </a:r>
            <a:r>
              <a:rPr lang="en-US" sz="2400"/>
              <a:t>n  </a:t>
            </a:r>
            <a:r>
              <a:rPr lang="ru-RU" sz="2400"/>
              <a:t>в) химическим знаком  г)</a:t>
            </a:r>
            <a:r>
              <a:rPr lang="en-US" sz="2400"/>
              <a:t> </a:t>
            </a:r>
            <a:r>
              <a:rPr lang="ru-RU" sz="2400"/>
              <a:t>числом </a:t>
            </a:r>
            <a:r>
              <a:rPr lang="en-US" sz="2400"/>
              <a:t>p  </a:t>
            </a:r>
            <a:r>
              <a:rPr lang="ru-RU" sz="2400"/>
              <a:t>д)массовым числом</a:t>
            </a:r>
          </a:p>
          <a:p>
            <a:pPr>
              <a:lnSpc>
                <a:spcPct val="90000"/>
              </a:lnSpc>
            </a:pPr>
            <a:endParaRPr lang="ru-RU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/>
          <a:lstStyle/>
          <a:p>
            <a:r>
              <a:rPr lang="ru-RU"/>
              <a:t>Тестовые задания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5450" y="1341438"/>
            <a:ext cx="8291513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Заряд ядра атома азота равен :</a:t>
            </a:r>
          </a:p>
          <a:p>
            <a:pPr>
              <a:lnSpc>
                <a:spcPct val="90000"/>
              </a:lnSpc>
            </a:pPr>
            <a:r>
              <a:rPr lang="ru-RU" sz="2400" b="1">
                <a:solidFill>
                  <a:srgbClr val="FFFF66"/>
                </a:solidFill>
              </a:rPr>
              <a:t>а) 7</a:t>
            </a:r>
            <a:r>
              <a:rPr lang="ru-RU" sz="2400"/>
              <a:t>     б) 13    в) 4     г) 29   д) 11</a:t>
            </a:r>
          </a:p>
          <a:p>
            <a:pPr>
              <a:lnSpc>
                <a:spcPct val="90000"/>
              </a:lnSpc>
            </a:pPr>
            <a:r>
              <a:rPr lang="ru-RU" sz="2400"/>
              <a:t>Число протонов в ядре атома криптона :</a:t>
            </a:r>
          </a:p>
          <a:p>
            <a:pPr>
              <a:lnSpc>
                <a:spcPct val="90000"/>
              </a:lnSpc>
            </a:pPr>
            <a:r>
              <a:rPr lang="ru-RU" sz="2400" b="1">
                <a:solidFill>
                  <a:srgbClr val="FFFF66"/>
                </a:solidFill>
              </a:rPr>
              <a:t>а ) 36</a:t>
            </a:r>
            <a:r>
              <a:rPr lang="ru-RU" sz="2400"/>
              <a:t>   б) 17   в) 4     г) 31    д) 6</a:t>
            </a:r>
          </a:p>
          <a:p>
            <a:pPr>
              <a:lnSpc>
                <a:spcPct val="90000"/>
              </a:lnSpc>
            </a:pPr>
            <a:r>
              <a:rPr lang="ru-RU" sz="2400"/>
              <a:t>Число нейтронов в ядре атома цинка :</a:t>
            </a:r>
          </a:p>
          <a:p>
            <a:pPr>
              <a:lnSpc>
                <a:spcPct val="90000"/>
              </a:lnSpc>
            </a:pPr>
            <a:r>
              <a:rPr lang="ru-RU" sz="2400"/>
              <a:t>а) 8       </a:t>
            </a:r>
            <a:r>
              <a:rPr lang="ru-RU" sz="2400" b="1">
                <a:solidFill>
                  <a:srgbClr val="FFFF66"/>
                </a:solidFill>
              </a:rPr>
              <a:t>б) 35</a:t>
            </a:r>
            <a:r>
              <a:rPr lang="ru-RU" sz="2400"/>
              <a:t>   в)11    г)30     д)4</a:t>
            </a:r>
          </a:p>
          <a:p>
            <a:pPr>
              <a:lnSpc>
                <a:spcPct val="90000"/>
              </a:lnSpc>
            </a:pPr>
            <a:r>
              <a:rPr lang="ru-RU" sz="2400"/>
              <a:t>Число электронов в атоме железа :</a:t>
            </a:r>
          </a:p>
          <a:p>
            <a:pPr>
              <a:lnSpc>
                <a:spcPct val="90000"/>
              </a:lnSpc>
            </a:pPr>
            <a:r>
              <a:rPr lang="ru-RU" sz="2400"/>
              <a:t>а) 11      б)8      в)56    </a:t>
            </a:r>
            <a:r>
              <a:rPr lang="ru-RU" sz="2400" b="1">
                <a:solidFill>
                  <a:srgbClr val="FFFF66"/>
                </a:solidFill>
              </a:rPr>
              <a:t>г)26  </a:t>
            </a:r>
            <a:r>
              <a:rPr lang="ru-RU" sz="2400"/>
              <a:t>   д)30</a:t>
            </a:r>
          </a:p>
          <a:p>
            <a:pPr>
              <a:lnSpc>
                <a:spcPct val="90000"/>
              </a:lnSpc>
            </a:pPr>
            <a:r>
              <a:rPr lang="ru-RU" sz="2400"/>
              <a:t>Изотопы водорода отличаются друг от друга :</a:t>
            </a:r>
          </a:p>
          <a:p>
            <a:pPr>
              <a:lnSpc>
                <a:spcPct val="90000"/>
              </a:lnSpc>
            </a:pPr>
            <a:r>
              <a:rPr lang="ru-RU" sz="2400"/>
              <a:t>а)числом электронов </a:t>
            </a:r>
            <a:r>
              <a:rPr lang="ru-RU" sz="2400" b="1">
                <a:solidFill>
                  <a:srgbClr val="FFFF66"/>
                </a:solidFill>
              </a:rPr>
              <a:t>б)числом нейтронов</a:t>
            </a:r>
            <a:r>
              <a:rPr lang="en-US" sz="2400"/>
              <a:t>  </a:t>
            </a:r>
            <a:r>
              <a:rPr lang="ru-RU" sz="2400"/>
              <a:t>в) химическим знаком  г)</a:t>
            </a:r>
            <a:r>
              <a:rPr lang="en-US" sz="2400"/>
              <a:t> </a:t>
            </a:r>
            <a:r>
              <a:rPr lang="ru-RU" sz="2400"/>
              <a:t>числом </a:t>
            </a:r>
            <a:r>
              <a:rPr lang="en-US" sz="2400"/>
              <a:t>p  </a:t>
            </a:r>
            <a:r>
              <a:rPr lang="ru-RU" sz="2400" b="1">
                <a:solidFill>
                  <a:srgbClr val="FFFF66"/>
                </a:solidFill>
              </a:rPr>
              <a:t>д)массовым числом</a:t>
            </a:r>
          </a:p>
          <a:p>
            <a:pPr>
              <a:lnSpc>
                <a:spcPct val="90000"/>
              </a:lnSpc>
            </a:pPr>
            <a:endParaRPr lang="ru-RU" sz="2400"/>
          </a:p>
          <a:p>
            <a:pPr>
              <a:lnSpc>
                <a:spcPct val="90000"/>
              </a:lnSpc>
            </a:pPr>
            <a:r>
              <a:rPr lang="ru-RU" sz="2800" b="1">
                <a:solidFill>
                  <a:srgbClr val="FE5926"/>
                </a:solidFill>
              </a:rPr>
              <a:t>МОЛОДЦЫ </a:t>
            </a:r>
            <a:r>
              <a:rPr lang="en-US" sz="2800" b="1">
                <a:solidFill>
                  <a:srgbClr val="FE5926"/>
                </a:solidFill>
              </a:rPr>
              <a:t>!</a:t>
            </a:r>
            <a:r>
              <a:rPr lang="ru-RU" sz="2800" b="1">
                <a:solidFill>
                  <a:srgbClr val="FE5926"/>
                </a:solidFill>
              </a:rPr>
              <a:t>    ЭТО   ВАМ    УДАЛОСЬ  !!!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/>
          <a:lstStyle/>
          <a:p>
            <a:r>
              <a:rPr lang="ru-RU"/>
              <a:t>Установите соответствие 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875"/>
            <a:ext cx="9144000" cy="863600"/>
          </a:xfrm>
        </p:spPr>
        <p:txBody>
          <a:bodyPr/>
          <a:lstStyle/>
          <a:p>
            <a:r>
              <a:rPr lang="ru-RU" b="1"/>
              <a:t>Установите соответствие,</a:t>
            </a:r>
            <a:r>
              <a:rPr lang="en-US" b="1"/>
              <a:t> </a:t>
            </a:r>
            <a:r>
              <a:rPr lang="ru-RU" b="1"/>
              <a:t>соединив стрелками</a:t>
            </a:r>
          </a:p>
        </p:txBody>
      </p:sp>
      <p:sp>
        <p:nvSpPr>
          <p:cNvPr id="165894" name="Oval 6"/>
          <p:cNvSpPr>
            <a:spLocks noChangeArrowheads="1"/>
          </p:cNvSpPr>
          <p:nvPr/>
        </p:nvSpPr>
        <p:spPr bwMode="auto">
          <a:xfrm>
            <a:off x="1116013" y="3429000"/>
            <a:ext cx="2305050" cy="1511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/>
              <a:t>P</a:t>
            </a:r>
            <a:r>
              <a:rPr lang="en-US" sz="4400" baseline="30000"/>
              <a:t>+</a:t>
            </a:r>
            <a:r>
              <a:rPr lang="en-US" sz="4400"/>
              <a:t>=7</a:t>
            </a:r>
          </a:p>
          <a:p>
            <a:pPr algn="ctr"/>
            <a:r>
              <a:rPr lang="en-US" sz="4800"/>
              <a:t>n</a:t>
            </a:r>
            <a:r>
              <a:rPr lang="en-US" sz="4800" baseline="30000"/>
              <a:t>0</a:t>
            </a:r>
            <a:r>
              <a:rPr lang="en-US" sz="4800"/>
              <a:t>=7</a:t>
            </a:r>
            <a:endParaRPr lang="ru-RU" sz="4800"/>
          </a:p>
        </p:txBody>
      </p:sp>
      <p:sp>
        <p:nvSpPr>
          <p:cNvPr id="165895" name="Oval 7"/>
          <p:cNvSpPr>
            <a:spLocks noChangeArrowheads="1"/>
          </p:cNvSpPr>
          <p:nvPr/>
        </p:nvSpPr>
        <p:spPr bwMode="auto">
          <a:xfrm>
            <a:off x="6227763" y="3573463"/>
            <a:ext cx="2303462" cy="1584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/>
              <a:t>e</a:t>
            </a:r>
            <a:r>
              <a:rPr lang="en-US" sz="4800" baseline="30000"/>
              <a:t>-</a:t>
            </a:r>
            <a:r>
              <a:rPr lang="en-US" sz="4800"/>
              <a:t>=34</a:t>
            </a:r>
          </a:p>
          <a:p>
            <a:pPr algn="ctr"/>
            <a:r>
              <a:rPr lang="en-US" sz="4800"/>
              <a:t>P</a:t>
            </a:r>
            <a:r>
              <a:rPr lang="en-US" sz="4800" baseline="30000"/>
              <a:t>+</a:t>
            </a:r>
            <a:r>
              <a:rPr lang="en-US" sz="4800"/>
              <a:t>=34</a:t>
            </a:r>
            <a:endParaRPr lang="ru-RU" sz="4800"/>
          </a:p>
        </p:txBody>
      </p:sp>
      <p:sp>
        <p:nvSpPr>
          <p:cNvPr id="165896" name="Oval 8"/>
          <p:cNvSpPr>
            <a:spLocks noChangeArrowheads="1"/>
          </p:cNvSpPr>
          <p:nvPr/>
        </p:nvSpPr>
        <p:spPr bwMode="auto">
          <a:xfrm>
            <a:off x="3419475" y="4941888"/>
            <a:ext cx="2305050" cy="1511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/>
              <a:t>e</a:t>
            </a:r>
            <a:r>
              <a:rPr lang="en-US" sz="4800" baseline="30000"/>
              <a:t>-</a:t>
            </a:r>
            <a:r>
              <a:rPr lang="en-US" sz="4800"/>
              <a:t>=3</a:t>
            </a:r>
          </a:p>
          <a:p>
            <a:pPr algn="ctr"/>
            <a:r>
              <a:rPr lang="en-US" sz="4800"/>
              <a:t>n</a:t>
            </a:r>
            <a:r>
              <a:rPr lang="en-US" sz="4800" baseline="30000"/>
              <a:t>0</a:t>
            </a:r>
            <a:r>
              <a:rPr lang="en-US" sz="4800"/>
              <a:t>=4</a:t>
            </a:r>
            <a:endParaRPr lang="ru-RU" sz="4800"/>
          </a:p>
        </p:txBody>
      </p:sp>
      <p:sp>
        <p:nvSpPr>
          <p:cNvPr id="165897" name="AutoShape 9"/>
          <p:cNvSpPr>
            <a:spLocks noChangeArrowheads="1"/>
          </p:cNvSpPr>
          <p:nvPr/>
        </p:nvSpPr>
        <p:spPr bwMode="auto">
          <a:xfrm>
            <a:off x="3995738" y="2493963"/>
            <a:ext cx="1727200" cy="935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>
                <a:solidFill>
                  <a:schemeClr val="bg2"/>
                </a:solidFill>
              </a:rPr>
              <a:t>N</a:t>
            </a:r>
            <a:endParaRPr lang="ru-RU" sz="4800">
              <a:solidFill>
                <a:schemeClr val="bg2"/>
              </a:solidFill>
            </a:endParaRPr>
          </a:p>
        </p:txBody>
      </p:sp>
      <p:sp>
        <p:nvSpPr>
          <p:cNvPr id="165898" name="AutoShape 10"/>
          <p:cNvSpPr>
            <a:spLocks noChangeArrowheads="1"/>
          </p:cNvSpPr>
          <p:nvPr/>
        </p:nvSpPr>
        <p:spPr bwMode="auto">
          <a:xfrm>
            <a:off x="6948488" y="5516563"/>
            <a:ext cx="1727200" cy="935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600">
                <a:solidFill>
                  <a:schemeClr val="bg2"/>
                </a:solidFill>
              </a:rPr>
              <a:t>Se</a:t>
            </a:r>
            <a:endParaRPr lang="ru-RU" sz="6600">
              <a:solidFill>
                <a:schemeClr val="bg2"/>
              </a:solidFill>
            </a:endParaRPr>
          </a:p>
        </p:txBody>
      </p:sp>
      <p:sp>
        <p:nvSpPr>
          <p:cNvPr id="165899" name="AutoShape 11"/>
          <p:cNvSpPr>
            <a:spLocks noChangeArrowheads="1"/>
          </p:cNvSpPr>
          <p:nvPr/>
        </p:nvSpPr>
        <p:spPr bwMode="auto">
          <a:xfrm>
            <a:off x="539750" y="5516563"/>
            <a:ext cx="1727200" cy="935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>
                <a:solidFill>
                  <a:schemeClr val="bg2"/>
                </a:solidFill>
              </a:rPr>
              <a:t>Li</a:t>
            </a:r>
            <a:endParaRPr lang="ru-RU" sz="480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8475" y="1052513"/>
            <a:ext cx="8147050" cy="2116137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3600">
                <a:solidFill>
                  <a:srgbClr val="FFFF66"/>
                </a:solidFill>
                <a:effectLst/>
              </a:rPr>
              <a:t>МОЛОДЦЫ  !!!</a:t>
            </a:r>
          </a:p>
          <a:p>
            <a:pPr algn="ctr">
              <a:buFont typeface="Wingdings" pitchFamily="2" charset="2"/>
              <a:buNone/>
            </a:pPr>
            <a:r>
              <a:rPr lang="ru-RU" sz="3600">
                <a:solidFill>
                  <a:srgbClr val="FFFF66"/>
                </a:solidFill>
                <a:effectLst/>
              </a:rPr>
              <a:t>Вы справились. Желаю дальнейших успехов в изучении химии!</a:t>
            </a:r>
          </a:p>
        </p:txBody>
      </p:sp>
      <p:pic>
        <p:nvPicPr>
          <p:cNvPr id="167077" name="Picture 165" descr="71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3429000"/>
            <a:ext cx="2992438" cy="336708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708275"/>
            <a:ext cx="8229600" cy="24653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/>
              <a:t>В работе представлен урок по теме : «Строение атома »,</a:t>
            </a:r>
            <a:r>
              <a:rPr lang="en-US" b="1"/>
              <a:t> </a:t>
            </a:r>
            <a:r>
              <a:rPr lang="ru-RU" b="1"/>
              <a:t>который предназначен для использовании на уроке химии в 8 классе.</a:t>
            </a:r>
            <a:endParaRPr lang="en-US" b="1"/>
          </a:p>
          <a:p>
            <a:pPr>
              <a:lnSpc>
                <a:spcPct val="90000"/>
              </a:lnSpc>
            </a:pPr>
            <a:r>
              <a:rPr lang="ru-RU" b="1"/>
              <a:t>Автор учебника О.С. Габриелян.</a:t>
            </a:r>
          </a:p>
        </p:txBody>
      </p:sp>
      <p:sp>
        <p:nvSpPr>
          <p:cNvPr id="148484" name="WordArt 4"/>
          <p:cNvSpPr>
            <a:spLocks noChangeArrowheads="1" noChangeShapeType="1" noTextEdit="1"/>
          </p:cNvSpPr>
          <p:nvPr/>
        </p:nvSpPr>
        <p:spPr bwMode="auto">
          <a:xfrm>
            <a:off x="1511300" y="1052513"/>
            <a:ext cx="6119813" cy="12446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Методическая записка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3333CC"/>
            </a:gs>
            <a:gs pos="50000">
              <a:srgbClr val="7FD6E7"/>
            </a:gs>
            <a:gs pos="100000">
              <a:srgbClr val="33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229600" cy="5432425"/>
          </a:xfrm>
          <a:solidFill>
            <a:srgbClr val="000099"/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/>
              <a:t>Информирование</a:t>
            </a:r>
          </a:p>
          <a:p>
            <a:pPr lvl="1">
              <a:lnSpc>
                <a:spcPct val="80000"/>
              </a:lnSpc>
            </a:pPr>
            <a:r>
              <a:rPr lang="ru-RU" sz="2400" b="1"/>
              <a:t>Из истории. Демокрит.</a:t>
            </a:r>
          </a:p>
          <a:p>
            <a:pPr lvl="1">
              <a:lnSpc>
                <a:spcPct val="80000"/>
              </a:lnSpc>
            </a:pPr>
            <a:r>
              <a:rPr lang="ru-RU" sz="2400" b="1"/>
              <a:t>Модель Томсона</a:t>
            </a:r>
          </a:p>
          <a:p>
            <a:pPr lvl="1">
              <a:lnSpc>
                <a:spcPct val="80000"/>
              </a:lnSpc>
            </a:pPr>
            <a:r>
              <a:rPr lang="ru-RU" sz="2400" b="1"/>
              <a:t>Опыт Резерфорда. Планетарная модель.</a:t>
            </a:r>
          </a:p>
          <a:p>
            <a:pPr lvl="1">
              <a:lnSpc>
                <a:spcPct val="80000"/>
              </a:lnSpc>
            </a:pPr>
            <a:r>
              <a:rPr lang="ru-RU" sz="2400" b="1"/>
              <a:t>Строение атома</a:t>
            </a:r>
          </a:p>
          <a:p>
            <a:pPr lvl="1">
              <a:lnSpc>
                <a:spcPct val="80000"/>
              </a:lnSpc>
            </a:pPr>
            <a:r>
              <a:rPr lang="ru-RU" sz="2400" b="1"/>
              <a:t>Обсудим некоторые термины</a:t>
            </a:r>
          </a:p>
          <a:p>
            <a:pPr lvl="1">
              <a:lnSpc>
                <a:spcPct val="80000"/>
              </a:lnSpc>
            </a:pPr>
            <a:r>
              <a:rPr lang="ru-RU" sz="2400" b="1"/>
              <a:t>Периодическая система и строение атома.</a:t>
            </a:r>
          </a:p>
          <a:p>
            <a:pPr lvl="1">
              <a:lnSpc>
                <a:spcPct val="80000"/>
              </a:lnSpc>
            </a:pPr>
            <a:r>
              <a:rPr lang="ru-RU" sz="2400" b="1"/>
              <a:t>Изотопы.</a:t>
            </a:r>
          </a:p>
          <a:p>
            <a:pPr>
              <a:lnSpc>
                <a:spcPct val="80000"/>
              </a:lnSpc>
            </a:pPr>
            <a:r>
              <a:rPr lang="ru-RU" sz="2400" b="1"/>
              <a:t>Практическая  часть.</a:t>
            </a:r>
          </a:p>
          <a:p>
            <a:pPr lvl="1">
              <a:lnSpc>
                <a:spcPct val="80000"/>
              </a:lnSpc>
            </a:pPr>
            <a:r>
              <a:rPr lang="ru-RU" sz="2400" b="1"/>
              <a:t>Заполни таблицу.</a:t>
            </a:r>
          </a:p>
          <a:p>
            <a:pPr lvl="1">
              <a:lnSpc>
                <a:spcPct val="80000"/>
              </a:lnSpc>
            </a:pPr>
            <a:r>
              <a:rPr lang="ru-RU" sz="2400" b="1"/>
              <a:t>Закончи определения .</a:t>
            </a:r>
          </a:p>
          <a:p>
            <a:pPr>
              <a:lnSpc>
                <a:spcPct val="80000"/>
              </a:lnSpc>
            </a:pPr>
            <a:r>
              <a:rPr lang="ru-RU" sz="2400" b="1"/>
              <a:t>Контроль.</a:t>
            </a:r>
          </a:p>
          <a:p>
            <a:pPr lvl="1">
              <a:lnSpc>
                <a:spcPct val="80000"/>
              </a:lnSpc>
            </a:pPr>
            <a:r>
              <a:rPr lang="ru-RU" sz="2400" b="1"/>
              <a:t>Выполни тест.</a:t>
            </a:r>
          </a:p>
          <a:p>
            <a:pPr lvl="1">
              <a:lnSpc>
                <a:spcPct val="80000"/>
              </a:lnSpc>
            </a:pPr>
            <a:r>
              <a:rPr lang="ru-RU" sz="2400" b="1"/>
              <a:t>Установи соответствие.</a:t>
            </a:r>
          </a:p>
        </p:txBody>
      </p:sp>
      <p:sp>
        <p:nvSpPr>
          <p:cNvPr id="149509" name="WordArt 5"/>
          <p:cNvSpPr>
            <a:spLocks noChangeArrowheads="1" noChangeShapeType="1" noTextEdit="1"/>
          </p:cNvSpPr>
          <p:nvPr/>
        </p:nvSpPr>
        <p:spPr bwMode="auto">
          <a:xfrm>
            <a:off x="2897188" y="260350"/>
            <a:ext cx="3348037" cy="576263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ПЛАН УРОКА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620713"/>
            <a:ext cx="7643812" cy="1143000"/>
          </a:xfrm>
        </p:spPr>
        <p:txBody>
          <a:bodyPr/>
          <a:lstStyle/>
          <a:p>
            <a:r>
              <a:rPr lang="ru-RU" sz="4800"/>
              <a:t>Демокрит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79838" y="2852738"/>
            <a:ext cx="5256212" cy="3384550"/>
          </a:xfrm>
          <a:gradFill rotWithShape="1">
            <a:gsLst>
              <a:gs pos="0">
                <a:srgbClr val="A72901">
                  <a:alpha val="74001"/>
                </a:srgbClr>
              </a:gs>
              <a:gs pos="100000">
                <a:srgbClr val="990000">
                  <a:alpha val="72000"/>
                </a:srgbClr>
              </a:gs>
            </a:gsLst>
            <a:lin ang="5400000" scaled="1"/>
          </a:gra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/>
              <a:t>В основе философии Демокрита лежит учение об атомах и пустоте как двух принципах, порождающих многообразие космоса. Атом есть мельчайшее «неделимое» тело, не подверженное никаким изменениям. Неделимость атома аналогична неделимости «бытия»</a:t>
            </a:r>
            <a:r>
              <a:rPr lang="en-US" sz="2400" b="1"/>
              <a:t>.</a:t>
            </a:r>
            <a:endParaRPr lang="ru-RU" sz="2400" b="1"/>
          </a:p>
        </p:txBody>
      </p:sp>
      <p:pic>
        <p:nvPicPr>
          <p:cNvPr id="150532" name="Picture 4" descr="Pd010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2738"/>
            <a:ext cx="3529013" cy="3168650"/>
          </a:xfrm>
          <a:prstGeom prst="rect">
            <a:avLst/>
          </a:prstGeom>
          <a:noFill/>
        </p:spPr>
      </p:pic>
      <p:pic>
        <p:nvPicPr>
          <p:cNvPr id="150534" name="Picture 6" descr="democritus-ipd00176э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5150" y="0"/>
            <a:ext cx="2228850" cy="28575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ru-RU"/>
              <a:t>Модель Томсона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196975"/>
            <a:ext cx="8229600" cy="25923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b="1"/>
              <a:t>В 1904 году Томсон представил свою новую модель атома. </a:t>
            </a:r>
            <a:r>
              <a:rPr lang="ru-RU" sz="2400" b="1"/>
              <a:t>Она</a:t>
            </a:r>
            <a:r>
              <a:rPr lang="ru-RU" sz="2800" b="1"/>
              <a:t> представляла собой также равномерно заряженную положительным электричеством сферу, внутри которой вращались </a:t>
            </a:r>
            <a:r>
              <a:rPr lang="ru-RU" sz="2400" b="1"/>
              <a:t>отрицательно</a:t>
            </a:r>
            <a:r>
              <a:rPr lang="ru-RU" sz="2800" b="1"/>
              <a:t> заряженные корпускулы, число и расположение которых зависело от природы атома .</a:t>
            </a:r>
          </a:p>
        </p:txBody>
      </p:sp>
      <p:pic>
        <p:nvPicPr>
          <p:cNvPr id="151562" name="Picture 10" descr="Thombз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3860800"/>
            <a:ext cx="3744912" cy="2808288"/>
          </a:xfrm>
          <a:prstGeom prst="rect">
            <a:avLst/>
          </a:prstGeom>
          <a:noFill/>
        </p:spPr>
      </p:pic>
      <p:pic>
        <p:nvPicPr>
          <p:cNvPr id="151563" name="Picture 11" descr="Копия р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363" y="4076700"/>
            <a:ext cx="1416050" cy="1343025"/>
          </a:xfrm>
          <a:prstGeom prst="rect">
            <a:avLst/>
          </a:prstGeom>
          <a:noFill/>
        </p:spPr>
      </p:pic>
      <p:pic>
        <p:nvPicPr>
          <p:cNvPr id="151565" name="Picture 13" descr="imagesг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9925" y="4076700"/>
            <a:ext cx="1500188" cy="1273175"/>
          </a:xfrm>
          <a:prstGeom prst="rect">
            <a:avLst/>
          </a:prstGeom>
          <a:noFill/>
        </p:spPr>
      </p:pic>
      <p:sp>
        <p:nvSpPr>
          <p:cNvPr id="151566" name="Text Box 14"/>
          <p:cNvSpPr txBox="1">
            <a:spLocks noChangeArrowheads="1"/>
          </p:cNvSpPr>
          <p:nvPr/>
        </p:nvSpPr>
        <p:spPr bwMode="auto">
          <a:xfrm>
            <a:off x="4932363" y="5734050"/>
            <a:ext cx="396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/>
              <a:t>« Пудинг с изюмом »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27088" y="0"/>
            <a:ext cx="8229600" cy="1143000"/>
          </a:xfrm>
        </p:spPr>
        <p:txBody>
          <a:bodyPr/>
          <a:lstStyle/>
          <a:p>
            <a:r>
              <a:rPr lang="ru-RU"/>
              <a:t>Опыт Резерфорда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32138" y="1052513"/>
            <a:ext cx="5903912" cy="28400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000">
                <a:effectLst/>
              </a:rPr>
              <a:t>   </a:t>
            </a:r>
            <a:r>
              <a:rPr lang="en-US" sz="2000">
                <a:effectLst/>
              </a:rPr>
              <a:t>  </a:t>
            </a:r>
            <a:r>
              <a:rPr lang="ru-RU" sz="2400" b="1">
                <a:effectLst/>
              </a:rPr>
              <a:t>Резерфорд исследовал особенности</a:t>
            </a:r>
            <a:r>
              <a:rPr lang="en-US" sz="2400" b="1">
                <a:effectLst/>
              </a:rPr>
              <a:t> </a:t>
            </a:r>
            <a:r>
              <a:rPr lang="ru-RU" sz="2400" b="1">
                <a:effectLst/>
              </a:rPr>
              <a:t>прохождения альфа-частиц через тонкие металлические пластинки. </a:t>
            </a:r>
          </a:p>
          <a:p>
            <a:pPr>
              <a:buFont typeface="Wingdings" pitchFamily="2" charset="2"/>
              <a:buNone/>
            </a:pPr>
            <a:r>
              <a:rPr lang="ru-RU" sz="2400" b="1">
                <a:effectLst/>
              </a:rPr>
              <a:t>    На основании этих опытов ученый предложил планетарную модель атома: в центре атома - ядро, вокруг которого вращаются электроны.</a:t>
            </a:r>
            <a:endParaRPr lang="ru-RU" sz="2400" b="1"/>
          </a:p>
        </p:txBody>
      </p:sp>
      <p:pic>
        <p:nvPicPr>
          <p:cNvPr id="152581" name="Picture 5" descr="tran10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143000"/>
            <a:ext cx="1838325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52582" name="Picture 6" descr="GraphicRe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3933825"/>
            <a:ext cx="3600450" cy="2700338"/>
          </a:xfrm>
          <a:prstGeom prst="rect">
            <a:avLst/>
          </a:prstGeom>
          <a:noFill/>
        </p:spPr>
      </p:pic>
      <p:pic>
        <p:nvPicPr>
          <p:cNvPr id="152583" name="Picture 7" descr="tra10-3к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825" y="4365625"/>
            <a:ext cx="2879725" cy="19558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188913"/>
            <a:ext cx="8229600" cy="1143000"/>
          </a:xfrm>
        </p:spPr>
        <p:txBody>
          <a:bodyPr/>
          <a:lstStyle/>
          <a:p>
            <a:r>
              <a:rPr lang="ru-RU" sz="4000"/>
              <a:t>Планетарная модель Резерфорда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60575"/>
            <a:ext cx="5292725" cy="2881313"/>
          </a:xfrm>
        </p:spPr>
        <p:txBody>
          <a:bodyPr/>
          <a:lstStyle/>
          <a:p>
            <a:pPr algn="ctr"/>
            <a:r>
              <a:rPr lang="ru-RU" b="1"/>
              <a:t>Положительный заряд сконцентрирован в ядре атома, а отрицательно заряженные электроны находятся вокруг него</a:t>
            </a:r>
          </a:p>
        </p:txBody>
      </p:sp>
      <p:pic>
        <p:nvPicPr>
          <p:cNvPr id="153604" name="Picture 4" descr="Копия 6-1-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65738" y="1844675"/>
            <a:ext cx="3465512" cy="4537075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Обсудим некоторые термины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/>
              <a:t>АТОМ</a:t>
            </a:r>
            <a:r>
              <a:rPr lang="en-US" b="1"/>
              <a:t> </a:t>
            </a:r>
            <a:r>
              <a:rPr lang="ru-RU" b="1"/>
              <a:t>-</a:t>
            </a:r>
            <a:r>
              <a:rPr lang="en-US" b="1"/>
              <a:t> </a:t>
            </a:r>
            <a:r>
              <a:rPr lang="ru-RU" b="1"/>
              <a:t>мельчайшая ,</a:t>
            </a:r>
            <a:r>
              <a:rPr lang="en-US" b="1"/>
              <a:t> </a:t>
            </a:r>
            <a:r>
              <a:rPr lang="ru-RU" b="1">
                <a:solidFill>
                  <a:srgbClr val="FE5926"/>
                </a:solidFill>
              </a:rPr>
              <a:t>химически неделимая</a:t>
            </a:r>
            <a:r>
              <a:rPr lang="ru-RU" b="1"/>
              <a:t>,</a:t>
            </a:r>
            <a:r>
              <a:rPr lang="en-US" b="1"/>
              <a:t> </a:t>
            </a:r>
            <a:r>
              <a:rPr lang="ru-RU" b="1"/>
              <a:t>частица</a:t>
            </a:r>
          </a:p>
          <a:p>
            <a:r>
              <a:rPr lang="ru-RU" b="1"/>
              <a:t>ОРБИТАЛИ</a:t>
            </a:r>
            <a:r>
              <a:rPr lang="en-US" b="1"/>
              <a:t> </a:t>
            </a:r>
            <a:r>
              <a:rPr lang="ru-RU" b="1"/>
              <a:t>-</a:t>
            </a:r>
            <a:r>
              <a:rPr lang="en-US" b="1"/>
              <a:t> </a:t>
            </a:r>
            <a:r>
              <a:rPr lang="ru-RU" b="1"/>
              <a:t>место расположения электрона в атоме </a:t>
            </a:r>
          </a:p>
          <a:p>
            <a:r>
              <a:rPr lang="ru-RU" b="1"/>
              <a:t>Запись а.е.м. –</a:t>
            </a:r>
            <a:r>
              <a:rPr lang="en-US" b="1"/>
              <a:t> </a:t>
            </a:r>
            <a:r>
              <a:rPr lang="ru-RU" b="1"/>
              <a:t>означает атомную единицу массы</a:t>
            </a:r>
          </a:p>
          <a:p>
            <a:r>
              <a:rPr lang="ru-RU" b="1"/>
              <a:t>В ядре сосредоточена большая часть массы атома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Строение атома</a:t>
            </a:r>
          </a:p>
        </p:txBody>
      </p:sp>
      <p:pic>
        <p:nvPicPr>
          <p:cNvPr id="154628" name="Picture 4" descr="tra10-2sд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916113"/>
            <a:ext cx="2951162" cy="3024187"/>
          </a:xfrm>
          <a:prstGeom prst="rect">
            <a:avLst/>
          </a:prstGeom>
          <a:noFill/>
        </p:spPr>
      </p:pic>
      <p:graphicFrame>
        <p:nvGraphicFramePr>
          <p:cNvPr id="154710" name="Group 86"/>
          <p:cNvGraphicFramePr>
            <a:graphicFrameLocks noGrp="1"/>
          </p:cNvGraphicFramePr>
          <p:nvPr/>
        </p:nvGraphicFramePr>
        <p:xfrm>
          <a:off x="3708400" y="1989138"/>
          <a:ext cx="5256213" cy="4535488"/>
        </p:xfrm>
        <a:graphic>
          <a:graphicData uri="http://schemas.openxmlformats.org/drawingml/2006/table">
            <a:tbl>
              <a:tblPr/>
              <a:tblGrid>
                <a:gridCol w="1511300"/>
                <a:gridCol w="1584325"/>
                <a:gridCol w="955675"/>
                <a:gridCol w="1204913"/>
              </a:tblGrid>
              <a:tr h="167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частица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место нахождения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масса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заряд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Протон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</a:t>
                      </a:r>
                      <a:r>
                        <a:rPr kumimoji="0" lang="ru-RU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+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ядро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 а.е.м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Нейтрон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n</a:t>
                      </a:r>
                      <a:r>
                        <a:rPr kumimoji="0" lang="ru-RU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ядро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1а.е.м.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7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Электрон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e</a:t>
                      </a:r>
                      <a:r>
                        <a:rPr kumimoji="0" lang="ru-RU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-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орбиталь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6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6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799</TotalTime>
  <Words>604</Words>
  <Application>Microsoft Office PowerPoint</Application>
  <PresentationFormat>Экран (4:3)</PresentationFormat>
  <Paragraphs>121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Течение</vt:lpstr>
      <vt:lpstr>Слайд 1</vt:lpstr>
      <vt:lpstr>Слайд 2</vt:lpstr>
      <vt:lpstr>Слайд 3</vt:lpstr>
      <vt:lpstr>Демокрит</vt:lpstr>
      <vt:lpstr>Модель Томсона</vt:lpstr>
      <vt:lpstr>Опыт Резерфорда</vt:lpstr>
      <vt:lpstr>Планетарная модель Резерфорда</vt:lpstr>
      <vt:lpstr>Обсудим некоторые термины</vt:lpstr>
      <vt:lpstr>Строение атома</vt:lpstr>
      <vt:lpstr>Периодическая система и строение атома</vt:lpstr>
      <vt:lpstr>НАПРИМЕР</vt:lpstr>
      <vt:lpstr>Изотопы</vt:lpstr>
      <vt:lpstr>Практическая часть</vt:lpstr>
      <vt:lpstr>Заполни таблицу</vt:lpstr>
      <vt:lpstr>Тестовые задания</vt:lpstr>
      <vt:lpstr>Тестовые задания</vt:lpstr>
      <vt:lpstr>Установите соответствие </vt:lpstr>
      <vt:lpstr>Слайд 18</vt:lpstr>
    </vt:vector>
  </TitlesOfParts>
  <Company>РРЦФИО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user14</dc:creator>
  <cp:lastModifiedBy>Adminushka</cp:lastModifiedBy>
  <cp:revision>58</cp:revision>
  <dcterms:created xsi:type="dcterms:W3CDTF">2008-05-17T07:16:54Z</dcterms:created>
  <dcterms:modified xsi:type="dcterms:W3CDTF">2015-10-21T19:07:26Z</dcterms:modified>
</cp:coreProperties>
</file>