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9" r:id="rId3"/>
    <p:sldId id="280" r:id="rId4"/>
    <p:sldId id="262" r:id="rId5"/>
    <p:sldId id="260" r:id="rId6"/>
    <p:sldId id="263" r:id="rId7"/>
    <p:sldId id="264" r:id="rId8"/>
    <p:sldId id="278" r:id="rId9"/>
    <p:sldId id="267" r:id="rId10"/>
    <p:sldId id="269" r:id="rId11"/>
    <p:sldId id="258" r:id="rId12"/>
    <p:sldId id="257" r:id="rId13"/>
    <p:sldId id="277" r:id="rId14"/>
    <p:sldId id="270" r:id="rId15"/>
    <p:sldId id="261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E1F42C"/>
    <a:srgbClr val="0C7707"/>
    <a:srgbClr val="F9EDC1"/>
    <a:srgbClr val="006600"/>
    <a:srgbClr val="CC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359AC-8F4F-495D-BC21-B26EA20197E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0ECBED-8140-48F9-80E6-82DBBB39667C}">
      <dgm:prSet phldrT="[Текст]" custT="1"/>
      <dgm:spPr>
        <a:solidFill>
          <a:schemeClr val="bg1"/>
        </a:solidFill>
        <a:ln w="44450">
          <a:solidFill>
            <a:srgbClr val="002060"/>
          </a:solidFill>
        </a:ln>
      </dgm:spPr>
      <dgm:t>
        <a:bodyPr/>
        <a:lstStyle/>
        <a:p>
          <a:r>
            <a:rPr lang="ru-RU" sz="4800" b="1" i="0" dirty="0" smtClean="0">
              <a:solidFill>
                <a:srgbClr val="CC0000"/>
              </a:solidFill>
            </a:rPr>
            <a:t>Способы изменения внутренней энергии</a:t>
          </a:r>
          <a:endParaRPr lang="ru-RU" sz="4800" b="1" i="0" dirty="0">
            <a:solidFill>
              <a:srgbClr val="CC0000"/>
            </a:solidFill>
          </a:endParaRPr>
        </a:p>
      </dgm:t>
    </dgm:pt>
    <dgm:pt modelId="{E790394F-E479-45BC-B12C-38A9C889FB17}" type="parTrans" cxnId="{9FA44089-AC34-4549-B01A-01AA2216CA3D}">
      <dgm:prSet/>
      <dgm:spPr/>
      <dgm:t>
        <a:bodyPr/>
        <a:lstStyle/>
        <a:p>
          <a:endParaRPr lang="ru-RU"/>
        </a:p>
      </dgm:t>
    </dgm:pt>
    <dgm:pt modelId="{B243CC3F-B5FA-4921-9940-31632B24E7CF}" type="sibTrans" cxnId="{9FA44089-AC34-4549-B01A-01AA2216CA3D}">
      <dgm:prSet/>
      <dgm:spPr/>
      <dgm:t>
        <a:bodyPr/>
        <a:lstStyle/>
        <a:p>
          <a:endParaRPr lang="ru-RU"/>
        </a:p>
      </dgm:t>
    </dgm:pt>
    <dgm:pt modelId="{388E555E-BB30-41B4-826B-CA70AD9510AD}">
      <dgm:prSet phldrT="[Текст]" custT="1"/>
      <dgm:spPr>
        <a:solidFill>
          <a:schemeClr val="accent1">
            <a:lumMod val="40000"/>
            <a:lumOff val="60000"/>
          </a:schemeClr>
        </a:solidFill>
        <a:ln w="44450">
          <a:solidFill>
            <a:srgbClr val="002060"/>
          </a:solidFill>
        </a:ln>
      </dgm:spPr>
      <dgm:t>
        <a:bodyPr/>
        <a:lstStyle/>
        <a:p>
          <a:r>
            <a:rPr lang="ru-RU" sz="4400" b="1" dirty="0" smtClean="0">
              <a:solidFill>
                <a:srgbClr val="002060"/>
              </a:solidFill>
            </a:rPr>
            <a:t>Совершение</a:t>
          </a:r>
          <a:r>
            <a:rPr lang="ru-RU" sz="4800" b="1" dirty="0" smtClean="0">
              <a:solidFill>
                <a:srgbClr val="002060"/>
              </a:solidFill>
            </a:rPr>
            <a:t> </a:t>
          </a:r>
          <a:r>
            <a:rPr lang="ru-RU" sz="4000" b="1" dirty="0" smtClean="0">
              <a:solidFill>
                <a:srgbClr val="002060"/>
              </a:solidFill>
            </a:rPr>
            <a:t>механической</a:t>
          </a:r>
          <a:r>
            <a:rPr lang="ru-RU" sz="4800" b="1" dirty="0" smtClean="0">
              <a:solidFill>
                <a:srgbClr val="002060"/>
              </a:solidFill>
            </a:rPr>
            <a:t> работы</a:t>
          </a:r>
          <a:endParaRPr lang="ru-RU" sz="4800" b="1" dirty="0">
            <a:solidFill>
              <a:srgbClr val="002060"/>
            </a:solidFill>
          </a:endParaRPr>
        </a:p>
      </dgm:t>
    </dgm:pt>
    <dgm:pt modelId="{6B45B3DD-FDEE-4490-9692-51926403B5C0}" type="parTrans" cxnId="{6D04098C-9109-4064-92E2-55BD793AB64D}">
      <dgm:prSet/>
      <dgm:spPr>
        <a:ln w="44450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3167A001-87D3-4A3F-AA90-30D92EE53D32}" type="sibTrans" cxnId="{6D04098C-9109-4064-92E2-55BD793AB64D}">
      <dgm:prSet/>
      <dgm:spPr/>
      <dgm:t>
        <a:bodyPr/>
        <a:lstStyle/>
        <a:p>
          <a:endParaRPr lang="ru-RU"/>
        </a:p>
      </dgm:t>
    </dgm:pt>
    <dgm:pt modelId="{3776E8BF-5BF1-4625-8292-349F542D78AA}">
      <dgm:prSet phldrT="[Текст]" custT="1"/>
      <dgm:spPr>
        <a:solidFill>
          <a:schemeClr val="tx2">
            <a:lumMod val="20000"/>
            <a:lumOff val="80000"/>
          </a:schemeClr>
        </a:solidFill>
        <a:ln w="44450">
          <a:solidFill>
            <a:srgbClr val="002060"/>
          </a:solidFill>
        </a:ln>
      </dgm:spPr>
      <dgm:t>
        <a:bodyPr/>
        <a:lstStyle/>
        <a:p>
          <a:r>
            <a:rPr lang="ru-RU" sz="3600" b="1" dirty="0" smtClean="0">
              <a:solidFill>
                <a:srgbClr val="002060"/>
              </a:solidFill>
            </a:rPr>
            <a:t>Теплопередача</a:t>
          </a:r>
          <a:endParaRPr lang="ru-RU" sz="3600" b="1" dirty="0">
            <a:solidFill>
              <a:srgbClr val="002060"/>
            </a:solidFill>
          </a:endParaRPr>
        </a:p>
      </dgm:t>
    </dgm:pt>
    <dgm:pt modelId="{7E572C22-F784-496F-A85A-84C4BECE8437}" type="parTrans" cxnId="{B6452B2B-3477-430B-8DE5-78796763D3CD}">
      <dgm:prSet/>
      <dgm:spPr>
        <a:ln w="44450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9E32599D-B938-42F7-B13C-744C78B57F6F}" type="sibTrans" cxnId="{B6452B2B-3477-430B-8DE5-78796763D3CD}">
      <dgm:prSet/>
      <dgm:spPr/>
      <dgm:t>
        <a:bodyPr/>
        <a:lstStyle/>
        <a:p>
          <a:endParaRPr lang="ru-RU"/>
        </a:p>
      </dgm:t>
    </dgm:pt>
    <dgm:pt modelId="{86F21DBB-588D-4D92-A04A-233AACC5B054}" type="pres">
      <dgm:prSet presAssocID="{073359AC-8F4F-495D-BC21-B26EA20197E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64471B-00E3-400D-9829-9DE164C1E687}" type="pres">
      <dgm:prSet presAssocID="{073359AC-8F4F-495D-BC21-B26EA20197E6}" presName="hierFlow" presStyleCnt="0"/>
      <dgm:spPr/>
    </dgm:pt>
    <dgm:pt modelId="{46391A97-67BB-4F09-9E23-A940409EDA64}" type="pres">
      <dgm:prSet presAssocID="{073359AC-8F4F-495D-BC21-B26EA20197E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7D37095-396E-4690-9324-5E15688043EB}" type="pres">
      <dgm:prSet presAssocID="{F70ECBED-8140-48F9-80E6-82DBBB39667C}" presName="Name14" presStyleCnt="0"/>
      <dgm:spPr/>
    </dgm:pt>
    <dgm:pt modelId="{B0D83299-8375-4184-B8B8-E3B6B6AAE358}" type="pres">
      <dgm:prSet presAssocID="{F70ECBED-8140-48F9-80E6-82DBBB39667C}" presName="level1Shape" presStyleLbl="node0" presStyleIdx="0" presStyleCnt="1" custScaleX="264418" custScaleY="903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E8914E-286F-420E-A79E-21F3651611C1}" type="pres">
      <dgm:prSet presAssocID="{F70ECBED-8140-48F9-80E6-82DBBB39667C}" presName="hierChild2" presStyleCnt="0"/>
      <dgm:spPr/>
    </dgm:pt>
    <dgm:pt modelId="{83C1940D-6B75-46A8-9A6A-19E556FA7D8B}" type="pres">
      <dgm:prSet presAssocID="{6B45B3DD-FDEE-4490-9692-51926403B5C0}" presName="Name19" presStyleLbl="parChTrans1D2" presStyleIdx="0" presStyleCnt="2"/>
      <dgm:spPr/>
      <dgm:t>
        <a:bodyPr/>
        <a:lstStyle/>
        <a:p>
          <a:endParaRPr lang="ru-RU"/>
        </a:p>
      </dgm:t>
    </dgm:pt>
    <dgm:pt modelId="{FEB235DC-6BE0-4E66-8C6A-020569C06D1E}" type="pres">
      <dgm:prSet presAssocID="{388E555E-BB30-41B4-826B-CA70AD9510AD}" presName="Name21" presStyleCnt="0"/>
      <dgm:spPr/>
    </dgm:pt>
    <dgm:pt modelId="{D3552BB3-C100-4547-AD88-E700E621488A}" type="pres">
      <dgm:prSet presAssocID="{388E555E-BB30-41B4-826B-CA70AD9510AD}" presName="level2Shape" presStyleLbl="node2" presStyleIdx="0" presStyleCnt="2" custScaleX="152911" custScaleY="165994" custLinFactNeighborX="14116" custLinFactNeighborY="3480"/>
      <dgm:spPr/>
      <dgm:t>
        <a:bodyPr/>
        <a:lstStyle/>
        <a:p>
          <a:endParaRPr lang="ru-RU"/>
        </a:p>
      </dgm:t>
    </dgm:pt>
    <dgm:pt modelId="{26BD2D6C-3C53-447B-9C4C-10FE09CAD544}" type="pres">
      <dgm:prSet presAssocID="{388E555E-BB30-41B4-826B-CA70AD9510AD}" presName="hierChild3" presStyleCnt="0"/>
      <dgm:spPr/>
    </dgm:pt>
    <dgm:pt modelId="{7D6854C6-9518-44F8-8A1B-E3CB283B7298}" type="pres">
      <dgm:prSet presAssocID="{7E572C22-F784-496F-A85A-84C4BECE8437}" presName="Name19" presStyleLbl="parChTrans1D2" presStyleIdx="1" presStyleCnt="2"/>
      <dgm:spPr/>
      <dgm:t>
        <a:bodyPr/>
        <a:lstStyle/>
        <a:p>
          <a:endParaRPr lang="ru-RU"/>
        </a:p>
      </dgm:t>
    </dgm:pt>
    <dgm:pt modelId="{730FDD46-EEDA-4885-AB12-0391589415EC}" type="pres">
      <dgm:prSet presAssocID="{3776E8BF-5BF1-4625-8292-349F542D78AA}" presName="Name21" presStyleCnt="0"/>
      <dgm:spPr/>
    </dgm:pt>
    <dgm:pt modelId="{FB0670AA-F459-4634-A0A9-A94227662B28}" type="pres">
      <dgm:prSet presAssocID="{3776E8BF-5BF1-4625-8292-349F542D78AA}" presName="level2Shape" presStyleLbl="node2" presStyleIdx="1" presStyleCnt="2" custScaleX="153351" custScaleY="165375" custLinFactNeighborX="-10541" custLinFactNeighborY="3480"/>
      <dgm:spPr/>
      <dgm:t>
        <a:bodyPr/>
        <a:lstStyle/>
        <a:p>
          <a:endParaRPr lang="ru-RU"/>
        </a:p>
      </dgm:t>
    </dgm:pt>
    <dgm:pt modelId="{454B70A0-54F7-4A7B-B60F-213D3A965301}" type="pres">
      <dgm:prSet presAssocID="{3776E8BF-5BF1-4625-8292-349F542D78AA}" presName="hierChild3" presStyleCnt="0"/>
      <dgm:spPr/>
    </dgm:pt>
    <dgm:pt modelId="{1D4103ED-F8A9-449F-8008-F33AA6FED2AD}" type="pres">
      <dgm:prSet presAssocID="{073359AC-8F4F-495D-BC21-B26EA20197E6}" presName="bgShapesFlow" presStyleCnt="0"/>
      <dgm:spPr/>
    </dgm:pt>
  </dgm:ptLst>
  <dgm:cxnLst>
    <dgm:cxn modelId="{64C75C86-FA93-446F-B02B-1D7184EF616D}" type="presOf" srcId="{7E572C22-F784-496F-A85A-84C4BECE8437}" destId="{7D6854C6-9518-44F8-8A1B-E3CB283B7298}" srcOrd="0" destOrd="0" presId="urn:microsoft.com/office/officeart/2005/8/layout/hierarchy6"/>
    <dgm:cxn modelId="{B6452B2B-3477-430B-8DE5-78796763D3CD}" srcId="{F70ECBED-8140-48F9-80E6-82DBBB39667C}" destId="{3776E8BF-5BF1-4625-8292-349F542D78AA}" srcOrd="1" destOrd="0" parTransId="{7E572C22-F784-496F-A85A-84C4BECE8437}" sibTransId="{9E32599D-B938-42F7-B13C-744C78B57F6F}"/>
    <dgm:cxn modelId="{9FA44089-AC34-4549-B01A-01AA2216CA3D}" srcId="{073359AC-8F4F-495D-BC21-B26EA20197E6}" destId="{F70ECBED-8140-48F9-80E6-82DBBB39667C}" srcOrd="0" destOrd="0" parTransId="{E790394F-E479-45BC-B12C-38A9C889FB17}" sibTransId="{B243CC3F-B5FA-4921-9940-31632B24E7CF}"/>
    <dgm:cxn modelId="{62E9801D-BAD9-48D0-9267-539B41F6BED1}" type="presOf" srcId="{388E555E-BB30-41B4-826B-CA70AD9510AD}" destId="{D3552BB3-C100-4547-AD88-E700E621488A}" srcOrd="0" destOrd="0" presId="urn:microsoft.com/office/officeart/2005/8/layout/hierarchy6"/>
    <dgm:cxn modelId="{7DD43C83-E973-4CE7-99AC-4B90324E7B54}" type="presOf" srcId="{F70ECBED-8140-48F9-80E6-82DBBB39667C}" destId="{B0D83299-8375-4184-B8B8-E3B6B6AAE358}" srcOrd="0" destOrd="0" presId="urn:microsoft.com/office/officeart/2005/8/layout/hierarchy6"/>
    <dgm:cxn modelId="{DD5C6D52-3886-4392-A476-ABBFE97D74F0}" type="presOf" srcId="{073359AC-8F4F-495D-BC21-B26EA20197E6}" destId="{86F21DBB-588D-4D92-A04A-233AACC5B054}" srcOrd="0" destOrd="0" presId="urn:microsoft.com/office/officeart/2005/8/layout/hierarchy6"/>
    <dgm:cxn modelId="{16BF397D-4D38-41A8-9E00-8092D7C796BD}" type="presOf" srcId="{3776E8BF-5BF1-4625-8292-349F542D78AA}" destId="{FB0670AA-F459-4634-A0A9-A94227662B28}" srcOrd="0" destOrd="0" presId="urn:microsoft.com/office/officeart/2005/8/layout/hierarchy6"/>
    <dgm:cxn modelId="{F6A245A8-9452-428C-BCCB-CE890CD5B1C4}" type="presOf" srcId="{6B45B3DD-FDEE-4490-9692-51926403B5C0}" destId="{83C1940D-6B75-46A8-9A6A-19E556FA7D8B}" srcOrd="0" destOrd="0" presId="urn:microsoft.com/office/officeart/2005/8/layout/hierarchy6"/>
    <dgm:cxn modelId="{6D04098C-9109-4064-92E2-55BD793AB64D}" srcId="{F70ECBED-8140-48F9-80E6-82DBBB39667C}" destId="{388E555E-BB30-41B4-826B-CA70AD9510AD}" srcOrd="0" destOrd="0" parTransId="{6B45B3DD-FDEE-4490-9692-51926403B5C0}" sibTransId="{3167A001-87D3-4A3F-AA90-30D92EE53D32}"/>
    <dgm:cxn modelId="{CB2D31BF-7A3F-4D8C-8796-B7F645BF0726}" type="presParOf" srcId="{86F21DBB-588D-4D92-A04A-233AACC5B054}" destId="{9E64471B-00E3-400D-9829-9DE164C1E687}" srcOrd="0" destOrd="0" presId="urn:microsoft.com/office/officeart/2005/8/layout/hierarchy6"/>
    <dgm:cxn modelId="{83126465-83F0-4EE5-A773-259117C57CEE}" type="presParOf" srcId="{9E64471B-00E3-400D-9829-9DE164C1E687}" destId="{46391A97-67BB-4F09-9E23-A940409EDA64}" srcOrd="0" destOrd="0" presId="urn:microsoft.com/office/officeart/2005/8/layout/hierarchy6"/>
    <dgm:cxn modelId="{1297805A-3FB3-4CED-8592-93EE10CE32AA}" type="presParOf" srcId="{46391A97-67BB-4F09-9E23-A940409EDA64}" destId="{67D37095-396E-4690-9324-5E15688043EB}" srcOrd="0" destOrd="0" presId="urn:microsoft.com/office/officeart/2005/8/layout/hierarchy6"/>
    <dgm:cxn modelId="{3BC84E76-8B0C-411C-975C-63C2E247077B}" type="presParOf" srcId="{67D37095-396E-4690-9324-5E15688043EB}" destId="{B0D83299-8375-4184-B8B8-E3B6B6AAE358}" srcOrd="0" destOrd="0" presId="urn:microsoft.com/office/officeart/2005/8/layout/hierarchy6"/>
    <dgm:cxn modelId="{0C72C41E-0992-434F-A1F8-633BF5064FDD}" type="presParOf" srcId="{67D37095-396E-4690-9324-5E15688043EB}" destId="{54E8914E-286F-420E-A79E-21F3651611C1}" srcOrd="1" destOrd="0" presId="urn:microsoft.com/office/officeart/2005/8/layout/hierarchy6"/>
    <dgm:cxn modelId="{9D20FEFA-BDC4-4D92-88A5-BEF51AB101A5}" type="presParOf" srcId="{54E8914E-286F-420E-A79E-21F3651611C1}" destId="{83C1940D-6B75-46A8-9A6A-19E556FA7D8B}" srcOrd="0" destOrd="0" presId="urn:microsoft.com/office/officeart/2005/8/layout/hierarchy6"/>
    <dgm:cxn modelId="{4F021134-648E-477D-BDD9-C4706CF0B237}" type="presParOf" srcId="{54E8914E-286F-420E-A79E-21F3651611C1}" destId="{FEB235DC-6BE0-4E66-8C6A-020569C06D1E}" srcOrd="1" destOrd="0" presId="urn:microsoft.com/office/officeart/2005/8/layout/hierarchy6"/>
    <dgm:cxn modelId="{1538B3E1-30E0-407E-9275-A745A6CF5962}" type="presParOf" srcId="{FEB235DC-6BE0-4E66-8C6A-020569C06D1E}" destId="{D3552BB3-C100-4547-AD88-E700E621488A}" srcOrd="0" destOrd="0" presId="urn:microsoft.com/office/officeart/2005/8/layout/hierarchy6"/>
    <dgm:cxn modelId="{85444F4D-AC69-4DD0-BB83-CC4E9E0F3A54}" type="presParOf" srcId="{FEB235DC-6BE0-4E66-8C6A-020569C06D1E}" destId="{26BD2D6C-3C53-447B-9C4C-10FE09CAD544}" srcOrd="1" destOrd="0" presId="urn:microsoft.com/office/officeart/2005/8/layout/hierarchy6"/>
    <dgm:cxn modelId="{A3E3AF39-1C38-4F72-8CC8-87698EF79A1D}" type="presParOf" srcId="{54E8914E-286F-420E-A79E-21F3651611C1}" destId="{7D6854C6-9518-44F8-8A1B-E3CB283B7298}" srcOrd="2" destOrd="0" presId="urn:microsoft.com/office/officeart/2005/8/layout/hierarchy6"/>
    <dgm:cxn modelId="{61BF20F9-16B5-4DDA-B5DE-7A9EB59597DE}" type="presParOf" srcId="{54E8914E-286F-420E-A79E-21F3651611C1}" destId="{730FDD46-EEDA-4885-AB12-0391589415EC}" srcOrd="3" destOrd="0" presId="urn:microsoft.com/office/officeart/2005/8/layout/hierarchy6"/>
    <dgm:cxn modelId="{6A05DAD7-ECBE-4D73-9397-2C231947276F}" type="presParOf" srcId="{730FDD46-EEDA-4885-AB12-0391589415EC}" destId="{FB0670AA-F459-4634-A0A9-A94227662B28}" srcOrd="0" destOrd="0" presId="urn:microsoft.com/office/officeart/2005/8/layout/hierarchy6"/>
    <dgm:cxn modelId="{A6C1BF3A-55E0-4BC0-A3BC-89E5090F1655}" type="presParOf" srcId="{730FDD46-EEDA-4885-AB12-0391589415EC}" destId="{454B70A0-54F7-4A7B-B60F-213D3A965301}" srcOrd="1" destOrd="0" presId="urn:microsoft.com/office/officeart/2005/8/layout/hierarchy6"/>
    <dgm:cxn modelId="{769A1290-8F24-4DA8-88ED-D815909D64CC}" type="presParOf" srcId="{86F21DBB-588D-4D92-A04A-233AACC5B054}" destId="{1D4103ED-F8A9-449F-8008-F33AA6FED2AD}" srcOrd="1" destOrd="0" presId="urn:microsoft.com/office/officeart/2005/8/layout/hierarchy6"/>
  </dgm:cxnLst>
  <dgm:bg/>
  <dgm:whole>
    <a:ln w="12700"/>
  </dgm:whole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1C5935-44BA-4F62-907F-B664B12C2915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042BFB-0C85-4549-8B19-F4D528301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6DDD8-80D4-488E-8E66-C408E73F4836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4C8B-E090-47C6-95DE-71F973DA7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DEDB-98C5-4BD2-A921-385587E3686F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289A-D82D-4780-8994-8FD278440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C387-F945-49EB-902D-B21F750D4EE8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9C5BA-B59F-4146-94D1-B2D5074BE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34AD2-D72D-4A2A-BF81-4250CC0E5C35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969-A247-4FBF-B8F8-F42B418C1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36A4D-8C7D-408E-A8F4-178F4CCB616D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A8B4B-E867-4979-BA58-356FDDD91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C8568-B6A2-4BB1-8A23-A81216475DE6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503FE-DE99-4A97-9C23-AD7103458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1E407-5C52-48F5-A880-2C421B795E55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5F284-D661-46A4-8143-1212BD530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0ED65-1A8F-4998-B7F1-2253FAFDB984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84B82-0D98-4430-939E-19143351B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E00A-1DA9-4D6B-B638-7FBFBA28716A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01916-B182-4BF4-9997-642D60892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42F8D-5609-4D89-BA93-887FD3E030C5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631A-C5B8-4563-AFDE-F51296826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C4265-4D57-4F16-AAAD-B54CC792FC2A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401C-448C-46A3-AFCA-95A9EBF15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1F42C"/>
            </a:gs>
            <a:gs pos="100000">
              <a:srgbClr val="FF9900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FD65F6-A205-490B-998C-EBD1D6196B1E}" type="datetime1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A624F8-7BDB-4DDD-920A-6AD3ADD8D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143125" y="-357214"/>
            <a:ext cx="5000625" cy="214314"/>
          </a:xfrm>
        </p:spPr>
        <p:txBody>
          <a:bodyPr/>
          <a:lstStyle/>
          <a:p>
            <a:pPr eaLnBrk="1" hangingPunct="1"/>
            <a:endParaRPr lang="ru-RU" sz="2200" b="1" i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123138" y="1864223"/>
            <a:ext cx="7098730" cy="2846692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 extrusionH="76200">
            <a:extrusionClr>
              <a:srgbClr val="800000"/>
            </a:extrusionClr>
          </a:sp3d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Aharoni" pitchFamily="2" charset="-79"/>
              </a:rPr>
              <a:t>Способы изменения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Aharoni" pitchFamily="2" charset="-79"/>
              </a:rPr>
              <a:t>внутренней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Aharoni" pitchFamily="2" charset="-79"/>
              </a:rPr>
              <a:t>энергии тела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8A081-F729-4C8A-ADC8-F4116CC02C1E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6" name="Скругленный прямоугольник 5">
            <a:hlinkClick r:id="rId2" tooltip=" Каталог презентаций "/>
          </p:cNvPr>
          <p:cNvSpPr/>
          <p:nvPr/>
        </p:nvSpPr>
        <p:spPr>
          <a:xfrm flipV="1">
            <a:off x="3898900" y="7072338"/>
            <a:ext cx="1346200" cy="71438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/>
          <a:p>
            <a:pPr algn="ctr">
              <a:defRPr/>
            </a:pPr>
            <a:r>
              <a:rPr lang="en-US" sz="2000" u="sng" dirty="0">
                <a:solidFill>
                  <a:srgbClr val="3333CC"/>
                </a:solidFill>
                <a:latin typeface="Arial"/>
              </a:rPr>
              <a:t>900igr.net</a:t>
            </a:r>
            <a:endParaRPr lang="ru-RU" sz="2000" u="sng" dirty="0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9338" y="1557338"/>
            <a:ext cx="3854450" cy="4032250"/>
          </a:xfrm>
          <a:solidFill>
            <a:schemeClr val="bg1"/>
          </a:solidFill>
          <a:ln w="31750"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tx2"/>
                </a:solidFill>
                <a:cs typeface="Times New Roman" pitchFamily="18" charset="0"/>
              </a:rPr>
              <a:t>Увеличение внутренней энергии произошло </a:t>
            </a:r>
            <a:r>
              <a:rPr lang="ru-RU" sz="2800" b="1" smtClean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</a:br>
            <a:r>
              <a:rPr lang="ru-RU" sz="2800" b="1" smtClean="0">
                <a:solidFill>
                  <a:schemeClr val="tx2"/>
                </a:solidFill>
                <a:cs typeface="Times New Roman" pitchFamily="18" charset="0"/>
              </a:rPr>
              <a:t>за счет совершения работы при натирании трубки веревкой</a:t>
            </a:r>
          </a:p>
        </p:txBody>
      </p:sp>
      <p:sp>
        <p:nvSpPr>
          <p:cNvPr id="5" name="Цилиндр 4"/>
          <p:cNvSpPr/>
          <p:nvPr/>
        </p:nvSpPr>
        <p:spPr>
          <a:xfrm>
            <a:off x="2000232" y="1000108"/>
            <a:ext cx="714380" cy="785818"/>
          </a:xfrm>
          <a:prstGeom prst="can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Цилиндр 6"/>
          <p:cNvSpPr/>
          <p:nvPr/>
        </p:nvSpPr>
        <p:spPr>
          <a:xfrm>
            <a:off x="1928794" y="3643314"/>
            <a:ext cx="857256" cy="2071702"/>
          </a:xfrm>
          <a:prstGeom prst="can">
            <a:avLst>
              <a:gd name="adj" fmla="val 17488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>
            <a:off x="1142976" y="1928802"/>
            <a:ext cx="2286016" cy="1785950"/>
          </a:xfrm>
          <a:prstGeom prst="cloudCallout">
            <a:avLst>
              <a:gd name="adj1" fmla="val 2829"/>
              <a:gd name="adj2" fmla="val 39457"/>
            </a:avLst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0800000">
            <a:off x="214282" y="4572008"/>
            <a:ext cx="1714512" cy="1588"/>
          </a:xfrm>
          <a:prstGeom prst="line">
            <a:avLst/>
          </a:prstGeom>
          <a:ln w="111125"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contourW="12700">
            <a:bevelT/>
            <a:contourClr>
              <a:schemeClr val="accent6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86050" y="4357694"/>
            <a:ext cx="1285884" cy="1588"/>
          </a:xfrm>
          <a:prstGeom prst="line">
            <a:avLst/>
          </a:prstGeom>
          <a:ln w="98425"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chemeClr val="accent6">
                <a:lumMod val="40000"/>
                <a:lumOff val="60000"/>
              </a:schemeClr>
            </a:extrusionClr>
            <a:contourClr>
              <a:schemeClr val="accent6">
                <a:lumMod val="50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928794" y="4429132"/>
            <a:ext cx="928694" cy="214314"/>
          </a:xfrm>
          <a:prstGeom prst="line">
            <a:avLst/>
          </a:prstGeom>
          <a:ln w="123825"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01600" prst="riblet"/>
            <a:extrusionClr>
              <a:schemeClr val="accent6">
                <a:lumMod val="40000"/>
                <a:lumOff val="60000"/>
              </a:schemeClr>
            </a:extrusionClr>
            <a:contourClr>
              <a:schemeClr val="accent6">
                <a:lumMod val="50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право 16"/>
          <p:cNvSpPr/>
          <p:nvPr/>
        </p:nvSpPr>
        <p:spPr>
          <a:xfrm>
            <a:off x="500063" y="5072063"/>
            <a:ext cx="977900" cy="2143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>
            <a:off x="428625" y="5429250"/>
            <a:ext cx="1000125" cy="21431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000375" y="5072063"/>
            <a:ext cx="977900" cy="2143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>
            <a:off x="2928938" y="5429250"/>
            <a:ext cx="1000125" cy="21431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Цилиндр 23"/>
          <p:cNvSpPr/>
          <p:nvPr/>
        </p:nvSpPr>
        <p:spPr>
          <a:xfrm>
            <a:off x="2000232" y="3000372"/>
            <a:ext cx="714380" cy="785818"/>
          </a:xfrm>
          <a:prstGeom prst="can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86" name="TextBox 15"/>
          <p:cNvSpPr txBox="1">
            <a:spLocks noChangeArrowheads="1"/>
          </p:cNvSpPr>
          <p:nvPr/>
        </p:nvSpPr>
        <p:spPr bwMode="auto">
          <a:xfrm>
            <a:off x="5724525" y="692150"/>
            <a:ext cx="2033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Способ 1</a:t>
            </a: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DE4FE-C0A3-4B8D-994F-A268F6939F77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C:\Users\USER\Searches\Pictures\Таблицы и рисунки по физике\ТЕПЛОТА\vol8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989138"/>
            <a:ext cx="2952750" cy="4535487"/>
          </a:xfrm>
          <a:prstGeom prst="rect">
            <a:avLst/>
          </a:prstGeom>
          <a:noFill/>
          <a:ln w="2540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14BA4-B7B1-4A71-BE0A-49E83276A36A}" type="slidenum">
              <a:rPr lang="ru-RU"/>
              <a:pPr>
                <a:defRPr/>
              </a:pPr>
              <a:t>11</a:t>
            </a:fld>
            <a:endParaRPr lang="ru-RU"/>
          </a:p>
        </p:txBody>
      </p:sp>
      <p:pic>
        <p:nvPicPr>
          <p:cNvPr id="11270" name="Picture 2" descr="C:\Users\USER\Searches\Pictures\Таблицы и рисунки по физике\ТЕПЛОТА\fir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692150"/>
            <a:ext cx="5010150" cy="4714875"/>
          </a:xfrm>
          <a:prstGeom prst="rect">
            <a:avLst/>
          </a:prstGeom>
          <a:noFill/>
          <a:ln w="31750">
            <a:solidFill>
              <a:srgbClr val="00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213" y="549275"/>
            <a:ext cx="5654675" cy="2144713"/>
          </a:xfrm>
          <a:solidFill>
            <a:schemeClr val="bg1"/>
          </a:solidFill>
          <a:ln w="31750">
            <a:solidFill>
              <a:srgbClr val="006600"/>
            </a:solidFill>
          </a:ln>
        </p:spPr>
        <p:txBody>
          <a:bodyPr/>
          <a:lstStyle/>
          <a:p>
            <a:pPr eaLnBrk="1" hangingPunct="1"/>
            <a:r>
              <a:rPr lang="ru-RU" sz="3200" b="1" i="1" smtClean="0"/>
              <a:t/>
            </a:r>
            <a:br>
              <a:rPr lang="ru-RU" sz="3200" b="1" i="1" smtClean="0"/>
            </a:br>
            <a:r>
              <a:rPr lang="ru-RU" sz="2800" b="1" smtClean="0">
                <a:solidFill>
                  <a:schemeClr val="tx2"/>
                </a:solidFill>
                <a:cs typeface="Times New Roman" pitchFamily="18" charset="0"/>
              </a:rPr>
              <a:t>Сжатый воздух </a:t>
            </a:r>
            <a:r>
              <a:rPr lang="ru-RU" sz="2800" b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</a:br>
            <a:r>
              <a:rPr lang="ru-RU" sz="2800" b="1" smtClean="0">
                <a:solidFill>
                  <a:schemeClr val="tx2"/>
                </a:solidFill>
                <a:cs typeface="Times New Roman" pitchFamily="18" charset="0"/>
              </a:rPr>
              <a:t>выталкивает пробку </a:t>
            </a:r>
            <a:r>
              <a:rPr lang="ru-RU" sz="2800" b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</a:br>
            <a:r>
              <a:rPr lang="ru-RU" sz="2800" b="1" smtClean="0">
                <a:solidFill>
                  <a:schemeClr val="tx2"/>
                </a:solidFill>
                <a:cs typeface="Times New Roman" pitchFamily="18" charset="0"/>
              </a:rPr>
              <a:t>и при этом охлаждается.</a:t>
            </a:r>
            <a:br>
              <a:rPr lang="ru-RU" sz="2800" b="1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ru-RU" sz="2800" b="1" smtClean="0">
                <a:solidFill>
                  <a:schemeClr val="tx2"/>
                </a:solidFill>
                <a:cs typeface="Times New Roman" pitchFamily="18" charset="0"/>
              </a:rPr>
              <a:t>Почему?</a:t>
            </a:r>
          </a:p>
        </p:txBody>
      </p:sp>
      <p:pic>
        <p:nvPicPr>
          <p:cNvPr id="3075" name="Picture 3" descr="F:\ФИЗИКА\КАРТИНКИ и ТАБЛИЦЫ\ТЕРМОДИНАМИКА И МОЛЕКУЛЯРНАЯ ФИЗИКА\теплота\07h-i2.jpg"/>
          <p:cNvPicPr>
            <a:picLocks noChangeAspect="1" noChangeArrowheads="1"/>
          </p:cNvPicPr>
          <p:nvPr/>
        </p:nvPicPr>
        <p:blipFill>
          <a:blip r:embed="rId2"/>
          <a:srcRect t="7382" r="55450"/>
          <a:stretch>
            <a:fillRect/>
          </a:stretch>
        </p:blipFill>
        <p:spPr bwMode="auto">
          <a:xfrm>
            <a:off x="428625" y="357188"/>
            <a:ext cx="18573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F:\ФИЗИКА\КАРТИНКИ и ТАБЛИЦЫ\ТЕРМОДИНАМИКА И МОЛЕКУЛЯРНАЯ ФИЗИКА\теплота\07h-i2.jpg"/>
          <p:cNvPicPr>
            <a:picLocks noChangeAspect="1" noChangeArrowheads="1"/>
          </p:cNvPicPr>
          <p:nvPr/>
        </p:nvPicPr>
        <p:blipFill>
          <a:blip r:embed="rId2"/>
          <a:srcRect l="55450" t="7382"/>
          <a:stretch>
            <a:fillRect/>
          </a:stretch>
        </p:blipFill>
        <p:spPr bwMode="auto">
          <a:xfrm>
            <a:off x="428625" y="3429000"/>
            <a:ext cx="185737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32138" y="3933825"/>
            <a:ext cx="5422900" cy="1831975"/>
          </a:xfrm>
          <a:prstGeom prst="rect">
            <a:avLst/>
          </a:prstGeom>
          <a:solidFill>
            <a:schemeClr val="bg1"/>
          </a:solidFill>
          <a:ln w="317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Внутренняя энергия тела 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уменьшается, 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если тело само</a:t>
            </a:r>
            <a:r>
              <a:rPr lang="ru-RU" sz="2800" b="1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8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совершает </a:t>
            </a:r>
          </a:p>
          <a:p>
            <a:pPr algn="ctr"/>
            <a:r>
              <a:rPr lang="ru-RU" sz="28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механическую работу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FA774-E495-4BB6-A5D9-62B8E1DE9A12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11A77-A87C-4D59-896F-3E541FABF0D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1571604" y="785794"/>
            <a:ext cx="714380" cy="785818"/>
          </a:xfrm>
          <a:prstGeom prst="can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635375" y="1412875"/>
            <a:ext cx="5218113" cy="43084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Вода в цилиндре нагревается, кипит, </a:t>
            </a:r>
            <a:r>
              <a:rPr lang="ru-RU" sz="2800" b="1">
                <a:solidFill>
                  <a:srgbClr val="002060"/>
                </a:solidFill>
              </a:rPr>
              <a:t/>
            </a:r>
            <a:br>
              <a:rPr lang="ru-RU" sz="2800" b="1">
                <a:solidFill>
                  <a:srgbClr val="002060"/>
                </a:solidFill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образуется пар. </a:t>
            </a:r>
            <a:endParaRPr lang="ru-RU" sz="2800" b="1">
              <a:solidFill>
                <a:srgbClr val="002060"/>
              </a:solidFill>
            </a:endParaRPr>
          </a:p>
          <a:p>
            <a:pPr algn="ctr"/>
            <a:endParaRPr lang="ru-RU" sz="1000" b="1">
              <a:solidFill>
                <a:srgbClr val="002060"/>
              </a:solidFill>
            </a:endParaRPr>
          </a:p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Нагретый пар расширяется 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и выталкивает пробку.</a:t>
            </a:r>
            <a:endParaRPr lang="ru-RU" sz="2800" b="1">
              <a:solidFill>
                <a:srgbClr val="002060"/>
              </a:solidFill>
            </a:endParaRPr>
          </a:p>
          <a:p>
            <a:pPr algn="ctr"/>
            <a:endParaRPr lang="ru-RU" sz="1200" b="1">
              <a:solidFill>
                <a:srgbClr val="002060"/>
              </a:solidFill>
            </a:endParaRPr>
          </a:p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Внутренняя энергия пара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превращается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 механическую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энергию пробки</a:t>
            </a:r>
          </a:p>
        </p:txBody>
      </p:sp>
      <p:pic>
        <p:nvPicPr>
          <p:cNvPr id="14343" name="Picture 3" descr="C:\Users\USER\Searches\Pictures\т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5214938"/>
            <a:ext cx="164306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Цилиндр 16"/>
          <p:cNvSpPr/>
          <p:nvPr/>
        </p:nvSpPr>
        <p:spPr>
          <a:xfrm>
            <a:off x="1571604" y="3429000"/>
            <a:ext cx="857256" cy="2071702"/>
          </a:xfrm>
          <a:prstGeom prst="can">
            <a:avLst>
              <a:gd name="adj" fmla="val 17488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Цилиндр 17"/>
          <p:cNvSpPr/>
          <p:nvPr/>
        </p:nvSpPr>
        <p:spPr>
          <a:xfrm>
            <a:off x="1643042" y="2786058"/>
            <a:ext cx="714380" cy="785818"/>
          </a:xfrm>
          <a:prstGeom prst="can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>
            <a:off x="785786" y="1714488"/>
            <a:ext cx="2286016" cy="1785950"/>
          </a:xfrm>
          <a:prstGeom prst="cloudCallout">
            <a:avLst>
              <a:gd name="adj1" fmla="val 2829"/>
              <a:gd name="adj2" fmla="val 44505"/>
            </a:avLst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53" name="TextBox 15"/>
          <p:cNvSpPr txBox="1">
            <a:spLocks noChangeArrowheads="1"/>
          </p:cNvSpPr>
          <p:nvPr/>
        </p:nvSpPr>
        <p:spPr bwMode="auto">
          <a:xfrm>
            <a:off x="5219700" y="620713"/>
            <a:ext cx="2033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Способ </a:t>
            </a:r>
            <a:r>
              <a:rPr lang="ru-RU" sz="3200" b="1">
                <a:solidFill>
                  <a:srgbClr val="00206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6"/>
          <p:cNvSpPr txBox="1">
            <a:spLocks noChangeArrowheads="1"/>
          </p:cNvSpPr>
          <p:nvPr/>
        </p:nvSpPr>
        <p:spPr bwMode="auto">
          <a:xfrm>
            <a:off x="323850" y="620713"/>
            <a:ext cx="8572500" cy="3138487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15363" name="Picture 2" descr="F:\ФИЗИКА\КАРТИНКИ и ТАБЛИЦЫ\07c-i1.gif"/>
          <p:cNvPicPr>
            <a:picLocks noChangeAspect="1" noChangeArrowheads="1"/>
          </p:cNvPicPr>
          <p:nvPr/>
        </p:nvPicPr>
        <p:blipFill>
          <a:blip r:embed="rId2"/>
          <a:srcRect r="57805"/>
          <a:stretch>
            <a:fillRect/>
          </a:stretch>
        </p:blipFill>
        <p:spPr bwMode="auto">
          <a:xfrm>
            <a:off x="714375" y="1714500"/>
            <a:ext cx="12922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F:\ФИЗИКА\КАРТИНКИ и ТАБЛИЦЫ\07c-i1.gif"/>
          <p:cNvPicPr>
            <a:picLocks noChangeAspect="1" noChangeArrowheads="1"/>
          </p:cNvPicPr>
          <p:nvPr/>
        </p:nvPicPr>
        <p:blipFill>
          <a:blip r:embed="rId2"/>
          <a:srcRect l="75591" t="65079" r="6670" b="7509"/>
          <a:stretch>
            <a:fillRect/>
          </a:stretch>
        </p:blipFill>
        <p:spPr bwMode="auto">
          <a:xfrm>
            <a:off x="1357313" y="3000375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:\Users\USER\Searches\Pictures\т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1928813"/>
            <a:ext cx="428625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" descr="F:\ФИЗИКА\КАРТИНКИ и ТАБЛИЦЫ\07c-i1.gif"/>
          <p:cNvPicPr>
            <a:picLocks noChangeAspect="1" noChangeArrowheads="1"/>
          </p:cNvPicPr>
          <p:nvPr/>
        </p:nvPicPr>
        <p:blipFill>
          <a:blip r:embed="rId2"/>
          <a:srcRect l="75591" t="65079" r="6670" b="7509"/>
          <a:stretch>
            <a:fillRect/>
          </a:stretch>
        </p:blipFill>
        <p:spPr bwMode="auto">
          <a:xfrm>
            <a:off x="2428875" y="3214688"/>
            <a:ext cx="4302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" descr="F:\ФИЗИКА\КАРТИНКИ и ТАБЛИЦЫ\07c-i1.gif"/>
          <p:cNvPicPr>
            <a:picLocks noChangeAspect="1" noChangeArrowheads="1"/>
          </p:cNvPicPr>
          <p:nvPr/>
        </p:nvPicPr>
        <p:blipFill>
          <a:blip r:embed="rId2"/>
          <a:srcRect l="57805"/>
          <a:stretch>
            <a:fillRect/>
          </a:stretch>
        </p:blipFill>
        <p:spPr bwMode="auto">
          <a:xfrm>
            <a:off x="3857625" y="1785938"/>
            <a:ext cx="12858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" descr="F:\ФИЗИКА\КАРТИНКИ и ТАБЛИЦЫ\07c-i1.gif"/>
          <p:cNvPicPr>
            <a:picLocks noChangeAspect="1" noChangeArrowheads="1"/>
          </p:cNvPicPr>
          <p:nvPr/>
        </p:nvPicPr>
        <p:blipFill>
          <a:blip r:embed="rId2"/>
          <a:srcRect l="64474" r="24455" b="17522"/>
          <a:stretch>
            <a:fillRect/>
          </a:stretch>
        </p:blipFill>
        <p:spPr bwMode="auto">
          <a:xfrm>
            <a:off x="6429375" y="2071688"/>
            <a:ext cx="35718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F:\ФИЗИКА\КАРТИНКИ и ТАБЛИЦЫ\07c-i1.gif"/>
          <p:cNvPicPr>
            <a:picLocks noChangeAspect="1" noChangeArrowheads="1"/>
          </p:cNvPicPr>
          <p:nvPr/>
        </p:nvPicPr>
        <p:blipFill>
          <a:blip r:embed="rId2"/>
          <a:srcRect l="75591" t="65079" r="6670" b="7509"/>
          <a:stretch>
            <a:fillRect/>
          </a:stretch>
        </p:blipFill>
        <p:spPr bwMode="auto">
          <a:xfrm>
            <a:off x="6143625" y="3214688"/>
            <a:ext cx="5000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Box 12"/>
          <p:cNvSpPr txBox="1">
            <a:spLocks noChangeArrowheads="1"/>
          </p:cNvSpPr>
          <p:nvPr/>
        </p:nvSpPr>
        <p:spPr bwMode="auto">
          <a:xfrm>
            <a:off x="2214563" y="1500188"/>
            <a:ext cx="801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100⁰ С</a:t>
            </a:r>
          </a:p>
        </p:txBody>
      </p:sp>
      <p:pic>
        <p:nvPicPr>
          <p:cNvPr id="15371" name="Picture 3" descr="C:\Users\USER\Searches\Pictures\т1.jpg"/>
          <p:cNvPicPr>
            <a:picLocks noChangeAspect="1" noChangeArrowheads="1"/>
          </p:cNvPicPr>
          <p:nvPr/>
        </p:nvPicPr>
        <p:blipFill>
          <a:blip r:embed="rId4"/>
          <a:srcRect l="4724" r="4724" b="2438"/>
          <a:stretch>
            <a:fillRect/>
          </a:stretch>
        </p:blipFill>
        <p:spPr bwMode="auto">
          <a:xfrm>
            <a:off x="7143750" y="1785938"/>
            <a:ext cx="12858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TextBox 14"/>
          <p:cNvSpPr txBox="1">
            <a:spLocks noChangeArrowheads="1"/>
          </p:cNvSpPr>
          <p:nvPr/>
        </p:nvSpPr>
        <p:spPr bwMode="auto">
          <a:xfrm>
            <a:off x="5786438" y="2786063"/>
            <a:ext cx="684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60⁰ С</a:t>
            </a:r>
          </a:p>
        </p:txBody>
      </p:sp>
      <p:sp>
        <p:nvSpPr>
          <p:cNvPr id="15373" name="TextBox 15"/>
          <p:cNvSpPr txBox="1">
            <a:spLocks noChangeArrowheads="1"/>
          </p:cNvSpPr>
          <p:nvPr/>
        </p:nvSpPr>
        <p:spPr bwMode="auto">
          <a:xfrm>
            <a:off x="323850" y="4581525"/>
            <a:ext cx="8501063" cy="1398588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Металлический цилиндр 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передал воде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часть своей внутренней энергии</a:t>
            </a: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40C4D-E1E0-4B1D-A052-70802310879A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7" name="Двойная стрелка влево/вправо 26"/>
          <p:cNvSpPr/>
          <p:nvPr/>
        </p:nvSpPr>
        <p:spPr>
          <a:xfrm>
            <a:off x="3214688" y="2286000"/>
            <a:ext cx="2714625" cy="105568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539750" y="908050"/>
            <a:ext cx="8115300" cy="1995488"/>
          </a:xfrm>
          <a:solidFill>
            <a:schemeClr val="bg1"/>
          </a:solidFill>
          <a:ln w="25400">
            <a:solidFill>
              <a:srgbClr val="006600"/>
            </a:solidFill>
          </a:ln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/>
              <a:t>    </a:t>
            </a:r>
            <a:r>
              <a:rPr lang="ru-RU" sz="2800" b="1" smtClean="0">
                <a:solidFill>
                  <a:srgbClr val="002060"/>
                </a:solidFill>
                <a:cs typeface="Arial" charset="0"/>
              </a:rPr>
              <a:t>Процесс изменения внутренней энергии без совершения работы над телом </a:t>
            </a:r>
            <a: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ru-RU" sz="28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sz="2800" b="1" smtClean="0">
                <a:solidFill>
                  <a:srgbClr val="002060"/>
                </a:solidFill>
                <a:cs typeface="Arial" charset="0"/>
              </a:rPr>
              <a:t>или самим телом называется теплопередачей</a:t>
            </a:r>
          </a:p>
        </p:txBody>
      </p:sp>
      <p:pic>
        <p:nvPicPr>
          <p:cNvPr id="16387" name="Picture 3" descr="C:\Users\USER\Searches\Pictures\Таблицы и рисунки по физике\ТЕПЛОТА\опыт с физическим прибором куб Лесли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857625"/>
            <a:ext cx="2143125" cy="1857375"/>
          </a:xfrm>
          <a:prstGeom prst="rect">
            <a:avLst/>
          </a:prstGeom>
          <a:noFill/>
          <a:ln w="2540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16388" name="Picture 2" descr="F:\ФИЗИКА\КАРТИНКИ и ТАБЛИЦЫ\ТЕРМОДИНАМИКА И МОЛЕКУЛЯРНАЯ ФИЗИКА\излучение\EH7140C.jpg"/>
          <p:cNvPicPr>
            <a:picLocks noChangeAspect="1" noChangeArrowheads="1"/>
          </p:cNvPicPr>
          <p:nvPr/>
        </p:nvPicPr>
        <p:blipFill>
          <a:blip r:embed="rId3"/>
          <a:srcRect l="2100" t="17914" r="3149" b="16859"/>
          <a:stretch>
            <a:fillRect/>
          </a:stretch>
        </p:blipFill>
        <p:spPr bwMode="auto">
          <a:xfrm>
            <a:off x="5857875" y="3857625"/>
            <a:ext cx="2708275" cy="1857375"/>
          </a:xfrm>
          <a:prstGeom prst="rect">
            <a:avLst/>
          </a:prstGeom>
          <a:noFill/>
          <a:ln w="25400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16389" name="Picture 4" descr="F:\ФИЗИКА\КАРТИНКИ и ТАБЛИЦЫ\ТЕРМОДИНАМИКА И МОЛЕКУЛЯРНАЯ ФИЗИКА\теплопроводность\te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75" y="3857625"/>
            <a:ext cx="2581275" cy="1857375"/>
          </a:xfrm>
          <a:prstGeom prst="rect">
            <a:avLst/>
          </a:prstGeom>
          <a:noFill/>
          <a:ln w="2540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24930-E94B-4782-BC49-3991AA168803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357166"/>
          <a:ext cx="8501122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9D59B-6A82-4821-9CA6-296708D92378}" type="slidenum">
              <a:rPr lang="ru-RU"/>
              <a:pPr>
                <a:defRPr/>
              </a:pPr>
              <a:t>16</a:t>
            </a:fld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7536657" y="5893594"/>
            <a:ext cx="571500" cy="357187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5" idx="1"/>
          </p:cNvCxnSpPr>
          <p:nvPr/>
        </p:nvCxnSpPr>
        <p:spPr>
          <a:xfrm rot="5400000">
            <a:off x="6186487" y="6153151"/>
            <a:ext cx="752475" cy="19050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750594" y="5893594"/>
            <a:ext cx="642937" cy="428625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9E3E3-6E17-45DA-A964-0DFA92DFB164}" type="slidenum">
              <a:rPr lang="ru-RU"/>
              <a:pPr>
                <a:defRPr/>
              </a:pPr>
              <a:t>17</a:t>
            </a:fld>
            <a:endParaRPr lang="ru-RU"/>
          </a:p>
        </p:txBody>
      </p:sp>
      <p:pic>
        <p:nvPicPr>
          <p:cNvPr id="18435" name="Рисунок 4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916113"/>
            <a:ext cx="35718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73163" y="675154"/>
            <a:ext cx="7783658" cy="76944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Закрепим изученное?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22783" y="2515410"/>
            <a:ext cx="2951194" cy="212365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Ответьте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на мои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вопросы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27186" y="1670798"/>
            <a:ext cx="878629" cy="225745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620713"/>
            <a:ext cx="8572500" cy="3095625"/>
          </a:xfrm>
          <a:solidFill>
            <a:schemeClr val="bg1"/>
          </a:solidFill>
          <a:ln w="31750"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3600" b="1" smtClean="0">
                <a:latin typeface="Arial" pitchFamily="34" charset="0"/>
              </a:rPr>
              <a:t>1. Если кусок алюминиевой проволоки быстро изгибать в одном и том же месте то в одну, то в другую сторону, то это место сильно нагревается. Объясните явление.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4286250"/>
            <a:ext cx="8572500" cy="1911350"/>
          </a:xfrm>
          <a:solidFill>
            <a:schemeClr val="accent5">
              <a:lumMod val="40000"/>
              <a:lumOff val="60000"/>
            </a:schemeClr>
          </a:solidFill>
          <a:ln w="31750">
            <a:solidFill>
              <a:schemeClr val="accent5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b="1" i="1" dirty="0" smtClean="0">
                <a:solidFill>
                  <a:srgbClr val="002060"/>
                </a:solidFill>
              </a:rPr>
              <a:t>Ответ:  </a:t>
            </a:r>
            <a:r>
              <a:rPr lang="ru-RU" b="1" i="1" dirty="0" smtClean="0"/>
              <a:t>Над проволокой совершается механическая работа. Механическая энергия превращается во внутреннюю.</a:t>
            </a:r>
            <a:endParaRPr lang="ru-RU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FFBCE-4035-4345-9170-16849FF4D9F1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300"/>
          </a:xfrm>
          <a:solidFill>
            <a:schemeClr val="bg1"/>
          </a:solidFill>
          <a:ln w="31750">
            <a:solidFill>
              <a:srgbClr val="0070C0"/>
            </a:solidFill>
          </a:ln>
        </p:spPr>
        <p:txBody>
          <a:bodyPr/>
          <a:lstStyle/>
          <a:p>
            <a:pPr algn="l" eaLnBrk="1" hangingPunct="1"/>
            <a:r>
              <a:rPr lang="ru-RU" sz="3600" smtClean="0">
                <a:latin typeface="Arial" charset="0"/>
              </a:rPr>
              <a:t>2</a:t>
            </a:r>
            <a:r>
              <a:rPr lang="ru-RU" sz="3600" b="1" smtClean="0">
                <a:latin typeface="Arial" charset="0"/>
              </a:rPr>
              <a:t>. Чем объясняется сильный нагрев покрышек автомобиля во время длительной езды?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50"/>
            <a:ext cx="8229600" cy="2982913"/>
          </a:xfrm>
          <a:solidFill>
            <a:schemeClr val="accent5">
              <a:lumMod val="40000"/>
              <a:lumOff val="60000"/>
            </a:schemeClr>
          </a:solidFill>
          <a:ln w="317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ru-RU" b="1" smtClean="0"/>
              <a:t>    </a:t>
            </a:r>
            <a:r>
              <a:rPr lang="ru-RU" sz="3600" b="1" smtClean="0">
                <a:solidFill>
                  <a:srgbClr val="002060"/>
                </a:solidFill>
              </a:rPr>
              <a:t>Ответ: </a:t>
            </a:r>
            <a:r>
              <a:rPr lang="ru-RU" sz="3600" b="1" smtClean="0"/>
              <a:t>Покрышки нагреваются</a:t>
            </a:r>
            <a:r>
              <a:rPr lang="ru-RU" sz="3600" b="1" smtClean="0">
                <a:latin typeface="Arial" pitchFamily="34" charset="0"/>
              </a:rPr>
              <a:t> з</a:t>
            </a:r>
            <a:r>
              <a:rPr lang="ru-RU" sz="3600" b="1" smtClean="0"/>
              <a:t>а счёт работы трения при частичном проскальзывании и</a:t>
            </a:r>
            <a:r>
              <a:rPr lang="ru-RU" sz="3600" b="1" smtClean="0">
                <a:latin typeface="Arial" pitchFamily="34" charset="0"/>
              </a:rPr>
              <a:t>х</a:t>
            </a:r>
            <a:r>
              <a:rPr lang="ru-RU" sz="3600" b="1" smtClean="0"/>
              <a:t> по полотну дороги и за счёт  работы деформации покрышки при качении.</a:t>
            </a:r>
            <a:endParaRPr lang="ru-RU" b="1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E795F-3C56-403F-8D4A-E5727CB87FF3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250825" y="692150"/>
            <a:ext cx="8229600" cy="1143000"/>
          </a:xfrm>
        </p:spPr>
        <p:txBody>
          <a:bodyPr/>
          <a:lstStyle/>
          <a:p>
            <a:r>
              <a:rPr lang="ru-RU" sz="3200" smtClean="0">
                <a:solidFill>
                  <a:srgbClr val="CC0000"/>
                </a:solidFill>
                <a:latin typeface="Arial" charset="0"/>
              </a:rPr>
              <a:t>Цель:</a:t>
            </a:r>
            <a:r>
              <a:rPr lang="ru-RU" sz="3200" smtClean="0">
                <a:latin typeface="Arial" charset="0"/>
              </a:rPr>
              <a:t> </a:t>
            </a:r>
            <a:r>
              <a:rPr lang="ru-RU" sz="2800" smtClean="0">
                <a:latin typeface="Arial" charset="0"/>
              </a:rPr>
              <a:t>Продолжить формирование понятия внутренней энергии на основе МКТ. Изучение двух способов изменения внутренней энергии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395288" y="2276475"/>
            <a:ext cx="8229600" cy="4281488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mtClean="0">
                <a:solidFill>
                  <a:srgbClr val="CC0000"/>
                </a:solidFill>
                <a:latin typeface="Arial" charset="0"/>
              </a:rPr>
              <a:t>   Задачи: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800" smtClean="0">
                <a:latin typeface="Arial" charset="0"/>
              </a:rPr>
              <a:t>Проверить усвоение понятия внутренней  энергии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800" smtClean="0">
                <a:latin typeface="Arial" charset="0"/>
              </a:rPr>
              <a:t>Обеспечить усвоение двух способов изменения внутренней энергии тела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800" smtClean="0">
                <a:latin typeface="Arial" charset="0"/>
              </a:rPr>
              <a:t>Развить самостоятельность учащихся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800" smtClean="0">
                <a:latin typeface="Arial" charset="0"/>
              </a:rPr>
              <a:t>Показать значимость изучаемого материала в жизни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143875" cy="2511425"/>
          </a:xfrm>
          <a:solidFill>
            <a:schemeClr val="bg1"/>
          </a:solidFill>
          <a:ln w="31750">
            <a:solidFill>
              <a:srgbClr val="0070C0"/>
            </a:solidFill>
          </a:ln>
        </p:spPr>
        <p:txBody>
          <a:bodyPr/>
          <a:lstStyle/>
          <a:p>
            <a:pPr algn="l" eaLnBrk="1" hangingPunct="1"/>
            <a:r>
              <a:rPr lang="ru-RU" sz="3600" b="1" smtClean="0"/>
              <a:t>3</a:t>
            </a:r>
            <a:r>
              <a:rPr lang="ru-RU" sz="3600" b="1" smtClean="0">
                <a:latin typeface="Arial" charset="0"/>
              </a:rPr>
              <a:t>. Как можно отогреть озябшие руки, не используя нагретых предметов или теплых перчаток</a:t>
            </a:r>
            <a:r>
              <a:rPr lang="ru-RU" sz="3600" b="1" smtClean="0"/>
              <a:t> 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3000375"/>
            <a:ext cx="8115300" cy="3268663"/>
          </a:xfrm>
          <a:solidFill>
            <a:schemeClr val="accent5">
              <a:lumMod val="40000"/>
              <a:lumOff val="60000"/>
            </a:schemeClr>
          </a:solidFill>
          <a:ln w="317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ru-RU" sz="3000" smtClean="0"/>
              <a:t>    </a:t>
            </a:r>
            <a:r>
              <a:rPr lang="ru-RU" b="1" i="1" smtClean="0">
                <a:solidFill>
                  <a:srgbClr val="002060"/>
                </a:solidFill>
                <a:latin typeface="Arial" pitchFamily="34" charset="0"/>
              </a:rPr>
              <a:t>Ответ: 1.Потереть руки – внутренняя энергия рук изменяется  путем совершения механической работы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ru-RU" b="1" i="1" smtClean="0">
                <a:solidFill>
                  <a:srgbClr val="002060"/>
                </a:solidFill>
                <a:latin typeface="Arial" pitchFamily="34" charset="0"/>
              </a:rPr>
              <a:t>                   2.  Подышать на руки – внутренняя энергия рук изменяется путем теплопередачи</a:t>
            </a:r>
            <a:endParaRPr lang="ru-RU" b="1" i="1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2C717-28A9-49D1-88BF-027CFA0824CE}" type="slidenum">
              <a:rPr lang="ru-RU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916238" y="620713"/>
            <a:ext cx="4968875" cy="2232025"/>
          </a:xfrm>
        </p:spPr>
        <p:txBody>
          <a:bodyPr/>
          <a:lstStyle/>
          <a:p>
            <a:pPr algn="l" eaLnBrk="1" hangingPunct="1"/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u="sng" dirty="0" smtClean="0">
                <a:solidFill>
                  <a:srgbClr val="FF0000"/>
                </a:solidFill>
              </a:rPr>
              <a:t>Домашнее задание</a:t>
            </a:r>
            <a:r>
              <a:rPr lang="ru-RU" sz="3200" b="1" u="sng" dirty="0" smtClean="0">
                <a:solidFill>
                  <a:srgbClr val="FF0000"/>
                </a:solidFill>
                <a:latin typeface="Arial" charset="0"/>
              </a:rPr>
              <a:t>:</a:t>
            </a:r>
            <a:br>
              <a:rPr lang="ru-RU" sz="3200" b="1" u="sng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§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3, практическое задание 1, стр. 10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;</a:t>
            </a:r>
            <a:r>
              <a:rPr lang="ru-RU" sz="2400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400" b="1" smtClean="0">
                <a:solidFill>
                  <a:srgbClr val="FF0000"/>
                </a:solidFill>
                <a:latin typeface="Arial" charset="0"/>
              </a:rPr>
            </a:br>
            <a:endParaRPr lang="ru-RU" sz="2400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F2CFD-902C-4272-90CF-DFDCFCC6DC6B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24075" y="4076700"/>
            <a:ext cx="49069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Спасибо за работу!!!</a:t>
            </a:r>
          </a:p>
          <a:p>
            <a:pPr algn="ctr"/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Желаю успехов!!!</a:t>
            </a:r>
          </a:p>
        </p:txBody>
      </p:sp>
      <p:pic>
        <p:nvPicPr>
          <p:cNvPr id="22533" name="Рисунок 4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2206625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smtClean="0">
                <a:solidFill>
                  <a:srgbClr val="CC0000"/>
                </a:solidFill>
                <a:latin typeface="Arial" charset="0"/>
              </a:rPr>
              <a:t>Тип урока</a:t>
            </a:r>
            <a:r>
              <a:rPr lang="ru-RU" sz="2800" smtClean="0">
                <a:latin typeface="Arial" charset="0"/>
              </a:rPr>
              <a:t>: урок изучения нового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CC0000"/>
                </a:solidFill>
                <a:latin typeface="Arial" charset="0"/>
              </a:rPr>
              <a:t>Метод обучения: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по источникам знаний – видеометод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по характеру познавательной деятельности – объяснительно- иллюстративный</a:t>
            </a:r>
          </a:p>
          <a:p>
            <a:pPr>
              <a:lnSpc>
                <a:spcPct val="90000"/>
              </a:lnSpc>
            </a:pPr>
            <a:endParaRPr lang="ru-RU" sz="2800" smtClean="0"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CC0000"/>
                </a:solidFill>
                <a:latin typeface="Arial" charset="0"/>
              </a:rPr>
              <a:t>Метод контроля: </a:t>
            </a:r>
            <a:r>
              <a:rPr lang="ru-RU" sz="2800" smtClean="0">
                <a:latin typeface="Arial" charset="0"/>
              </a:rPr>
              <a:t>устный контроль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800" smtClean="0"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CC0000"/>
                </a:solidFill>
                <a:latin typeface="Arial" charset="0"/>
              </a:rPr>
              <a:t>Форма организации учебного процесса: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Arial" charset="0"/>
              </a:rPr>
              <a:t>фронтальная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4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989138"/>
            <a:ext cx="3143250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26340" y="2664239"/>
            <a:ext cx="3668181" cy="212365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Ответьте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на мои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вопросы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80712" y="485863"/>
            <a:ext cx="6716251" cy="99990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Блок контроля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73295" y="1715182"/>
            <a:ext cx="844817" cy="214545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9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?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EA98B-AE22-470C-B43A-D9600EEBCBE8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357188" y="642938"/>
            <a:ext cx="8786812" cy="482600"/>
          </a:xfrm>
        </p:spPr>
        <p:txBody>
          <a:bodyPr/>
          <a:lstStyle/>
          <a:p>
            <a:pPr marL="914400" indent="-914400"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latin typeface="Arial" charset="0"/>
              </a:rPr>
              <a:t>1.Какое движение называют тепловым?</a:t>
            </a:r>
          </a:p>
        </p:txBody>
      </p:sp>
      <p:sp>
        <p:nvSpPr>
          <p:cNvPr id="6147" name="Содержимое 2"/>
          <p:cNvSpPr txBox="1">
            <a:spLocks/>
          </p:cNvSpPr>
          <p:nvPr/>
        </p:nvSpPr>
        <p:spPr bwMode="auto">
          <a:xfrm>
            <a:off x="0" y="1412875"/>
            <a:ext cx="87868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indent="-914400">
              <a:spcBef>
                <a:spcPct val="20000"/>
              </a:spcBef>
            </a:pPr>
            <a:r>
              <a:rPr lang="ru-RU" sz="2800" b="1"/>
              <a:t>    </a:t>
            </a:r>
            <a:r>
              <a:rPr lang="ru-RU" sz="3200" b="1"/>
              <a:t>2.</a:t>
            </a:r>
            <a:r>
              <a:rPr lang="ru-RU" sz="3200" b="1">
                <a:latin typeface="Calibri" pitchFamily="34" charset="0"/>
              </a:rPr>
              <a:t>Как связано движение молекул с</a:t>
            </a:r>
          </a:p>
          <a:p>
            <a:pPr marL="914400" indent="-914400">
              <a:spcBef>
                <a:spcPct val="20000"/>
              </a:spcBef>
            </a:pPr>
            <a:r>
              <a:rPr lang="ru-RU" sz="3200" b="1">
                <a:latin typeface="Calibri" pitchFamily="34" charset="0"/>
              </a:rPr>
              <a:t>        температурой тела? </a:t>
            </a:r>
          </a:p>
        </p:txBody>
      </p:sp>
      <p:sp>
        <p:nvSpPr>
          <p:cNvPr id="6148" name="Содержимое 2"/>
          <p:cNvSpPr txBox="1">
            <a:spLocks/>
          </p:cNvSpPr>
          <p:nvPr/>
        </p:nvSpPr>
        <p:spPr bwMode="auto">
          <a:xfrm>
            <a:off x="0" y="3933825"/>
            <a:ext cx="87868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indent="-914400">
              <a:lnSpc>
                <a:spcPct val="80000"/>
              </a:lnSpc>
              <a:spcBef>
                <a:spcPct val="20000"/>
              </a:spcBef>
            </a:pPr>
            <a:endParaRPr lang="ru-RU" sz="3400" b="1">
              <a:latin typeface="Calibri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B41C4-E376-4046-8AEA-572925650972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50825" y="2636838"/>
            <a:ext cx="8424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Зависимость скорости движения молекул  от температуры  тела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187450" y="3716338"/>
            <a:ext cx="6913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t </a:t>
            </a:r>
            <a:r>
              <a:rPr lang="ru-RU" sz="3600" b="1"/>
              <a:t>↑ →</a:t>
            </a:r>
            <a:r>
              <a:rPr lang="en-US" sz="3600" b="1"/>
              <a:t> v</a:t>
            </a:r>
            <a:r>
              <a:rPr lang="ru-RU" sz="3600" b="1"/>
              <a:t>   молекул</a:t>
            </a:r>
            <a:r>
              <a:rPr lang="en-US" sz="3600" b="1"/>
              <a:t> ↑</a:t>
            </a:r>
            <a:endParaRPr lang="ru-RU" sz="3600" b="1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258888" y="5013325"/>
            <a:ext cx="6481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/>
              <a:t>  </a:t>
            </a:r>
            <a:r>
              <a:rPr lang="en-US" sz="3600" b="1"/>
              <a:t>t </a:t>
            </a:r>
            <a:r>
              <a:rPr lang="ru-RU" sz="3600" b="1"/>
              <a:t>↓ →</a:t>
            </a:r>
            <a:r>
              <a:rPr lang="en-US" sz="3600" b="1"/>
              <a:t> v</a:t>
            </a:r>
            <a:r>
              <a:rPr lang="ru-RU" sz="3600" b="1"/>
              <a:t>   молекул</a:t>
            </a:r>
            <a:r>
              <a:rPr lang="en-US" sz="3600" b="1"/>
              <a:t> ↓</a:t>
            </a:r>
            <a:r>
              <a:rPr lang="ru-RU" sz="3600"/>
              <a:t> </a:t>
            </a:r>
          </a:p>
        </p:txBody>
      </p: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395288" y="1484313"/>
            <a:ext cx="7704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  <p:bldP spid="4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428625" y="571500"/>
            <a:ext cx="8715375" cy="696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latin typeface="Arial" charset="0"/>
              </a:rPr>
              <a:t>3.  Какую энергию называют   внутренней?</a:t>
            </a:r>
          </a:p>
        </p:txBody>
      </p:sp>
      <p:sp>
        <p:nvSpPr>
          <p:cNvPr id="7171" name="Содержимое 2"/>
          <p:cNvSpPr txBox="1">
            <a:spLocks/>
          </p:cNvSpPr>
          <p:nvPr/>
        </p:nvSpPr>
        <p:spPr bwMode="auto">
          <a:xfrm>
            <a:off x="428625" y="2997200"/>
            <a:ext cx="8715375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3600" b="1">
              <a:latin typeface="Calibri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891BF-9A6A-43D5-B1EF-29EEAF6AA152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250825" y="2133600"/>
            <a:ext cx="8353425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 4.  На верхней и нижней полках шкафа лежат два  совершенно одинаковых шара. Какой из них  обладает большей внутренней энергией? Потенциальной энергией? Кинетической энергией?</a:t>
            </a: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468313" y="5445125"/>
            <a:ext cx="75612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5.От чего зависит внутренняя</a:t>
            </a:r>
          </a:p>
          <a:p>
            <a:r>
              <a:rPr lang="ru-RU" sz="3200" b="1"/>
              <a:t>    энергия тела?</a:t>
            </a:r>
            <a:r>
              <a:rPr lang="ru-RU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4909C-968A-473B-BDCB-DCA406CFC107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8195" name="Заголовок 1"/>
          <p:cNvSpPr txBox="1">
            <a:spLocks/>
          </p:cNvSpPr>
          <p:nvPr/>
        </p:nvSpPr>
        <p:spPr bwMode="auto">
          <a:xfrm>
            <a:off x="357188" y="285750"/>
            <a:ext cx="8429625" cy="1428750"/>
          </a:xfrm>
          <a:prstGeom prst="rect">
            <a:avLst/>
          </a:prstGeom>
          <a:solidFill>
            <a:schemeClr val="bg1"/>
          </a:solidFill>
          <a:ln w="50800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i="1">
                <a:solidFill>
                  <a:srgbClr val="C00000"/>
                </a:solidFill>
                <a:latin typeface="Calibri" pitchFamily="34" charset="0"/>
              </a:rPr>
              <a:t>Внутренняя энергия тела </a:t>
            </a:r>
          </a:p>
          <a:p>
            <a:pPr algn="ctr" eaLnBrk="0" hangingPunct="0"/>
            <a:r>
              <a:rPr lang="ru-RU" sz="3200" b="1" i="1">
                <a:solidFill>
                  <a:srgbClr val="C00000"/>
                </a:solidFill>
                <a:latin typeface="Calibri" pitchFamily="34" charset="0"/>
              </a:rPr>
              <a:t>Евн = Еп + Ек всех молекул тела</a:t>
            </a:r>
          </a:p>
        </p:txBody>
      </p:sp>
      <p:sp>
        <p:nvSpPr>
          <p:cNvPr id="8196" name="Заголовок 1"/>
          <p:cNvSpPr txBox="1">
            <a:spLocks/>
          </p:cNvSpPr>
          <p:nvPr/>
        </p:nvSpPr>
        <p:spPr bwMode="auto">
          <a:xfrm>
            <a:off x="500063" y="2000250"/>
            <a:ext cx="3571875" cy="2143125"/>
          </a:xfrm>
          <a:prstGeom prst="rect">
            <a:avLst/>
          </a:prstGeom>
          <a:solidFill>
            <a:schemeClr val="bg1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Молекулы</a:t>
            </a:r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 обладают 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потенциальной </a:t>
            </a:r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энергией, </a:t>
            </a:r>
            <a:r>
              <a:rPr lang="ru-RU" sz="2400" b="1">
                <a:solidFill>
                  <a:srgbClr val="002060"/>
                </a:solidFill>
              </a:rPr>
              <a:t/>
            </a:r>
            <a:br>
              <a:rPr lang="ru-RU" sz="2400" b="1">
                <a:solidFill>
                  <a:srgbClr val="002060"/>
                </a:solidFill>
              </a:rPr>
            </a:br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т.к. 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взаимодействуют </a:t>
            </a:r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друг с другом</a:t>
            </a:r>
          </a:p>
        </p:txBody>
      </p:sp>
      <p:sp>
        <p:nvSpPr>
          <p:cNvPr id="8197" name="Заголовок 1"/>
          <p:cNvSpPr txBox="1">
            <a:spLocks/>
          </p:cNvSpPr>
          <p:nvPr/>
        </p:nvSpPr>
        <p:spPr bwMode="auto">
          <a:xfrm>
            <a:off x="5143500" y="2000250"/>
            <a:ext cx="3643313" cy="2143125"/>
          </a:xfrm>
          <a:prstGeom prst="rect">
            <a:avLst/>
          </a:prstGeom>
          <a:solidFill>
            <a:schemeClr val="bg1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>
                <a:solidFill>
                  <a:srgbClr val="C00000"/>
                </a:solidFill>
              </a:rPr>
              <a:t>Молекулы </a:t>
            </a:r>
            <a:r>
              <a:rPr lang="ru-RU" sz="2400" b="1">
                <a:solidFill>
                  <a:srgbClr val="002060"/>
                </a:solidFill>
              </a:rPr>
              <a:t>обладают</a:t>
            </a:r>
            <a:r>
              <a:rPr lang="ru-RU" sz="2400" b="1">
                <a:solidFill>
                  <a:srgbClr val="C00000"/>
                </a:solidFill>
              </a:rPr>
              <a:t> кинетической </a:t>
            </a:r>
            <a:r>
              <a:rPr lang="ru-RU" sz="2400" b="1">
                <a:solidFill>
                  <a:srgbClr val="002060"/>
                </a:solidFill>
              </a:rPr>
              <a:t>энергией, </a:t>
            </a:r>
            <a:br>
              <a:rPr lang="ru-RU" sz="2400" b="1">
                <a:solidFill>
                  <a:srgbClr val="002060"/>
                </a:solidFill>
              </a:rPr>
            </a:br>
            <a:r>
              <a:rPr lang="ru-RU" sz="2400" b="1">
                <a:solidFill>
                  <a:srgbClr val="002060"/>
                </a:solidFill>
              </a:rPr>
              <a:t>т.к. </a:t>
            </a:r>
            <a:r>
              <a:rPr lang="ru-RU" sz="2400" b="1">
                <a:solidFill>
                  <a:srgbClr val="C00000"/>
                </a:solidFill>
              </a:rPr>
              <a:t>непрерывно движутся</a:t>
            </a:r>
            <a:endParaRPr lang="ru-RU" sz="2800" b="1">
              <a:solidFill>
                <a:srgbClr val="C0000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500063" y="4429125"/>
            <a:ext cx="3571875" cy="2000250"/>
          </a:xfrm>
          <a:prstGeom prst="rect">
            <a:avLst/>
          </a:prstGeom>
          <a:solidFill>
            <a:schemeClr val="bg1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Е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 зависит от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расстояния между молекулами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(агрегатного состояния вещества)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143500" y="4429125"/>
            <a:ext cx="3643313" cy="2000250"/>
          </a:xfrm>
          <a:prstGeom prst="rect">
            <a:avLst/>
          </a:prstGeom>
          <a:solidFill>
            <a:schemeClr val="bg1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Е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к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зависит от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 скорости движения молекул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(температуры)</a:t>
            </a:r>
          </a:p>
        </p:txBody>
      </p:sp>
      <p:pic>
        <p:nvPicPr>
          <p:cNvPr id="8200" name="Picture 5" descr="F:\ФИЗИКА\КАРТИНКИ и ТАБЛИЦЫ\ТЕРМОДИНАМИКА И МОЛЕКУЛЯРНАЯ ФИЗИКА\строение вещества\0200301.gif"/>
          <p:cNvPicPr>
            <a:picLocks noChangeAspect="1" noChangeArrowheads="1"/>
          </p:cNvPicPr>
          <p:nvPr/>
        </p:nvPicPr>
        <p:blipFill>
          <a:blip r:embed="rId2"/>
          <a:srcRect l="71056" t="33264"/>
          <a:stretch>
            <a:fillRect/>
          </a:stretch>
        </p:blipFill>
        <p:spPr bwMode="auto">
          <a:xfrm rot="2703407">
            <a:off x="3671888" y="3373438"/>
            <a:ext cx="1816100" cy="18415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  <p:pic>
        <p:nvPicPr>
          <p:cNvPr id="8201" name="Picture 2" descr="F:\ФИЗИКА\КАРТИНКИ и ТАБЛИЦЫ\ТЕРМОДИНАМИКА И МОЛЕКУЛЯРНАЯ ФИЗИКА\теплота\index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3714750"/>
            <a:ext cx="1785938" cy="1214438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body" idx="1"/>
          </p:nvPr>
        </p:nvSpPr>
        <p:spPr>
          <a:xfrm>
            <a:off x="611188" y="1773238"/>
            <a:ext cx="8229600" cy="9350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b="1" smtClean="0">
                <a:latin typeface="Arial" charset="0"/>
              </a:rPr>
              <a:t>t </a:t>
            </a:r>
            <a:r>
              <a:rPr lang="ru-RU" sz="4400" b="1" smtClean="0">
                <a:latin typeface="Arial" charset="0"/>
              </a:rPr>
              <a:t>↑ →</a:t>
            </a:r>
            <a:r>
              <a:rPr lang="en-US" sz="4400" b="1" smtClean="0">
                <a:latin typeface="Arial" charset="0"/>
              </a:rPr>
              <a:t> v</a:t>
            </a:r>
            <a:r>
              <a:rPr lang="ru-RU" sz="4400" b="1" smtClean="0">
                <a:latin typeface="Arial" charset="0"/>
              </a:rPr>
              <a:t>   молекул</a:t>
            </a:r>
            <a:r>
              <a:rPr lang="en-US" sz="4400" b="1" smtClean="0">
                <a:latin typeface="Arial" charset="0"/>
              </a:rPr>
              <a:t> ↑ → U</a:t>
            </a:r>
            <a:r>
              <a:rPr lang="ru-RU" sz="4400" b="1" smtClean="0">
                <a:latin typeface="Arial" charset="0"/>
              </a:rPr>
              <a:t>вн</a:t>
            </a:r>
            <a:r>
              <a:rPr lang="en-US" sz="4400" b="1" smtClean="0">
                <a:latin typeface="Arial" charset="0"/>
              </a:rPr>
              <a:t> ↑</a:t>
            </a:r>
            <a:endParaRPr lang="ru-RU" sz="4400" b="1" smtClean="0">
              <a:latin typeface="Arial" charset="0"/>
            </a:endParaRPr>
          </a:p>
          <a:p>
            <a:endParaRPr lang="ru-RU" sz="4400" smtClean="0">
              <a:latin typeface="Arial" charset="0"/>
            </a:endParaRPr>
          </a:p>
        </p:txBody>
      </p:sp>
      <p:sp>
        <p:nvSpPr>
          <p:cNvPr id="9219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CC0000"/>
                </a:solidFill>
                <a:latin typeface="Arial" charset="0"/>
              </a:rPr>
              <a:t>Зависимость внутренней энергии тела от температуры тела</a:t>
            </a:r>
            <a:r>
              <a:rPr lang="ru-RU" sz="4000" smtClean="0"/>
              <a:t> 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611188" y="3068638"/>
            <a:ext cx="7632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/>
              <a:t>t </a:t>
            </a:r>
            <a:r>
              <a:rPr lang="ru-RU" sz="4400" b="1"/>
              <a:t>↓ →</a:t>
            </a:r>
            <a:r>
              <a:rPr lang="en-US" sz="4400" b="1"/>
              <a:t> v</a:t>
            </a:r>
            <a:r>
              <a:rPr lang="ru-RU" sz="4400" b="1"/>
              <a:t>   молекул</a:t>
            </a:r>
            <a:r>
              <a:rPr lang="en-US" sz="4400" b="1"/>
              <a:t> ↓ → U</a:t>
            </a:r>
            <a:r>
              <a:rPr lang="ru-RU" sz="4400" b="1"/>
              <a:t>вн</a:t>
            </a:r>
            <a:r>
              <a:rPr lang="en-US" sz="4400" b="1"/>
              <a:t>↓</a:t>
            </a:r>
            <a:endParaRPr lang="ru-RU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F8114-01E7-48F3-8DD8-4008BA3B40EF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0180" y="1969175"/>
            <a:ext cx="6427882" cy="255564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Способы изменения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внутренней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энергии тела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458</Words>
  <PresentationFormat>Экран (4:3)</PresentationFormat>
  <Paragraphs>114</Paragraphs>
  <Slides>21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Цель: Продолжить формирование понятия внутренней энергии на основе МКТ. Изучение двух способов изменения внутренней энергии</vt:lpstr>
      <vt:lpstr>Тип урока: урок изучения нового</vt:lpstr>
      <vt:lpstr>Слайд 4</vt:lpstr>
      <vt:lpstr>Слайд 5</vt:lpstr>
      <vt:lpstr>Слайд 6</vt:lpstr>
      <vt:lpstr>Слайд 7</vt:lpstr>
      <vt:lpstr>Зависимость внутренней энергии тела от температуры тела </vt:lpstr>
      <vt:lpstr>Слайд 9</vt:lpstr>
      <vt:lpstr>Увеличение внутренней энергии произошло  за счет совершения работы при натирании трубки веревкой</vt:lpstr>
      <vt:lpstr>Слайд 11</vt:lpstr>
      <vt:lpstr> Сжатый воздух  выталкивает пробку  и при этом охлаждается. Почему?</vt:lpstr>
      <vt:lpstr>Слайд 13</vt:lpstr>
      <vt:lpstr>Слайд 14</vt:lpstr>
      <vt:lpstr>Слайд 15</vt:lpstr>
      <vt:lpstr>Слайд 16</vt:lpstr>
      <vt:lpstr>Слайд 17</vt:lpstr>
      <vt:lpstr>1. Если кусок алюминиевой проволоки быстро изгибать в одном и том же месте то в одну, то в другую сторону, то это место сильно нагревается. Объясните явление.</vt:lpstr>
      <vt:lpstr>2. Чем объясняется сильный нагрев покрышек автомобиля во время длительной езды?</vt:lpstr>
      <vt:lpstr>3. Как можно отогреть озябшие руки, не используя нагретых предметов или теплых перчаток ?</vt:lpstr>
      <vt:lpstr> Домашнее задание:  § 3, практическое задание 1, стр. 10;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 физики в 8 классе</dc:title>
  <dc:creator>USER</dc:creator>
  <cp:lastModifiedBy>Adminushka</cp:lastModifiedBy>
  <cp:revision>84</cp:revision>
  <dcterms:created xsi:type="dcterms:W3CDTF">2009-07-24T05:30:59Z</dcterms:created>
  <dcterms:modified xsi:type="dcterms:W3CDTF">2015-12-07T18:27:38Z</dcterms:modified>
</cp:coreProperties>
</file>