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sldIdLst>
    <p:sldId id="256" r:id="rId2"/>
    <p:sldId id="261" r:id="rId3"/>
    <p:sldId id="262" r:id="rId4"/>
    <p:sldId id="268" r:id="rId5"/>
    <p:sldId id="264" r:id="rId6"/>
    <p:sldId id="270" r:id="rId7"/>
    <p:sldId id="265" r:id="rId8"/>
    <p:sldId id="271" r:id="rId9"/>
    <p:sldId id="260" r:id="rId10"/>
    <p:sldId id="263" r:id="rId11"/>
    <p:sldId id="272" r:id="rId12"/>
  </p:sldIdLst>
  <p:sldSz cx="9144000" cy="6858000" type="screen4x3"/>
  <p:notesSz cx="6858000" cy="9144000"/>
  <p:defaultTextStyle>
    <a:defPPr>
      <a:defRPr lang="ru-RU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FFCC99"/>
    <a:srgbClr val="9933FF"/>
    <a:srgbClr val="809406"/>
    <a:srgbClr val="81E0F3"/>
    <a:srgbClr val="9DC963"/>
    <a:srgbClr val="996600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7306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306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3416D-7C89-464C-83BB-26C3F6EECA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7000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C5228-383F-4853-B2A9-8E052C79BE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7000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9B42A-9383-4F52-9C1A-FC045B60CD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7000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94DF5-2983-485A-A02D-C9E12F26B4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7000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F598E-0605-43C6-9E09-8D8DF98523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7000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9C04D-48D4-45EA-821B-20F69DD230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7000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3743B-935E-431C-933D-4F178B9FD9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7000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A492B-078B-4E4C-92C1-1BA5A86F03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7000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6D58A-8561-426E-98E2-C4E89E58F4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7000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1D2D8-5FA2-4B51-B5EF-8C01FE98AE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7000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377E9-2031-4EF9-A97F-CB95D04EAC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7000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72035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2036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2037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14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204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4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4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F212791E-21E3-407B-B2CC-C7532881DE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1563" y="3871913"/>
            <a:ext cx="7429500" cy="29860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b="1" i="1" dirty="0" smtClean="0">
              <a:solidFill>
                <a:srgbClr val="CCFF99"/>
              </a:solidFill>
              <a:latin typeface="Algerian" pitchFamily="82" charset="0"/>
            </a:endParaRPr>
          </a:p>
          <a:p>
            <a:pPr eaLnBrk="1" hangingPunct="1">
              <a:lnSpc>
                <a:spcPct val="90000"/>
              </a:lnSpc>
            </a:pPr>
            <a:endParaRPr lang="ru-RU" b="1" i="1" dirty="0" smtClean="0">
              <a:solidFill>
                <a:srgbClr val="CCFF99"/>
              </a:solidFill>
              <a:latin typeface="Algerian" pitchFamily="82" charset="0"/>
            </a:endParaRPr>
          </a:p>
          <a:p>
            <a:pPr eaLnBrk="1" hangingPunct="1">
              <a:lnSpc>
                <a:spcPct val="90000"/>
              </a:lnSpc>
            </a:pPr>
            <a:endParaRPr lang="ru-RU" b="1" i="1" dirty="0" smtClean="0">
              <a:solidFill>
                <a:srgbClr val="CCFF99"/>
              </a:solidFill>
              <a:latin typeface="Algerian" pitchFamily="82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b="1" i="1" dirty="0" smtClean="0">
                <a:solidFill>
                  <a:srgbClr val="CCFF99"/>
                </a:solidFill>
                <a:latin typeface="Algerian" pitchFamily="82" charset="0"/>
              </a:rPr>
              <a:t> </a:t>
            </a:r>
            <a:endParaRPr lang="ru-RU" dirty="0" smtClean="0"/>
          </a:p>
        </p:txBody>
      </p:sp>
      <p:sp>
        <p:nvSpPr>
          <p:cNvPr id="18435" name="WordArt 5"/>
          <p:cNvSpPr>
            <a:spLocks noChangeArrowheads="1" noChangeShapeType="1" noTextEdit="1"/>
          </p:cNvSpPr>
          <p:nvPr/>
        </p:nvSpPr>
        <p:spPr bwMode="auto">
          <a:xfrm>
            <a:off x="1214438" y="1500188"/>
            <a:ext cx="6408737" cy="1439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i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Сила тока 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8015287" cy="914400"/>
          </a:xfrm>
        </p:spPr>
        <p:txBody>
          <a:bodyPr/>
          <a:lstStyle/>
          <a:p>
            <a:r>
              <a:rPr lang="ru-RU" sz="4800" b="1" i="1" smtClean="0"/>
              <a:t>Закрепление</a:t>
            </a:r>
            <a:endParaRPr lang="ru-RU" sz="4000" b="1" i="1" smtClean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28625" y="1643063"/>
            <a:ext cx="2786063" cy="2143125"/>
          </a:xfrm>
          <a:solidFill>
            <a:schemeClr val="tx1"/>
          </a:solidFill>
          <a:ln w="28575">
            <a:solidFill>
              <a:schemeClr val="bg2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ru-RU" sz="1600" b="1" dirty="0" smtClean="0">
                <a:solidFill>
                  <a:schemeClr val="accent4">
                    <a:lumMod val="25000"/>
                  </a:schemeClr>
                </a:solidFill>
                <a:latin typeface="Monotype Corsiva" pitchFamily="66" charset="0"/>
              </a:rPr>
              <a:t>     </a:t>
            </a:r>
            <a:r>
              <a:rPr lang="ru-RU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Перевести: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chemeClr val="accent4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b="1" dirty="0" smtClean="0">
                <a:solidFill>
                  <a:schemeClr val="accent4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ru-RU" sz="2000" b="1" dirty="0" smtClean="0">
                <a:solidFill>
                  <a:schemeClr val="accent4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1) 5 кА   =     ? А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chemeClr val="accent4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2) 5000 мА =    ? А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chemeClr val="accent4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3) 300 мА =   ? А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chemeClr val="accent4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4)  0,15 кА      =   ? А</a:t>
            </a:r>
            <a:endParaRPr lang="ru-RU" sz="1600" b="1" dirty="0" smtClean="0">
              <a:solidFill>
                <a:schemeClr val="accent4">
                  <a:lumMod val="1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None/>
              <a:defRPr/>
            </a:pPr>
            <a:endParaRPr lang="ru-RU" sz="1600" dirty="0" smtClean="0">
              <a:solidFill>
                <a:schemeClr val="accent4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ru-RU" sz="2000" b="1" dirty="0" smtClean="0">
              <a:solidFill>
                <a:schemeClr val="accent4">
                  <a:lumMod val="25000"/>
                </a:schemeClr>
              </a:solidFill>
            </a:endParaRPr>
          </a:p>
        </p:txBody>
      </p:sp>
      <p:sp>
        <p:nvSpPr>
          <p:cNvPr id="26628" name="Oval 7"/>
          <p:cNvSpPr>
            <a:spLocks noChangeArrowheads="1"/>
          </p:cNvSpPr>
          <p:nvPr/>
        </p:nvSpPr>
        <p:spPr bwMode="auto">
          <a:xfrm>
            <a:off x="500063" y="1714500"/>
            <a:ext cx="357187" cy="428625"/>
          </a:xfrm>
          <a:prstGeom prst="ellipse">
            <a:avLst/>
          </a:prstGeom>
          <a:solidFill>
            <a:srgbClr val="FDFBE3"/>
          </a:solidFill>
          <a:ln w="28575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  </a:t>
            </a:r>
            <a:r>
              <a:rPr lang="ru-RU" sz="2400" b="1">
                <a:solidFill>
                  <a:srgbClr val="FF0000"/>
                </a:solidFill>
              </a:rPr>
              <a:t>1.</a:t>
            </a:r>
            <a:r>
              <a:rPr lang="ru-RU"/>
              <a:t>1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3357563" y="1643063"/>
            <a:ext cx="5286375" cy="2071687"/>
          </a:xfrm>
          <a:prstGeom prst="rect">
            <a:avLst/>
          </a:prstGeom>
          <a:solidFill>
            <a:schemeClr val="tx1"/>
          </a:solidFill>
          <a:ln w="28575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sz="2800" b="1" kern="0" dirty="0">
                <a:solidFill>
                  <a:schemeClr val="accent4">
                    <a:lumMod val="25000"/>
                  </a:schemeClr>
                </a:solidFill>
                <a:latin typeface="Monotype Corsiva" pitchFamily="66" charset="0"/>
              </a:rPr>
              <a:t>       </a:t>
            </a:r>
            <a:endParaRPr lang="ru-RU" sz="1600" kern="0" dirty="0">
              <a:solidFill>
                <a:schemeClr val="accent4">
                  <a:lumMod val="25000"/>
                </a:schemeClr>
              </a:solidFill>
              <a:latin typeface="+mn-lt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ru-RU" sz="2000" b="1" kern="0" dirty="0">
              <a:solidFill>
                <a:schemeClr val="accent4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26630" name="Oval 7"/>
          <p:cNvSpPr>
            <a:spLocks noChangeArrowheads="1"/>
          </p:cNvSpPr>
          <p:nvPr/>
        </p:nvSpPr>
        <p:spPr bwMode="auto">
          <a:xfrm>
            <a:off x="3429000" y="1714500"/>
            <a:ext cx="357188" cy="428625"/>
          </a:xfrm>
          <a:prstGeom prst="ellipse">
            <a:avLst/>
          </a:prstGeom>
          <a:solidFill>
            <a:srgbClr val="FDFBE3"/>
          </a:solidFill>
          <a:ln w="28575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  2.</a:t>
            </a:r>
            <a:r>
              <a:rPr lang="ru-RU"/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57563" y="1643063"/>
            <a:ext cx="5286375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/>
              <a:t>    </a:t>
            </a:r>
            <a:r>
              <a:rPr lang="ru-RU" sz="2800" b="1" dirty="0">
                <a:solidFill>
                  <a:schemeClr val="accent4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Определите </a:t>
            </a:r>
            <a:r>
              <a:rPr lang="ru-RU" sz="2800" b="1" i="1" dirty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силу тока </a:t>
            </a:r>
            <a:r>
              <a:rPr lang="ru-RU" sz="2800" b="1" dirty="0">
                <a:solidFill>
                  <a:schemeClr val="accent4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 электрической лампочке, если через неё проходит 300 Кл электричества за 10 мин.</a:t>
            </a:r>
            <a:endParaRPr lang="ru-RU" sz="2400" b="1" dirty="0">
              <a:solidFill>
                <a:schemeClr val="accent4">
                  <a:lumMod val="1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428625" y="3929063"/>
            <a:ext cx="8286750" cy="1857375"/>
          </a:xfrm>
          <a:prstGeom prst="rect">
            <a:avLst/>
          </a:prstGeom>
          <a:solidFill>
            <a:schemeClr val="tx1"/>
          </a:solidFill>
          <a:ln w="28575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chemeClr val="accent4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Электроплитка включена в осветительную сеть. Какое </a:t>
            </a:r>
            <a:r>
              <a:rPr lang="ru-RU" sz="2800" b="1" i="1" dirty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количество электричества </a:t>
            </a:r>
            <a:r>
              <a:rPr lang="ru-RU" sz="2800" b="1" dirty="0">
                <a:solidFill>
                  <a:schemeClr val="accent4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протекает через неё за 1 час, если сила тока в подводящих проводах равна 5 А?</a:t>
            </a:r>
          </a:p>
        </p:txBody>
      </p:sp>
      <p:sp>
        <p:nvSpPr>
          <p:cNvPr id="26633" name="Oval 7"/>
          <p:cNvSpPr>
            <a:spLocks noChangeArrowheads="1"/>
          </p:cNvSpPr>
          <p:nvPr/>
        </p:nvSpPr>
        <p:spPr bwMode="auto">
          <a:xfrm>
            <a:off x="571500" y="4000500"/>
            <a:ext cx="357188" cy="428625"/>
          </a:xfrm>
          <a:prstGeom prst="ellipse">
            <a:avLst/>
          </a:prstGeom>
          <a:solidFill>
            <a:srgbClr val="FDFBE3"/>
          </a:solidFill>
          <a:ln w="28575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F0000"/>
                </a:solidFill>
              </a:rPr>
              <a:t>  </a:t>
            </a:r>
            <a:r>
              <a:rPr lang="ru-RU" sz="2400" b="1">
                <a:solidFill>
                  <a:srgbClr val="FF0000"/>
                </a:solidFill>
              </a:rPr>
              <a:t>3</a:t>
            </a:r>
            <a:r>
              <a:rPr lang="ru-RU" b="1">
                <a:solidFill>
                  <a:srgbClr val="FF0000"/>
                </a:solidFill>
              </a:rPr>
              <a:t>.</a:t>
            </a:r>
            <a:r>
              <a:rPr lang="ru-RU"/>
              <a:t>1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Домашнее задание</a:t>
            </a:r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14001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 smtClean="0"/>
              <a:t>§ 12, задания 7, 8, 9 </a:t>
            </a:r>
          </a:p>
          <a:p>
            <a:pPr>
              <a:buFont typeface="Wingdings" pitchFamily="2" charset="2"/>
              <a:buNone/>
            </a:pPr>
            <a:r>
              <a:rPr lang="ru-RU" b="1" smtClean="0"/>
              <a:t>Подготовиться к </a:t>
            </a:r>
            <a:r>
              <a:rPr lang="ru-RU" sz="2800" b="1" i="1" smtClean="0"/>
              <a:t>Л.р. № 1 </a:t>
            </a:r>
            <a:r>
              <a:rPr lang="ru-RU" b="1" smtClean="0"/>
              <a:t>(стр. 228)</a:t>
            </a:r>
          </a:p>
          <a:p>
            <a:pPr>
              <a:buFont typeface="Wingdings" pitchFamily="2" charset="2"/>
              <a:buNone/>
            </a:pPr>
            <a:endParaRPr lang="ru-RU" smtClean="0"/>
          </a:p>
        </p:txBody>
      </p:sp>
      <p:pic>
        <p:nvPicPr>
          <p:cNvPr id="27652" name="Picture 6" descr="8d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0" y="285750"/>
            <a:ext cx="2373313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71500" y="3214688"/>
            <a:ext cx="8072438" cy="3508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FFFF00"/>
                </a:solidFill>
              </a:rPr>
              <a:t>Используемая литература: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ru-RU" sz="2400" dirty="0" err="1"/>
              <a:t>Шахмаев</a:t>
            </a:r>
            <a:r>
              <a:rPr lang="ru-RU" sz="2400" dirty="0"/>
              <a:t> Н.М. Физика. 8 класс: учеб. для </a:t>
            </a:r>
            <a:r>
              <a:rPr lang="ru-RU" sz="2400" dirty="0" err="1"/>
              <a:t>общеобразоват</a:t>
            </a:r>
            <a:r>
              <a:rPr lang="ru-RU" sz="2400" dirty="0"/>
              <a:t>. Учреждений. – 3-е изд. – М.: Мнемозина, 2009.-239 с.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ru-RU" sz="2400" dirty="0" err="1"/>
              <a:t>Кирик</a:t>
            </a:r>
            <a:r>
              <a:rPr lang="ru-RU" sz="2400" dirty="0"/>
              <a:t> Л.А. Физика-8. </a:t>
            </a:r>
            <a:r>
              <a:rPr lang="ru-RU" sz="2400" dirty="0" err="1"/>
              <a:t>Разноуровневые</a:t>
            </a:r>
            <a:r>
              <a:rPr lang="ru-RU" sz="2400" dirty="0"/>
              <a:t> самостоятельные и контрольные работы. – 5-е изд., </a:t>
            </a:r>
            <a:r>
              <a:rPr lang="ru-RU" sz="2400" dirty="0" err="1"/>
              <a:t>перераб</a:t>
            </a:r>
            <a:r>
              <a:rPr lang="ru-RU" sz="2400" dirty="0"/>
              <a:t>. – М.: </a:t>
            </a:r>
            <a:r>
              <a:rPr lang="ru-RU" sz="2400" dirty="0" err="1"/>
              <a:t>Илекса</a:t>
            </a:r>
            <a:r>
              <a:rPr lang="ru-RU" sz="2400" dirty="0"/>
              <a:t>, 2009.-208 с.</a:t>
            </a:r>
          </a:p>
          <a:p>
            <a:pPr marL="342900" indent="-342900" algn="just">
              <a:buFont typeface="+mj-lt"/>
              <a:buAutoNum type="arabicPeriod"/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i="1" smtClean="0"/>
              <a:t>Определение силы тока:</a:t>
            </a:r>
          </a:p>
        </p:txBody>
      </p:sp>
      <p:sp>
        <p:nvSpPr>
          <p:cNvPr id="1028" name="Содержимое 2"/>
          <p:cNvSpPr>
            <a:spLocks noGrp="1"/>
          </p:cNvSpPr>
          <p:nvPr>
            <p:ph idx="1"/>
          </p:nvPr>
        </p:nvSpPr>
        <p:spPr>
          <a:xfrm>
            <a:off x="642938" y="1428750"/>
            <a:ext cx="7924800" cy="2043113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ru-RU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Сила тока </a:t>
            </a:r>
            <a:r>
              <a:rPr lang="ru-RU" dirty="0" smtClean="0"/>
              <a:t>– физическая величина, равная отношению </a:t>
            </a:r>
            <a:r>
              <a:rPr lang="ru-RU" b="1" i="1" dirty="0" smtClean="0">
                <a:solidFill>
                  <a:srgbClr val="FFC000"/>
                </a:solidFill>
              </a:rPr>
              <a:t>заряда</a:t>
            </a:r>
            <a:r>
              <a:rPr lang="ru-RU" dirty="0" smtClean="0"/>
              <a:t>, прошедшего через поперечное сечение проводника, ко </a:t>
            </a:r>
            <a:r>
              <a:rPr lang="ru-RU" b="1" i="1" dirty="0" smtClean="0">
                <a:solidFill>
                  <a:srgbClr val="FFC000"/>
                </a:solidFill>
              </a:rPr>
              <a:t>времени</a:t>
            </a:r>
            <a:r>
              <a:rPr lang="ru-RU" dirty="0" smtClean="0"/>
              <a:t> его прохождения.</a:t>
            </a:r>
          </a:p>
          <a:p>
            <a:pPr>
              <a:buFont typeface="Wingdings" pitchFamily="2" charset="2"/>
              <a:buNone/>
              <a:defRPr/>
            </a:pPr>
            <a:endParaRPr lang="ru-RU" dirty="0" smtClean="0"/>
          </a:p>
          <a:p>
            <a:pPr>
              <a:buFont typeface="Wingdings" pitchFamily="2" charset="2"/>
              <a:buNone/>
              <a:defRPr/>
            </a:pPr>
            <a:endParaRPr lang="ru-RU" dirty="0" smtClean="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5429250" y="4071938"/>
          <a:ext cx="3214688" cy="2541587"/>
        </p:xfrm>
        <a:graphic>
          <a:graphicData uri="http://schemas.openxmlformats.org/presentationml/2006/ole">
            <p:oleObj spid="_x0000_s1026" name="Формула" r:id="rId3" imgW="380880" imgH="393480" progId="Equation.3">
              <p:embed/>
            </p:oleObj>
          </a:graphicData>
        </a:graphic>
      </p:graphicFrame>
      <p:pic>
        <p:nvPicPr>
          <p:cNvPr id="1029" name="Picture 6" descr="4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88" y="4500563"/>
            <a:ext cx="3735387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i="1" smtClean="0"/>
              <a:t>Единица силы тока</a:t>
            </a: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1000125" y="1500188"/>
          <a:ext cx="2000250" cy="1857375"/>
        </p:xfrm>
        <a:graphic>
          <a:graphicData uri="http://schemas.openxmlformats.org/presentationml/2006/ole">
            <p:oleObj spid="_x0000_s2050" name="Формула" r:id="rId3" imgW="380880" imgH="393480" progId="Equation.3">
              <p:embed/>
            </p:oleObj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5643563" y="4071938"/>
          <a:ext cx="2162175" cy="1600200"/>
        </p:xfrm>
        <a:graphic>
          <a:graphicData uri="http://schemas.openxmlformats.org/presentationml/2006/ole">
            <p:oleObj spid="_x0000_s2051" name="Формула" r:id="rId4" imgW="507960" imgH="393480" progId="Equation.3">
              <p:embed/>
            </p:oleObj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642938" y="4214813"/>
          <a:ext cx="4572000" cy="1571625"/>
        </p:xfrm>
        <a:graphic>
          <a:graphicData uri="http://schemas.openxmlformats.org/presentationml/2006/ole">
            <p:oleObj spid="_x0000_s2052" name="Формула" r:id="rId5" imgW="1244520" imgH="419040" progId="Equation.3">
              <p:embed/>
            </p:oleObj>
          </a:graphicData>
        </a:graphic>
      </p:graphicFrame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3059113" y="1484313"/>
            <a:ext cx="184150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ru-RU" sz="2000" b="1"/>
          </a:p>
        </p:txBody>
      </p:sp>
      <p:graphicFrame>
        <p:nvGraphicFramePr>
          <p:cNvPr id="2" name="Object 10"/>
          <p:cNvGraphicFramePr>
            <a:graphicFrameLocks noChangeAspect="1"/>
          </p:cNvGraphicFramePr>
          <p:nvPr/>
        </p:nvGraphicFramePr>
        <p:xfrm>
          <a:off x="4214813" y="1643063"/>
          <a:ext cx="3786187" cy="777875"/>
        </p:xfrm>
        <a:graphic>
          <a:graphicData uri="http://schemas.openxmlformats.org/presentationml/2006/ole">
            <p:oleObj spid="_x0000_s2053" name="Формула" r:id="rId6" imgW="634680" imgH="203040" progId="Equation.3">
              <p:embed/>
            </p:oleObj>
          </a:graphicData>
        </a:graphic>
      </p:graphicFrame>
      <p:graphicFrame>
        <p:nvGraphicFramePr>
          <p:cNvPr id="3" name="Object 11"/>
          <p:cNvGraphicFramePr>
            <a:graphicFrameLocks noChangeAspect="1"/>
          </p:cNvGraphicFramePr>
          <p:nvPr/>
        </p:nvGraphicFramePr>
        <p:xfrm>
          <a:off x="4291013" y="2620963"/>
          <a:ext cx="3633787" cy="679450"/>
        </p:xfrm>
        <a:graphic>
          <a:graphicData uri="http://schemas.openxmlformats.org/presentationml/2006/ole">
            <p:oleObj spid="_x0000_s2054" name="Формула" r:id="rId7" imgW="609480" imgH="177480" progId="Equation.3">
              <p:embed/>
            </p:oleObj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i="1" smtClean="0"/>
              <a:t>Андре-Мари Ампер</a:t>
            </a:r>
          </a:p>
        </p:txBody>
      </p:sp>
      <p:pic>
        <p:nvPicPr>
          <p:cNvPr id="22531" name="Picture 8" descr="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38" y="1357313"/>
            <a:ext cx="3571875" cy="464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Rectangle 9"/>
          <p:cNvSpPr>
            <a:spLocks noChangeArrowheads="1"/>
          </p:cNvSpPr>
          <p:nvPr/>
        </p:nvSpPr>
        <p:spPr bwMode="auto">
          <a:xfrm>
            <a:off x="2500313" y="5572125"/>
            <a:ext cx="4589462" cy="7699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400" b="1"/>
              <a:t>(1775 - 1836)</a:t>
            </a:r>
            <a:r>
              <a:rPr lang="ru-RU" sz="2000" b="1"/>
              <a:t/>
            </a:r>
            <a:br>
              <a:rPr lang="ru-RU" sz="2000" b="1"/>
            </a:br>
            <a:r>
              <a:rPr lang="ru-RU" sz="2000" b="1"/>
              <a:t> французский физик и математик 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i="1" smtClean="0"/>
              <a:t>Единица</a:t>
            </a:r>
            <a:r>
              <a:rPr lang="ru-RU" sz="3200" b="1" i="1" smtClean="0"/>
              <a:t> </a:t>
            </a:r>
            <a:r>
              <a:rPr lang="ru-RU" sz="4400" b="1" i="1" smtClean="0"/>
              <a:t>силы тока</a:t>
            </a:r>
            <a:endParaRPr lang="ru-RU" sz="3200" b="1" i="1" smtClean="0"/>
          </a:p>
        </p:txBody>
      </p:sp>
      <p:pic>
        <p:nvPicPr>
          <p:cNvPr id="23555" name="Picture 5" descr="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357313"/>
            <a:ext cx="2714625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7" descr="4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1357313"/>
            <a:ext cx="2592388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" name="Прямоугольник 56"/>
          <p:cNvSpPr/>
          <p:nvPr/>
        </p:nvSpPr>
        <p:spPr>
          <a:xfrm>
            <a:off x="3071813" y="1428750"/>
            <a:ext cx="3214687" cy="41544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За </a:t>
            </a:r>
            <a:r>
              <a:rPr lang="ru-RU" sz="2400" b="1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единицу силы тока</a:t>
            </a:r>
            <a:r>
              <a:rPr lang="ru-RU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принимают</a:t>
            </a:r>
          </a:p>
          <a:p>
            <a:pPr algn="ctr">
              <a:defRPr/>
            </a:pPr>
            <a:r>
              <a:rPr lang="ru-RU" sz="2400" b="1" dirty="0"/>
              <a:t>силу тока, при которой отрезки параллельных проводников длиной 1 м</a:t>
            </a:r>
          </a:p>
          <a:p>
            <a:pPr algn="ctr">
              <a:defRPr/>
            </a:pPr>
            <a:r>
              <a:rPr lang="ru-RU" sz="2400" b="1" dirty="0"/>
              <a:t>взаимодействуют с силой</a:t>
            </a:r>
          </a:p>
          <a:p>
            <a:pPr algn="ctr">
              <a:defRPr/>
            </a:pPr>
            <a:r>
              <a:rPr lang="ru-RU" sz="2400" b="1" dirty="0"/>
              <a:t>2*10</a:t>
            </a:r>
            <a:r>
              <a:rPr lang="ru-RU" sz="2400" b="1" baseline="30000" dirty="0"/>
              <a:t>-7</a:t>
            </a:r>
            <a:r>
              <a:rPr lang="ru-RU" sz="2400" b="1" dirty="0"/>
              <a:t> Н </a:t>
            </a:r>
          </a:p>
          <a:p>
            <a:pPr algn="ctr">
              <a:defRPr/>
            </a:pPr>
            <a:r>
              <a:rPr lang="ru-RU" sz="2400" b="1" dirty="0"/>
              <a:t>(0,0000002 Н</a:t>
            </a:r>
            <a:r>
              <a:rPr lang="ru-RU" b="1" dirty="0"/>
              <a:t>)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Заголовок 1"/>
          <p:cNvSpPr>
            <a:spLocks noGrp="1"/>
          </p:cNvSpPr>
          <p:nvPr>
            <p:ph type="title"/>
          </p:nvPr>
        </p:nvSpPr>
        <p:spPr>
          <a:xfrm>
            <a:off x="285750" y="214313"/>
            <a:ext cx="8429625" cy="914400"/>
          </a:xfrm>
        </p:spPr>
        <p:txBody>
          <a:bodyPr/>
          <a:lstStyle/>
          <a:p>
            <a:pPr algn="ctr"/>
            <a:r>
              <a:rPr lang="ru-RU" sz="4400" b="1" smtClean="0">
                <a:latin typeface="Arno Pro Caption" pitchFamily="18" charset="0"/>
              </a:rPr>
              <a:t>Дольные и кратные единицы силы тока</a:t>
            </a:r>
            <a:endParaRPr lang="ru-RU" sz="5400" smtClean="0">
              <a:latin typeface="Arno Pro Caption" pitchFamily="18" charset="0"/>
            </a:endParaRP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428625" y="1857375"/>
          <a:ext cx="4357688" cy="2143125"/>
        </p:xfrm>
        <a:graphic>
          <a:graphicData uri="http://schemas.openxmlformats.org/presentationml/2006/ole">
            <p:oleObj spid="_x0000_s3074" name="Формула" r:id="rId3" imgW="114120" imgH="215640" progId="Equation.3">
              <p:embed/>
            </p:oleObj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1046163" y="4357688"/>
          <a:ext cx="7097712" cy="1595437"/>
        </p:xfrm>
        <a:graphic>
          <a:graphicData uri="http://schemas.openxmlformats.org/presentationml/2006/ole">
            <p:oleObj spid="_x0000_s3075" name="Формула" r:id="rId4" imgW="114120" imgH="215640" progId="Equation.3">
              <p:embed/>
            </p:oleObj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4857750" y="2000250"/>
          <a:ext cx="3786188" cy="1404938"/>
        </p:xfrm>
        <a:graphic>
          <a:graphicData uri="http://schemas.openxmlformats.org/presentationml/2006/ole">
            <p:oleObj spid="_x0000_s3076" name="Формула" r:id="rId5" imgW="114120" imgH="215640" progId="Equation.3">
              <p:embed/>
            </p:oleObj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428625" y="1928813"/>
            <a:ext cx="4429125" cy="17541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accent4">
                    <a:lumMod val="10000"/>
                  </a:schemeClr>
                </a:solidFill>
              </a:rPr>
              <a:t>1 мА = 0,001 А</a:t>
            </a:r>
          </a:p>
          <a:p>
            <a:pPr algn="ctr">
              <a:defRPr/>
            </a:pPr>
            <a:r>
              <a:rPr lang="ru-RU" sz="3600" b="1" dirty="0">
                <a:solidFill>
                  <a:schemeClr val="accent4">
                    <a:lumMod val="10000"/>
                  </a:schemeClr>
                </a:solidFill>
              </a:rPr>
              <a:t>1мкА = 0, 000001 А</a:t>
            </a:r>
          </a:p>
          <a:p>
            <a:pPr algn="ctr">
              <a:defRPr/>
            </a:pPr>
            <a:r>
              <a:rPr lang="ru-RU" sz="3600" b="1" dirty="0">
                <a:solidFill>
                  <a:schemeClr val="accent4">
                    <a:lumMod val="10000"/>
                  </a:schemeClr>
                </a:solidFill>
              </a:rPr>
              <a:t>1 кА = 1000 А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57750" y="1928813"/>
            <a:ext cx="4071938" cy="1662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accent4">
                    <a:lumMod val="10000"/>
                  </a:schemeClr>
                </a:solidFill>
              </a:rPr>
              <a:t>мА – миллиампер</a:t>
            </a:r>
          </a:p>
          <a:p>
            <a:pPr algn="ctr">
              <a:defRPr/>
            </a:pPr>
            <a:r>
              <a:rPr lang="ru-RU" sz="2800" b="1" dirty="0">
                <a:solidFill>
                  <a:schemeClr val="accent4">
                    <a:lumMod val="10000"/>
                  </a:schemeClr>
                </a:solidFill>
              </a:rPr>
              <a:t>мкА – микроампер</a:t>
            </a:r>
          </a:p>
          <a:p>
            <a:pPr algn="ctr">
              <a:defRPr/>
            </a:pPr>
            <a:r>
              <a:rPr lang="ru-RU" sz="2800" b="1" dirty="0">
                <a:solidFill>
                  <a:schemeClr val="accent4">
                    <a:lumMod val="10000"/>
                  </a:schemeClr>
                </a:solidFill>
              </a:rPr>
              <a:t>кА - </a:t>
            </a:r>
            <a:r>
              <a:rPr lang="ru-RU" sz="2800" b="1" dirty="0" err="1">
                <a:solidFill>
                  <a:schemeClr val="accent4">
                    <a:lumMod val="10000"/>
                  </a:schemeClr>
                </a:solidFill>
              </a:rPr>
              <a:t>килоампер</a:t>
            </a:r>
            <a:endParaRPr lang="ru-RU" b="1" dirty="0">
              <a:solidFill>
                <a:schemeClr val="accent4">
                  <a:lumMod val="10000"/>
                </a:schemeClr>
              </a:solidFill>
            </a:endParaRPr>
          </a:p>
          <a:p>
            <a:pPr algn="ctr">
              <a:defRPr/>
            </a:pPr>
            <a:endParaRPr lang="ru-RU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3080" name="Прямоугольник 11"/>
          <p:cNvSpPr>
            <a:spLocks noChangeArrowheads="1"/>
          </p:cNvSpPr>
          <p:nvPr/>
        </p:nvSpPr>
        <p:spPr bwMode="auto">
          <a:xfrm>
            <a:off x="928688" y="4286250"/>
            <a:ext cx="7215187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solidFill>
                  <a:srgbClr val="FF0000"/>
                </a:solidFill>
              </a:rPr>
              <a:t>Помните</a:t>
            </a:r>
          </a:p>
          <a:p>
            <a:pPr algn="ctr"/>
            <a:r>
              <a:rPr lang="ru-RU" sz="2400" b="1">
                <a:solidFill>
                  <a:srgbClr val="B63D00"/>
                </a:solidFill>
              </a:rPr>
              <a:t>Для организма человека безопасной считается сила тока  </a:t>
            </a:r>
            <a:r>
              <a:rPr lang="ru-RU" sz="2400" b="1">
                <a:solidFill>
                  <a:srgbClr val="FF0000"/>
                </a:solidFill>
              </a:rPr>
              <a:t>до 1 мА</a:t>
            </a:r>
            <a:r>
              <a:rPr lang="ru-RU" sz="2400" b="1">
                <a:solidFill>
                  <a:srgbClr val="B63D00"/>
                </a:solidFill>
              </a:rPr>
              <a:t>. </a:t>
            </a:r>
          </a:p>
          <a:p>
            <a:pPr algn="ctr"/>
            <a:r>
              <a:rPr lang="ru-RU" sz="2400" b="1">
                <a:solidFill>
                  <a:srgbClr val="B63D00"/>
                </a:solidFill>
              </a:rPr>
              <a:t>Ток  </a:t>
            </a:r>
            <a:r>
              <a:rPr lang="en-US" sz="2400" b="1">
                <a:solidFill>
                  <a:srgbClr val="FF0000"/>
                </a:solidFill>
              </a:rPr>
              <a:t>I &gt; </a:t>
            </a:r>
            <a:r>
              <a:rPr lang="ru-RU" sz="2400" b="1">
                <a:solidFill>
                  <a:srgbClr val="FF0000"/>
                </a:solidFill>
              </a:rPr>
              <a:t>100 мА опасен</a:t>
            </a:r>
            <a:r>
              <a:rPr lang="ru-RU" sz="2400" b="1">
                <a:solidFill>
                  <a:srgbClr val="B63D00"/>
                </a:solidFill>
              </a:rPr>
              <a:t> для человека.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smtClean="0"/>
              <a:t>Прибор для измерения силы тока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971550" y="1412875"/>
            <a:ext cx="7056438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i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t>Амперметр</a:t>
            </a:r>
          </a:p>
          <a:p>
            <a:pPr algn="ctr">
              <a:defRPr/>
            </a:pPr>
            <a:r>
              <a:rPr lang="ru-RU" sz="2800" b="1" dirty="0">
                <a:latin typeface="+mn-lt"/>
              </a:rPr>
              <a:t>включается в цепь</a:t>
            </a:r>
          </a:p>
          <a:p>
            <a:pPr algn="ctr">
              <a:defRPr/>
            </a:pPr>
            <a:r>
              <a:rPr lang="ru-RU" sz="2800" b="1" dirty="0">
                <a:latin typeface="+mn-lt"/>
              </a:rPr>
              <a:t> последовательно</a:t>
            </a:r>
          </a:p>
        </p:txBody>
      </p:sp>
      <p:pic>
        <p:nvPicPr>
          <p:cNvPr id="24580" name="Picture 6" descr="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1428750"/>
            <a:ext cx="1905000" cy="214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8" descr="54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8" y="3786188"/>
            <a:ext cx="3500437" cy="2214562"/>
          </a:xfrm>
          <a:prstGeom prst="rect">
            <a:avLst/>
          </a:prstGeom>
          <a:noFill/>
          <a:ln w="57150">
            <a:solidFill>
              <a:schemeClr val="bg2">
                <a:lumMod val="60000"/>
                <a:lumOff val="40000"/>
              </a:schemeClr>
            </a:solidFill>
          </a:ln>
        </p:spPr>
      </p:pic>
      <p:pic>
        <p:nvPicPr>
          <p:cNvPr id="24582" name="Picture 10" descr="10c-i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75" y="1357313"/>
            <a:ext cx="2105025" cy="221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4583" name="Group 21"/>
          <p:cNvGrpSpPr>
            <a:grpSpLocks/>
          </p:cNvGrpSpPr>
          <p:nvPr/>
        </p:nvGrpSpPr>
        <p:grpSpPr bwMode="auto">
          <a:xfrm>
            <a:off x="1143000" y="4357688"/>
            <a:ext cx="1571625" cy="1214437"/>
            <a:chOff x="4876" y="1071"/>
            <a:chExt cx="272" cy="182"/>
          </a:xfrm>
        </p:grpSpPr>
        <p:sp>
          <p:nvSpPr>
            <p:cNvPr id="24584" name="Oval 10"/>
            <p:cNvSpPr>
              <a:spLocks noChangeArrowheads="1"/>
            </p:cNvSpPr>
            <p:nvPr/>
          </p:nvSpPr>
          <p:spPr bwMode="auto">
            <a:xfrm>
              <a:off x="4921" y="1071"/>
              <a:ext cx="182" cy="182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3600" b="1"/>
                <a:t>А</a:t>
              </a:r>
            </a:p>
          </p:txBody>
        </p:sp>
        <p:sp>
          <p:nvSpPr>
            <p:cNvPr id="24585" name="Line 11"/>
            <p:cNvSpPr>
              <a:spLocks noChangeShapeType="1"/>
            </p:cNvSpPr>
            <p:nvPr/>
          </p:nvSpPr>
          <p:spPr bwMode="auto">
            <a:xfrm>
              <a:off x="4876" y="1162"/>
              <a:ext cx="4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86" name="Line 12"/>
            <p:cNvSpPr>
              <a:spLocks noChangeShapeType="1"/>
            </p:cNvSpPr>
            <p:nvPr/>
          </p:nvSpPr>
          <p:spPr bwMode="auto">
            <a:xfrm>
              <a:off x="5103" y="1162"/>
              <a:ext cx="4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smtClean="0"/>
              <a:t>Прибор для измерения силы тока</a:t>
            </a: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642938" y="1571625"/>
            <a:ext cx="8143875" cy="457200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defRPr/>
            </a:pPr>
            <a:endParaRPr lang="ru-RU" dirty="0">
              <a:solidFill>
                <a:srgbClr val="336600"/>
              </a:solidFill>
            </a:endParaRPr>
          </a:p>
        </p:txBody>
      </p:sp>
      <p:graphicFrame>
        <p:nvGraphicFramePr>
          <p:cNvPr id="18451" name="Object 19"/>
          <p:cNvGraphicFramePr>
            <a:graphicFrameLocks noChangeAspect="1"/>
          </p:cNvGraphicFramePr>
          <p:nvPr/>
        </p:nvGraphicFramePr>
        <p:xfrm>
          <a:off x="642938" y="1643063"/>
          <a:ext cx="3286125" cy="4357687"/>
        </p:xfrm>
        <a:graphic>
          <a:graphicData uri="http://schemas.openxmlformats.org/presentationml/2006/ole">
            <p:oleObj spid="_x0000_s4098" name="Фотография Photo Editor" r:id="rId3" imgW="2600000" imgH="3134162" progId="">
              <p:embed/>
            </p:oleObj>
          </a:graphicData>
        </a:graphic>
      </p:graphicFrame>
      <p:sp>
        <p:nvSpPr>
          <p:cNvPr id="4101" name="TextBox 12"/>
          <p:cNvSpPr txBox="1">
            <a:spLocks noChangeArrowheads="1"/>
          </p:cNvSpPr>
          <p:nvPr/>
        </p:nvSpPr>
        <p:spPr bwMode="auto">
          <a:xfrm>
            <a:off x="3929063" y="2143125"/>
            <a:ext cx="4786312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336600"/>
                </a:solidFill>
              </a:rPr>
              <a:t>1</a:t>
            </a:r>
            <a:r>
              <a:rPr lang="ru-RU" sz="2200" b="1">
                <a:solidFill>
                  <a:srgbClr val="336600"/>
                </a:solidFill>
              </a:rPr>
              <a:t>. Каковы пределы измерения</a:t>
            </a:r>
          </a:p>
          <a:p>
            <a:pPr algn="ctr"/>
            <a:r>
              <a:rPr lang="ru-RU" sz="2200" b="1">
                <a:solidFill>
                  <a:srgbClr val="336600"/>
                </a:solidFill>
              </a:rPr>
              <a:t>    силы тока этим прибором?</a:t>
            </a:r>
          </a:p>
          <a:p>
            <a:pPr algn="ctr"/>
            <a:endParaRPr lang="ru-RU" sz="2200" b="1">
              <a:solidFill>
                <a:srgbClr val="336600"/>
              </a:solidFill>
            </a:endParaRPr>
          </a:p>
          <a:p>
            <a:pPr algn="ctr"/>
            <a:r>
              <a:rPr lang="ru-RU" sz="2200" b="1">
                <a:solidFill>
                  <a:srgbClr val="336600"/>
                </a:solidFill>
              </a:rPr>
              <a:t>2. Определите цену деления</a:t>
            </a:r>
          </a:p>
          <a:p>
            <a:pPr algn="ctr"/>
            <a:r>
              <a:rPr lang="ru-RU" sz="2200" b="1">
                <a:solidFill>
                  <a:srgbClr val="336600"/>
                </a:solidFill>
              </a:rPr>
              <a:t>    данного амперметра.</a:t>
            </a:r>
          </a:p>
          <a:p>
            <a:pPr algn="ctr"/>
            <a:endParaRPr lang="ru-RU" sz="2200" b="1">
              <a:solidFill>
                <a:srgbClr val="336600"/>
              </a:solidFill>
            </a:endParaRPr>
          </a:p>
          <a:p>
            <a:pPr algn="ctr"/>
            <a:r>
              <a:rPr lang="ru-RU" sz="2200" b="1">
                <a:solidFill>
                  <a:srgbClr val="336600"/>
                </a:solidFill>
              </a:rPr>
              <a:t>3. Какую силу тока показывает</a:t>
            </a:r>
          </a:p>
          <a:p>
            <a:pPr algn="ctr"/>
            <a:r>
              <a:rPr lang="ru-RU" sz="2200" b="1">
                <a:solidFill>
                  <a:srgbClr val="336600"/>
                </a:solidFill>
              </a:rPr>
              <a:t>    прибор сейчас?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F:\Мои документы\Марина\УРОКИ\уроки по электричеству\Параллельное соединение проводников.files\np19_2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4075" y="2852738"/>
            <a:ext cx="7278688" cy="3084512"/>
          </a:xfrm>
          <a:prstGeom prst="rect">
            <a:avLst/>
          </a:prstGeom>
          <a:noFill/>
        </p:spPr>
      </p:pic>
      <p:sp>
        <p:nvSpPr>
          <p:cNvPr id="25603" name="Прямоугольник 6"/>
          <p:cNvSpPr>
            <a:spLocks noChangeArrowheads="1"/>
          </p:cNvSpPr>
          <p:nvPr/>
        </p:nvSpPr>
        <p:spPr bwMode="auto">
          <a:xfrm>
            <a:off x="3943350" y="3244850"/>
            <a:ext cx="12573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Arno Pro Caption" pitchFamily="18" charset="0"/>
              </a:rPr>
              <a:t>Сила тока</a:t>
            </a:r>
            <a:endParaRPr lang="ru-RU"/>
          </a:p>
        </p:txBody>
      </p:sp>
      <p:sp>
        <p:nvSpPr>
          <p:cNvPr id="27652" name="TextBox 7"/>
          <p:cNvSpPr txBox="1">
            <a:spLocks noChangeArrowheads="1"/>
          </p:cNvSpPr>
          <p:nvPr/>
        </p:nvSpPr>
        <p:spPr bwMode="auto">
          <a:xfrm>
            <a:off x="857250" y="285750"/>
            <a:ext cx="77152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4400" b="1" i="1" dirty="0">
                <a:latin typeface="+mj-lt"/>
              </a:rPr>
              <a:t>Сила тока</a:t>
            </a:r>
            <a:endParaRPr lang="ru-RU" sz="4400" i="1" dirty="0">
              <a:latin typeface="+mj-lt"/>
            </a:endParaRPr>
          </a:p>
        </p:txBody>
      </p:sp>
      <p:sp>
        <p:nvSpPr>
          <p:cNvPr id="25605" name="TextBox 10"/>
          <p:cNvSpPr txBox="1">
            <a:spLocks noChangeArrowheads="1"/>
          </p:cNvSpPr>
          <p:nvPr/>
        </p:nvSpPr>
        <p:spPr bwMode="auto">
          <a:xfrm>
            <a:off x="857250" y="1428750"/>
            <a:ext cx="6786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5606" name="TextBox 11"/>
          <p:cNvSpPr txBox="1">
            <a:spLocks noChangeArrowheads="1"/>
          </p:cNvSpPr>
          <p:nvPr/>
        </p:nvSpPr>
        <p:spPr bwMode="auto">
          <a:xfrm>
            <a:off x="1009650" y="1581150"/>
            <a:ext cx="6786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00063" y="1571625"/>
            <a:ext cx="785812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3600" b="1" kern="0" dirty="0">
                <a:solidFill>
                  <a:schemeClr val="tx2"/>
                </a:solidFill>
                <a:latin typeface="Arno Pro Caption" pitchFamily="18" charset="0"/>
              </a:rPr>
              <a:t>Определить цену деления шкалы и показания данного прибора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кругленный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кругленный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кругленный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609</TotalTime>
  <Words>348</Words>
  <Application>Microsoft Office PowerPoint</Application>
  <PresentationFormat>Экран (4:3)</PresentationFormat>
  <Paragraphs>62</Paragraphs>
  <Slides>11</Slides>
  <Notes>0</Notes>
  <HiddenSlides>1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Скругленный</vt:lpstr>
      <vt:lpstr>Формула</vt:lpstr>
      <vt:lpstr>Фотография Photo Editor</vt:lpstr>
      <vt:lpstr>Слайд 1</vt:lpstr>
      <vt:lpstr>Определение силы тока:</vt:lpstr>
      <vt:lpstr>Единица силы тока</vt:lpstr>
      <vt:lpstr>Андре-Мари Ампер</vt:lpstr>
      <vt:lpstr>Единица силы тока</vt:lpstr>
      <vt:lpstr>Дольные и кратные единицы силы тока</vt:lpstr>
      <vt:lpstr>Прибор для измерения силы тока</vt:lpstr>
      <vt:lpstr>Прибор для измерения силы тока</vt:lpstr>
      <vt:lpstr>Слайд 9</vt:lpstr>
      <vt:lpstr>Закрепление</vt:lpstr>
      <vt:lpstr>Домашнее задание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Температура.</dc:title>
  <dc:creator>User</dc:creator>
  <cp:lastModifiedBy>Adminushka</cp:lastModifiedBy>
  <cp:revision>58</cp:revision>
  <dcterms:created xsi:type="dcterms:W3CDTF">2008-02-10T10:41:13Z</dcterms:created>
  <dcterms:modified xsi:type="dcterms:W3CDTF">2015-12-07T18:34:13Z</dcterms:modified>
</cp:coreProperties>
</file>