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9" r:id="rId2"/>
    <p:sldId id="305" r:id="rId3"/>
    <p:sldId id="280" r:id="rId4"/>
    <p:sldId id="281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60" r:id="rId15"/>
    <p:sldId id="261" r:id="rId16"/>
    <p:sldId id="262" r:id="rId17"/>
    <p:sldId id="297" r:id="rId18"/>
    <p:sldId id="298" r:id="rId19"/>
    <p:sldId id="303" r:id="rId20"/>
    <p:sldId id="304" r:id="rId21"/>
    <p:sldId id="292" r:id="rId22"/>
    <p:sldId id="306" r:id="rId23"/>
    <p:sldId id="264" r:id="rId24"/>
    <p:sldId id="279" r:id="rId25"/>
    <p:sldId id="265" r:id="rId26"/>
    <p:sldId id="274" r:id="rId27"/>
    <p:sldId id="273" r:id="rId28"/>
    <p:sldId id="266" r:id="rId29"/>
    <p:sldId id="276" r:id="rId30"/>
    <p:sldId id="277" r:id="rId31"/>
    <p:sldId id="278" r:id="rId32"/>
    <p:sldId id="267" r:id="rId33"/>
    <p:sldId id="275" r:id="rId34"/>
    <p:sldId id="293" r:id="rId35"/>
    <p:sldId id="299" r:id="rId36"/>
    <p:sldId id="270" r:id="rId37"/>
    <p:sldId id="301" r:id="rId38"/>
    <p:sldId id="271" r:id="rId39"/>
    <p:sldId id="272" r:id="rId40"/>
    <p:sldId id="294" r:id="rId41"/>
    <p:sldId id="257" r:id="rId42"/>
    <p:sldId id="295" r:id="rId43"/>
    <p:sldId id="302" r:id="rId44"/>
    <p:sldId id="296" r:id="rId45"/>
    <p:sldId id="307" r:id="rId46"/>
    <p:sldId id="308" r:id="rId4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Batang" pitchFamily="18" charset="-127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Batang" pitchFamily="18" charset="-127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Batang" pitchFamily="18" charset="-127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Batang" pitchFamily="18" charset="-127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Batang" pitchFamily="18" charset="-127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Batang" pitchFamily="18" charset="-127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Batang" pitchFamily="18" charset="-127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Batang" pitchFamily="18" charset="-127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Batang" pitchFamily="18" charset="-127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1F29"/>
    <a:srgbClr val="964D04"/>
    <a:srgbClr val="0C8E12"/>
    <a:srgbClr val="97FFD5"/>
    <a:srgbClr val="07592C"/>
    <a:srgbClr val="015F2E"/>
    <a:srgbClr val="263A2F"/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86" autoAdjust="0"/>
    <p:restoredTop sz="94660"/>
  </p:normalViewPr>
  <p:slideViewPr>
    <p:cSldViewPr>
      <p:cViewPr varScale="1">
        <p:scale>
          <a:sx n="103" d="100"/>
          <a:sy n="103" d="100"/>
        </p:scale>
        <p:origin x="-2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3E8D00-21A0-4733-BAB0-5F43886A5A2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C4703E-E3D8-4476-8899-BBC3B5F704C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5B7451-18B7-4DAD-B04F-6E00EB9DA6D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E5A32E-ECB4-4C9E-91EF-3DC21041EC0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B50DA2-66ED-4663-844A-75AB8A30FEA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026418-0F83-4695-901C-383370818FC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525012-45C0-4128-AD15-74B7E4C7531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A5937D-7980-4974-860E-43D967D0D39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A53B54-12D1-43A3-BDAD-E80A461E500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7A44D4-FAC0-4990-9983-59287AFD955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77C1CE-298A-4E8E-9802-5BD55D081D1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7FFC8"/>
            </a:gs>
            <a:gs pos="50000">
              <a:srgbClr val="77FFC8">
                <a:gamma/>
                <a:tint val="28627"/>
                <a:invGamma/>
              </a:srgbClr>
            </a:gs>
            <a:gs pos="100000">
              <a:srgbClr val="77FFC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053E52E-B8C4-4FBB-BCEC-ABDCE327C3A8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WordArt 2"/>
          <p:cNvSpPr>
            <a:spLocks noChangeArrowheads="1" noChangeShapeType="1" noTextEdit="1"/>
          </p:cNvSpPr>
          <p:nvPr/>
        </p:nvSpPr>
        <p:spPr bwMode="auto">
          <a:xfrm>
            <a:off x="971550" y="1050925"/>
            <a:ext cx="5759450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266C5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77FFC8"/>
                    </a:gs>
                    <a:gs pos="100000">
                      <a:srgbClr val="00C877">
                        <a:alpha val="97000"/>
                      </a:srgbClr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ОБЪЯСНЕНИЕ</a:t>
            </a:r>
          </a:p>
        </p:txBody>
      </p:sp>
      <p:sp>
        <p:nvSpPr>
          <p:cNvPr id="67587" name="WordArt 3"/>
          <p:cNvSpPr>
            <a:spLocks noChangeArrowheads="1" noChangeShapeType="1" noTextEdit="1"/>
          </p:cNvSpPr>
          <p:nvPr/>
        </p:nvSpPr>
        <p:spPr bwMode="auto">
          <a:xfrm>
            <a:off x="971550" y="2347913"/>
            <a:ext cx="4321175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266C5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77FFC8"/>
                    </a:gs>
                    <a:gs pos="100000">
                      <a:srgbClr val="00C877">
                        <a:alpha val="97000"/>
                      </a:srgbClr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ЯВЛЕНИЙ</a:t>
            </a:r>
          </a:p>
        </p:txBody>
      </p:sp>
      <p:grpSp>
        <p:nvGrpSpPr>
          <p:cNvPr id="67589" name="Group 5"/>
          <p:cNvGrpSpPr>
            <a:grpSpLocks/>
          </p:cNvGrpSpPr>
          <p:nvPr/>
        </p:nvGrpSpPr>
        <p:grpSpPr bwMode="auto">
          <a:xfrm>
            <a:off x="179388" y="188913"/>
            <a:ext cx="4176712" cy="5400675"/>
            <a:chOff x="113" y="119"/>
            <a:chExt cx="2631" cy="3402"/>
          </a:xfrm>
        </p:grpSpPr>
        <p:sp>
          <p:nvSpPr>
            <p:cNvPr id="67590" name="Line 6"/>
            <p:cNvSpPr>
              <a:spLocks noChangeShapeType="1"/>
            </p:cNvSpPr>
            <p:nvPr/>
          </p:nvSpPr>
          <p:spPr bwMode="auto">
            <a:xfrm>
              <a:off x="339" y="210"/>
              <a:ext cx="0" cy="2313"/>
            </a:xfrm>
            <a:prstGeom prst="line">
              <a:avLst/>
            </a:prstGeom>
            <a:noFill/>
            <a:ln w="28575">
              <a:solidFill>
                <a:srgbClr val="266C5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7591" name="Line 7"/>
            <p:cNvSpPr>
              <a:spLocks noChangeShapeType="1"/>
            </p:cNvSpPr>
            <p:nvPr/>
          </p:nvSpPr>
          <p:spPr bwMode="auto">
            <a:xfrm flipH="1">
              <a:off x="204" y="346"/>
              <a:ext cx="2177" cy="0"/>
            </a:xfrm>
            <a:prstGeom prst="line">
              <a:avLst/>
            </a:prstGeom>
            <a:noFill/>
            <a:ln w="28575">
              <a:solidFill>
                <a:srgbClr val="266C5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7592" name="Line 8"/>
            <p:cNvSpPr>
              <a:spLocks noChangeShapeType="1"/>
            </p:cNvSpPr>
            <p:nvPr/>
          </p:nvSpPr>
          <p:spPr bwMode="auto">
            <a:xfrm>
              <a:off x="113" y="391"/>
              <a:ext cx="2631" cy="0"/>
            </a:xfrm>
            <a:prstGeom prst="line">
              <a:avLst/>
            </a:prstGeom>
            <a:noFill/>
            <a:ln w="28575">
              <a:solidFill>
                <a:srgbClr val="266C5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7593" name="Line 9"/>
            <p:cNvSpPr>
              <a:spLocks noChangeShapeType="1"/>
            </p:cNvSpPr>
            <p:nvPr/>
          </p:nvSpPr>
          <p:spPr bwMode="auto">
            <a:xfrm>
              <a:off x="385" y="119"/>
              <a:ext cx="0" cy="3402"/>
            </a:xfrm>
            <a:prstGeom prst="line">
              <a:avLst/>
            </a:prstGeom>
            <a:noFill/>
            <a:ln w="28575">
              <a:solidFill>
                <a:srgbClr val="266C5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67594" name="Group 10"/>
          <p:cNvGrpSpPr>
            <a:grpSpLocks/>
          </p:cNvGrpSpPr>
          <p:nvPr/>
        </p:nvGrpSpPr>
        <p:grpSpPr bwMode="auto">
          <a:xfrm rot="16200000" flipV="1">
            <a:off x="4175919" y="1880394"/>
            <a:ext cx="4176713" cy="5400675"/>
            <a:chOff x="113" y="119"/>
            <a:chExt cx="2631" cy="3402"/>
          </a:xfrm>
        </p:grpSpPr>
        <p:sp>
          <p:nvSpPr>
            <p:cNvPr id="67595" name="Line 11"/>
            <p:cNvSpPr>
              <a:spLocks noChangeShapeType="1"/>
            </p:cNvSpPr>
            <p:nvPr/>
          </p:nvSpPr>
          <p:spPr bwMode="auto">
            <a:xfrm>
              <a:off x="339" y="210"/>
              <a:ext cx="0" cy="2313"/>
            </a:xfrm>
            <a:prstGeom prst="line">
              <a:avLst/>
            </a:prstGeom>
            <a:noFill/>
            <a:ln w="28575">
              <a:solidFill>
                <a:srgbClr val="266C5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7596" name="Line 12"/>
            <p:cNvSpPr>
              <a:spLocks noChangeShapeType="1"/>
            </p:cNvSpPr>
            <p:nvPr/>
          </p:nvSpPr>
          <p:spPr bwMode="auto">
            <a:xfrm flipH="1">
              <a:off x="204" y="346"/>
              <a:ext cx="2177" cy="0"/>
            </a:xfrm>
            <a:prstGeom prst="line">
              <a:avLst/>
            </a:prstGeom>
            <a:noFill/>
            <a:ln w="28575">
              <a:solidFill>
                <a:srgbClr val="266C5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7597" name="Line 13"/>
            <p:cNvSpPr>
              <a:spLocks noChangeShapeType="1"/>
            </p:cNvSpPr>
            <p:nvPr/>
          </p:nvSpPr>
          <p:spPr bwMode="auto">
            <a:xfrm>
              <a:off x="113" y="391"/>
              <a:ext cx="2631" cy="0"/>
            </a:xfrm>
            <a:prstGeom prst="line">
              <a:avLst/>
            </a:prstGeom>
            <a:noFill/>
            <a:ln w="28575">
              <a:solidFill>
                <a:srgbClr val="266C5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7598" name="Line 14"/>
            <p:cNvSpPr>
              <a:spLocks noChangeShapeType="1"/>
            </p:cNvSpPr>
            <p:nvPr/>
          </p:nvSpPr>
          <p:spPr bwMode="auto">
            <a:xfrm>
              <a:off x="385" y="119"/>
              <a:ext cx="0" cy="3402"/>
            </a:xfrm>
            <a:prstGeom prst="line">
              <a:avLst/>
            </a:prstGeom>
            <a:noFill/>
            <a:ln w="28575">
              <a:solidFill>
                <a:srgbClr val="266C5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7599" name="WordArt 15"/>
          <p:cNvSpPr>
            <a:spLocks noChangeArrowheads="1" noChangeShapeType="1" noTextEdit="1"/>
          </p:cNvSpPr>
          <p:nvPr/>
        </p:nvSpPr>
        <p:spPr bwMode="auto">
          <a:xfrm>
            <a:off x="971550" y="1698625"/>
            <a:ext cx="6911975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266C5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77FFC8"/>
                    </a:gs>
                    <a:gs pos="100000">
                      <a:srgbClr val="00C877">
                        <a:alpha val="97000"/>
                      </a:srgbClr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ЭЛЕКТРИЧЕСКИХ</a:t>
            </a:r>
          </a:p>
        </p:txBody>
      </p:sp>
      <p:sp>
        <p:nvSpPr>
          <p:cNvPr id="67600" name="Text Box 16"/>
          <p:cNvSpPr txBox="1">
            <a:spLocks noChangeArrowheads="1"/>
          </p:cNvSpPr>
          <p:nvPr/>
        </p:nvSpPr>
        <p:spPr bwMode="auto">
          <a:xfrm>
            <a:off x="4427538" y="4292600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 dirty="0">
              <a:solidFill>
                <a:srgbClr val="07592C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5" name="Rectangle 7"/>
          <p:cNvSpPr>
            <a:spLocks noChangeArrowheads="1"/>
          </p:cNvSpPr>
          <p:nvPr/>
        </p:nvSpPr>
        <p:spPr bwMode="auto">
          <a:xfrm>
            <a:off x="250825" y="3141663"/>
            <a:ext cx="8642350" cy="2735262"/>
          </a:xfrm>
          <a:prstGeom prst="rect">
            <a:avLst/>
          </a:prstGeom>
          <a:gradFill rotWithShape="1">
            <a:gsLst>
              <a:gs pos="0">
                <a:srgbClr val="BDFFE9">
                  <a:gamma/>
                  <a:shade val="46275"/>
                  <a:invGamma/>
                  <a:alpha val="25000"/>
                </a:srgbClr>
              </a:gs>
              <a:gs pos="50000">
                <a:srgbClr val="BDFFE9">
                  <a:alpha val="27000"/>
                </a:srgbClr>
              </a:gs>
              <a:gs pos="100000">
                <a:srgbClr val="BDFFE9">
                  <a:gamma/>
                  <a:shade val="46275"/>
                  <a:invGamma/>
                  <a:alpha val="25000"/>
                </a:srgbClr>
              </a:gs>
            </a:gsLst>
            <a:lin ang="5400000" scaled="1"/>
          </a:gradFill>
          <a:ln w="57150" cmpd="thinThick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37898" name="Group 10"/>
          <p:cNvGrpSpPr>
            <a:grpSpLocks/>
          </p:cNvGrpSpPr>
          <p:nvPr/>
        </p:nvGrpSpPr>
        <p:grpSpPr bwMode="auto">
          <a:xfrm>
            <a:off x="250825" y="1125538"/>
            <a:ext cx="8642350" cy="1582737"/>
            <a:chOff x="158" y="709"/>
            <a:chExt cx="5444" cy="997"/>
          </a:xfrm>
        </p:grpSpPr>
        <p:sp>
          <p:nvSpPr>
            <p:cNvPr id="37894" name="Rectangle 6"/>
            <p:cNvSpPr>
              <a:spLocks noChangeArrowheads="1"/>
            </p:cNvSpPr>
            <p:nvPr/>
          </p:nvSpPr>
          <p:spPr bwMode="auto">
            <a:xfrm>
              <a:off x="158" y="709"/>
              <a:ext cx="5444" cy="997"/>
            </a:xfrm>
            <a:prstGeom prst="rect">
              <a:avLst/>
            </a:prstGeom>
            <a:gradFill rotWithShape="1">
              <a:gsLst>
                <a:gs pos="0">
                  <a:srgbClr val="BDFFE9">
                    <a:gamma/>
                    <a:shade val="46275"/>
                    <a:invGamma/>
                    <a:alpha val="25999"/>
                  </a:srgbClr>
                </a:gs>
                <a:gs pos="50000">
                  <a:srgbClr val="BDFFE9">
                    <a:alpha val="27000"/>
                  </a:srgbClr>
                </a:gs>
                <a:gs pos="100000">
                  <a:srgbClr val="BDFFE9">
                    <a:gamma/>
                    <a:shade val="46275"/>
                    <a:invGamma/>
                    <a:alpha val="25999"/>
                  </a:srgbClr>
                </a:gs>
              </a:gsLst>
              <a:lin ang="5400000" scaled="1"/>
            </a:gradFill>
            <a:ln w="57150" cmpd="thinThick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7891" name="Text Box 3"/>
            <p:cNvSpPr txBox="1">
              <a:spLocks noChangeArrowheads="1"/>
            </p:cNvSpPr>
            <p:nvPr/>
          </p:nvSpPr>
          <p:spPr bwMode="auto">
            <a:xfrm>
              <a:off x="158" y="935"/>
              <a:ext cx="5444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b="1"/>
                <a:t>2. Какая из перечисленных ниже частиц обладает отрицательным зарядом? </a:t>
              </a:r>
            </a:p>
          </p:txBody>
        </p:sp>
      </p:grp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755650" y="3213100"/>
            <a:ext cx="7273925" cy="244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/>
              <a:t>А. атом</a:t>
            </a:r>
          </a:p>
          <a:p>
            <a:pPr>
              <a:spcBef>
                <a:spcPct val="50000"/>
              </a:spcBef>
            </a:pPr>
            <a:r>
              <a:rPr lang="ru-RU" sz="2800" b="1"/>
              <a:t>Б. электрон</a:t>
            </a:r>
          </a:p>
          <a:p>
            <a:pPr>
              <a:spcBef>
                <a:spcPct val="50000"/>
              </a:spcBef>
            </a:pPr>
            <a:r>
              <a:rPr lang="ru-RU" sz="2800" b="1"/>
              <a:t>В. протон</a:t>
            </a:r>
          </a:p>
          <a:p>
            <a:pPr>
              <a:spcBef>
                <a:spcPct val="50000"/>
              </a:spcBef>
            </a:pPr>
            <a:r>
              <a:rPr lang="ru-RU" sz="2800" b="1"/>
              <a:t>Г. нейтрон</a:t>
            </a:r>
          </a:p>
        </p:txBody>
      </p:sp>
      <p:sp>
        <p:nvSpPr>
          <p:cNvPr id="37897" name="WordArt 9"/>
          <p:cNvSpPr>
            <a:spLocks noChangeArrowheads="1" noChangeShapeType="1" noTextEdit="1"/>
          </p:cNvSpPr>
          <p:nvPr/>
        </p:nvSpPr>
        <p:spPr bwMode="auto">
          <a:xfrm>
            <a:off x="2411413" y="188913"/>
            <a:ext cx="4321175" cy="430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25400">
                  <a:solidFill>
                    <a:srgbClr val="015F2E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7456">
                        <a:alpha val="50000"/>
                      </a:srgbClr>
                    </a:gs>
                    <a:gs pos="50000">
                      <a:srgbClr val="00C877"/>
                    </a:gs>
                    <a:gs pos="100000">
                      <a:srgbClr val="007456">
                        <a:alpha val="50000"/>
                      </a:srgbClr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ПОВТОРЕНИЕ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7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7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7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250825" y="1125538"/>
            <a:ext cx="8642350" cy="1727200"/>
          </a:xfrm>
          <a:prstGeom prst="rect">
            <a:avLst/>
          </a:prstGeom>
          <a:gradFill rotWithShape="1">
            <a:gsLst>
              <a:gs pos="0">
                <a:srgbClr val="BDFFE9">
                  <a:gamma/>
                  <a:shade val="46275"/>
                  <a:invGamma/>
                  <a:alpha val="25999"/>
                </a:srgbClr>
              </a:gs>
              <a:gs pos="50000">
                <a:srgbClr val="BDFFE9">
                  <a:alpha val="27000"/>
                </a:srgbClr>
              </a:gs>
              <a:gs pos="100000">
                <a:srgbClr val="BDFFE9">
                  <a:gamma/>
                  <a:shade val="46275"/>
                  <a:invGamma/>
                  <a:alpha val="25999"/>
                </a:srgbClr>
              </a:gs>
            </a:gsLst>
            <a:lin ang="5400000" scaled="1"/>
          </a:gradFill>
          <a:ln w="57150" cmpd="thinThick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8919" name="Rectangle 7"/>
          <p:cNvSpPr>
            <a:spLocks noChangeArrowheads="1"/>
          </p:cNvSpPr>
          <p:nvPr/>
        </p:nvSpPr>
        <p:spPr bwMode="auto">
          <a:xfrm>
            <a:off x="250825" y="3141663"/>
            <a:ext cx="8642350" cy="2735262"/>
          </a:xfrm>
          <a:prstGeom prst="rect">
            <a:avLst/>
          </a:prstGeom>
          <a:gradFill rotWithShape="1">
            <a:gsLst>
              <a:gs pos="0">
                <a:srgbClr val="BDFFE9">
                  <a:gamma/>
                  <a:shade val="46275"/>
                  <a:invGamma/>
                  <a:alpha val="25000"/>
                </a:srgbClr>
              </a:gs>
              <a:gs pos="50000">
                <a:srgbClr val="BDFFE9">
                  <a:alpha val="27000"/>
                </a:srgbClr>
              </a:gs>
              <a:gs pos="100000">
                <a:srgbClr val="BDFFE9">
                  <a:gamma/>
                  <a:shade val="46275"/>
                  <a:invGamma/>
                  <a:alpha val="25000"/>
                </a:srgbClr>
              </a:gs>
            </a:gsLst>
            <a:lin ang="5400000" scaled="1"/>
          </a:gradFill>
          <a:ln w="57150" cmpd="thinThick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250825" y="1484313"/>
            <a:ext cx="86423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3. В ядре атома лития содержится 7 частиц, и вокруг ядра движутся 3 электрона. Сколько в ядре этого атома протонов и нейтронов? </a:t>
            </a:r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755650" y="3213100"/>
            <a:ext cx="7273925" cy="244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/>
              <a:t>А. 3 протона и 4 нейтрона</a:t>
            </a:r>
          </a:p>
          <a:p>
            <a:pPr>
              <a:spcBef>
                <a:spcPct val="50000"/>
              </a:spcBef>
            </a:pPr>
            <a:r>
              <a:rPr lang="ru-RU" sz="2800" b="1"/>
              <a:t>Б. 4 протона и 3 нейтрона</a:t>
            </a:r>
          </a:p>
          <a:p>
            <a:pPr>
              <a:spcBef>
                <a:spcPct val="50000"/>
              </a:spcBef>
            </a:pPr>
            <a:r>
              <a:rPr lang="ru-RU" sz="2800" b="1"/>
              <a:t>В. только 7 протонов</a:t>
            </a:r>
          </a:p>
          <a:p>
            <a:pPr>
              <a:spcBef>
                <a:spcPct val="50000"/>
              </a:spcBef>
            </a:pPr>
            <a:r>
              <a:rPr lang="ru-RU" sz="2800" b="1"/>
              <a:t>Г. только 7 нейтронов</a:t>
            </a:r>
          </a:p>
        </p:txBody>
      </p:sp>
      <p:sp>
        <p:nvSpPr>
          <p:cNvPr id="38921" name="WordArt 9"/>
          <p:cNvSpPr>
            <a:spLocks noChangeArrowheads="1" noChangeShapeType="1" noTextEdit="1"/>
          </p:cNvSpPr>
          <p:nvPr/>
        </p:nvSpPr>
        <p:spPr bwMode="auto">
          <a:xfrm>
            <a:off x="2411413" y="188913"/>
            <a:ext cx="4321175" cy="430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25400">
                  <a:solidFill>
                    <a:srgbClr val="015F2E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7456">
                        <a:alpha val="50000"/>
                      </a:srgbClr>
                    </a:gs>
                    <a:gs pos="50000">
                      <a:srgbClr val="00C877"/>
                    </a:gs>
                    <a:gs pos="100000">
                      <a:srgbClr val="007456">
                        <a:alpha val="50000"/>
                      </a:srgbClr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ПОВТОРЕНИЕ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8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8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8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3" name="Rectangle 7"/>
          <p:cNvSpPr>
            <a:spLocks noChangeArrowheads="1"/>
          </p:cNvSpPr>
          <p:nvPr/>
        </p:nvSpPr>
        <p:spPr bwMode="auto">
          <a:xfrm>
            <a:off x="250825" y="3141663"/>
            <a:ext cx="8642350" cy="2735262"/>
          </a:xfrm>
          <a:prstGeom prst="rect">
            <a:avLst/>
          </a:prstGeom>
          <a:gradFill rotWithShape="1">
            <a:gsLst>
              <a:gs pos="0">
                <a:srgbClr val="BDFFE9">
                  <a:gamma/>
                  <a:shade val="46275"/>
                  <a:invGamma/>
                  <a:alpha val="25000"/>
                </a:srgbClr>
              </a:gs>
              <a:gs pos="50000">
                <a:srgbClr val="BDFFE9">
                  <a:alpha val="27000"/>
                </a:srgbClr>
              </a:gs>
              <a:gs pos="100000">
                <a:srgbClr val="BDFFE9">
                  <a:gamma/>
                  <a:shade val="46275"/>
                  <a:invGamma/>
                  <a:alpha val="25000"/>
                </a:srgbClr>
              </a:gs>
            </a:gsLst>
            <a:lin ang="5400000" scaled="1"/>
          </a:gradFill>
          <a:ln w="57150" cmpd="thinThick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250825" y="1125538"/>
            <a:ext cx="8642350" cy="1727200"/>
          </a:xfrm>
          <a:prstGeom prst="rect">
            <a:avLst/>
          </a:prstGeom>
          <a:gradFill rotWithShape="1">
            <a:gsLst>
              <a:gs pos="0">
                <a:srgbClr val="BDFFE9">
                  <a:gamma/>
                  <a:shade val="46275"/>
                  <a:invGamma/>
                  <a:alpha val="25999"/>
                </a:srgbClr>
              </a:gs>
              <a:gs pos="50000">
                <a:srgbClr val="BDFFE9">
                  <a:alpha val="25999"/>
                </a:srgbClr>
              </a:gs>
              <a:gs pos="100000">
                <a:srgbClr val="BDFFE9">
                  <a:gamma/>
                  <a:shade val="46275"/>
                  <a:invGamma/>
                  <a:alpha val="25999"/>
                </a:srgbClr>
              </a:gs>
            </a:gsLst>
            <a:lin ang="5400000" scaled="1"/>
          </a:gradFill>
          <a:ln w="57150" cmpd="thinThick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250825" y="1484313"/>
            <a:ext cx="86423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4. Нейтральный атом гелия, потерявший один электрон называется…</a:t>
            </a:r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755650" y="3213100"/>
            <a:ext cx="7273925" cy="244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/>
              <a:t>А. …молекулой</a:t>
            </a:r>
          </a:p>
          <a:p>
            <a:pPr>
              <a:spcBef>
                <a:spcPct val="50000"/>
              </a:spcBef>
            </a:pPr>
            <a:r>
              <a:rPr lang="ru-RU" sz="2800" b="1"/>
              <a:t>Б. …ядром атома</a:t>
            </a:r>
          </a:p>
          <a:p>
            <a:pPr>
              <a:spcBef>
                <a:spcPct val="50000"/>
              </a:spcBef>
            </a:pPr>
            <a:r>
              <a:rPr lang="ru-RU" sz="2800" b="1"/>
              <a:t>В. …положительным ионом</a:t>
            </a:r>
          </a:p>
          <a:p>
            <a:pPr>
              <a:spcBef>
                <a:spcPct val="50000"/>
              </a:spcBef>
            </a:pPr>
            <a:r>
              <a:rPr lang="ru-RU" sz="2800" b="1"/>
              <a:t>Г. …отрицательным ионом</a:t>
            </a:r>
          </a:p>
        </p:txBody>
      </p:sp>
      <p:sp>
        <p:nvSpPr>
          <p:cNvPr id="39945" name="WordArt 9"/>
          <p:cNvSpPr>
            <a:spLocks noChangeArrowheads="1" noChangeShapeType="1" noTextEdit="1"/>
          </p:cNvSpPr>
          <p:nvPr/>
        </p:nvSpPr>
        <p:spPr bwMode="auto">
          <a:xfrm>
            <a:off x="2411413" y="188913"/>
            <a:ext cx="4321175" cy="430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25400">
                  <a:solidFill>
                    <a:srgbClr val="015F2E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7456">
                        <a:alpha val="50000"/>
                      </a:srgbClr>
                    </a:gs>
                    <a:gs pos="50000">
                      <a:srgbClr val="00C877"/>
                    </a:gs>
                    <a:gs pos="100000">
                      <a:srgbClr val="007456">
                        <a:alpha val="50000"/>
                      </a:srgbClr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ПОВТОРЕНИЕ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99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99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99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6" name="Rectangle 6"/>
          <p:cNvSpPr>
            <a:spLocks noChangeArrowheads="1"/>
          </p:cNvSpPr>
          <p:nvPr/>
        </p:nvSpPr>
        <p:spPr bwMode="auto">
          <a:xfrm>
            <a:off x="250825" y="908050"/>
            <a:ext cx="8642350" cy="2592388"/>
          </a:xfrm>
          <a:prstGeom prst="rect">
            <a:avLst/>
          </a:prstGeom>
          <a:gradFill rotWithShape="1">
            <a:gsLst>
              <a:gs pos="0">
                <a:srgbClr val="BDFFE9">
                  <a:gamma/>
                  <a:shade val="46275"/>
                  <a:invGamma/>
                  <a:alpha val="25999"/>
                </a:srgbClr>
              </a:gs>
              <a:gs pos="50000">
                <a:srgbClr val="BDFFE9">
                  <a:alpha val="25999"/>
                </a:srgbClr>
              </a:gs>
              <a:gs pos="100000">
                <a:srgbClr val="BDFFE9">
                  <a:gamma/>
                  <a:shade val="46275"/>
                  <a:invGamma/>
                  <a:alpha val="25999"/>
                </a:srgbClr>
              </a:gs>
            </a:gsLst>
            <a:lin ang="5400000" scaled="1"/>
          </a:gradFill>
          <a:ln w="57150" cmpd="thinThick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0967" name="Rectangle 7"/>
          <p:cNvSpPr>
            <a:spLocks noChangeArrowheads="1"/>
          </p:cNvSpPr>
          <p:nvPr/>
        </p:nvSpPr>
        <p:spPr bwMode="auto">
          <a:xfrm>
            <a:off x="250825" y="3644900"/>
            <a:ext cx="8642350" cy="2735263"/>
          </a:xfrm>
          <a:prstGeom prst="rect">
            <a:avLst/>
          </a:prstGeom>
          <a:gradFill rotWithShape="1">
            <a:gsLst>
              <a:gs pos="0">
                <a:srgbClr val="BDFFE9">
                  <a:gamma/>
                  <a:shade val="46275"/>
                  <a:invGamma/>
                  <a:alpha val="25000"/>
                </a:srgbClr>
              </a:gs>
              <a:gs pos="50000">
                <a:srgbClr val="BDFFE9">
                  <a:alpha val="27000"/>
                </a:srgbClr>
              </a:gs>
              <a:gs pos="100000">
                <a:srgbClr val="BDFFE9">
                  <a:gamma/>
                  <a:shade val="46275"/>
                  <a:invGamma/>
                  <a:alpha val="25000"/>
                </a:srgbClr>
              </a:gs>
            </a:gsLst>
            <a:lin ang="5400000" scaled="1"/>
          </a:gradFill>
          <a:ln w="57150" cmpd="thinThick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250825" y="908050"/>
            <a:ext cx="8642350" cy="246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ru-RU" b="1"/>
              <a:t>5. Какое высказывание соответствует планетарной модели атома Резерфорда?</a:t>
            </a:r>
          </a:p>
          <a:p>
            <a:pPr marL="457200" indent="-457200">
              <a:spcBef>
                <a:spcPct val="50000"/>
              </a:spcBef>
            </a:pPr>
            <a:r>
              <a:rPr lang="ru-RU" b="1"/>
              <a:t>1) ядро положительно заряжено</a:t>
            </a:r>
          </a:p>
          <a:p>
            <a:pPr marL="457200" indent="-457200">
              <a:spcBef>
                <a:spcPct val="50000"/>
              </a:spcBef>
            </a:pPr>
            <a:r>
              <a:rPr lang="ru-RU" b="1"/>
              <a:t>2) размеры ядра много меньше размеров атома</a:t>
            </a:r>
          </a:p>
          <a:p>
            <a:pPr marL="457200" indent="-457200">
              <a:spcBef>
                <a:spcPct val="50000"/>
              </a:spcBef>
            </a:pPr>
            <a:r>
              <a:rPr lang="ru-RU" b="1"/>
              <a:t>3) масса ядра много больше массы всех электронов</a:t>
            </a:r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684213" y="3644900"/>
            <a:ext cx="7273925" cy="244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/>
              <a:t>А. только 1</a:t>
            </a:r>
          </a:p>
          <a:p>
            <a:pPr>
              <a:spcBef>
                <a:spcPct val="50000"/>
              </a:spcBef>
            </a:pPr>
            <a:r>
              <a:rPr lang="ru-RU" sz="2800" b="1"/>
              <a:t>Б. только 2</a:t>
            </a:r>
          </a:p>
          <a:p>
            <a:pPr>
              <a:spcBef>
                <a:spcPct val="50000"/>
              </a:spcBef>
            </a:pPr>
            <a:r>
              <a:rPr lang="ru-RU" sz="2800" b="1"/>
              <a:t>В. только 3</a:t>
            </a:r>
          </a:p>
          <a:p>
            <a:pPr>
              <a:spcBef>
                <a:spcPct val="50000"/>
              </a:spcBef>
            </a:pPr>
            <a:r>
              <a:rPr lang="ru-RU" sz="2800" b="1"/>
              <a:t>Г. 1, 2 и 3</a:t>
            </a:r>
          </a:p>
        </p:txBody>
      </p:sp>
      <p:sp>
        <p:nvSpPr>
          <p:cNvPr id="40969" name="WordArt 9"/>
          <p:cNvSpPr>
            <a:spLocks noChangeArrowheads="1" noChangeShapeType="1" noTextEdit="1"/>
          </p:cNvSpPr>
          <p:nvPr/>
        </p:nvSpPr>
        <p:spPr bwMode="auto">
          <a:xfrm>
            <a:off x="2411413" y="188913"/>
            <a:ext cx="4321175" cy="430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25400">
                  <a:solidFill>
                    <a:srgbClr val="015F2E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7456">
                        <a:alpha val="50000"/>
                      </a:srgbClr>
                    </a:gs>
                    <a:gs pos="50000">
                      <a:srgbClr val="00C877"/>
                    </a:gs>
                    <a:gs pos="100000">
                      <a:srgbClr val="007456">
                        <a:alpha val="50000"/>
                      </a:srgbClr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ПОВТОРЕНИЕ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409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09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09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4" name="AutoShape 12"/>
          <p:cNvSpPr>
            <a:spLocks noChangeArrowheads="1"/>
          </p:cNvSpPr>
          <p:nvPr/>
        </p:nvSpPr>
        <p:spPr bwMode="auto">
          <a:xfrm>
            <a:off x="501650" y="4652963"/>
            <a:ext cx="8031163" cy="1871662"/>
          </a:xfrm>
          <a:prstGeom prst="horizontalScroll">
            <a:avLst>
              <a:gd name="adj" fmla="val 13435"/>
            </a:avLst>
          </a:prstGeom>
          <a:gradFill rotWithShape="1">
            <a:gsLst>
              <a:gs pos="0">
                <a:srgbClr val="BDFFE9">
                  <a:gamma/>
                  <a:shade val="46275"/>
                  <a:invGamma/>
                  <a:alpha val="25999"/>
                </a:srgbClr>
              </a:gs>
              <a:gs pos="50000">
                <a:srgbClr val="BDFFE9">
                  <a:alpha val="25999"/>
                </a:srgbClr>
              </a:gs>
              <a:gs pos="100000">
                <a:srgbClr val="BDFFE9">
                  <a:gamma/>
                  <a:shade val="46275"/>
                  <a:invGamma/>
                  <a:alpha val="25999"/>
                </a:srgbClr>
              </a:gs>
            </a:gsLst>
            <a:lin ang="5400000" scaled="1"/>
          </a:gradFill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203" name="AutoShape 11"/>
          <p:cNvSpPr>
            <a:spLocks noChangeArrowheads="1"/>
          </p:cNvSpPr>
          <p:nvPr/>
        </p:nvSpPr>
        <p:spPr bwMode="auto">
          <a:xfrm>
            <a:off x="5651500" y="1052513"/>
            <a:ext cx="2808288" cy="1366837"/>
          </a:xfrm>
          <a:prstGeom prst="horizontalScroll">
            <a:avLst>
              <a:gd name="adj" fmla="val 13435"/>
            </a:avLst>
          </a:prstGeom>
          <a:gradFill rotWithShape="1">
            <a:gsLst>
              <a:gs pos="0">
                <a:srgbClr val="BDFFE9">
                  <a:gamma/>
                  <a:shade val="46275"/>
                  <a:invGamma/>
                  <a:alpha val="25999"/>
                </a:srgbClr>
              </a:gs>
              <a:gs pos="50000">
                <a:srgbClr val="BDFFE9">
                  <a:alpha val="25999"/>
                </a:srgbClr>
              </a:gs>
              <a:gs pos="100000">
                <a:srgbClr val="BDFFE9">
                  <a:gamma/>
                  <a:shade val="46275"/>
                  <a:invGamma/>
                  <a:alpha val="25999"/>
                </a:srgbClr>
              </a:gs>
            </a:gsLst>
            <a:lin ang="5400000" scaled="1"/>
          </a:gradFill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202" name="AutoShape 10"/>
          <p:cNvSpPr>
            <a:spLocks noChangeArrowheads="1"/>
          </p:cNvSpPr>
          <p:nvPr/>
        </p:nvSpPr>
        <p:spPr bwMode="auto">
          <a:xfrm>
            <a:off x="611188" y="836613"/>
            <a:ext cx="3959225" cy="3384550"/>
          </a:xfrm>
          <a:prstGeom prst="horizontalScroll">
            <a:avLst>
              <a:gd name="adj" fmla="val 6838"/>
            </a:avLst>
          </a:prstGeom>
          <a:gradFill rotWithShape="1">
            <a:gsLst>
              <a:gs pos="0">
                <a:srgbClr val="BDFFE9">
                  <a:gamma/>
                  <a:shade val="46275"/>
                  <a:invGamma/>
                  <a:alpha val="25999"/>
                </a:srgbClr>
              </a:gs>
              <a:gs pos="50000">
                <a:srgbClr val="BDFFE9">
                  <a:alpha val="25999"/>
                </a:srgbClr>
              </a:gs>
              <a:gs pos="100000">
                <a:srgbClr val="BDFFE9">
                  <a:gamma/>
                  <a:shade val="46275"/>
                  <a:invGamma/>
                  <a:alpha val="25999"/>
                </a:srgbClr>
              </a:gs>
            </a:gsLst>
            <a:lin ang="5400000" scaled="1"/>
          </a:gradFill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 sz="3200" b="1"/>
              <a:t>Свойства заряда:</a:t>
            </a:r>
          </a:p>
          <a:p>
            <a:pPr>
              <a:buFontTx/>
              <a:buChar char="•"/>
            </a:pPr>
            <a:r>
              <a:rPr lang="ru-RU" sz="3200" b="1"/>
              <a:t>сохранение</a:t>
            </a:r>
          </a:p>
          <a:p>
            <a:pPr>
              <a:buFontTx/>
              <a:buChar char="•"/>
            </a:pPr>
            <a:r>
              <a:rPr lang="ru-RU" sz="3200" b="1"/>
              <a:t>делимость</a:t>
            </a:r>
          </a:p>
          <a:p>
            <a:pPr>
              <a:buFontTx/>
              <a:buChar char="•"/>
            </a:pPr>
            <a:r>
              <a:rPr lang="ru-RU" sz="3200" b="1"/>
              <a:t>взаимодействие</a:t>
            </a:r>
          </a:p>
        </p:txBody>
      </p:sp>
      <p:graphicFrame>
        <p:nvGraphicFramePr>
          <p:cNvPr id="8195" name="Object 3"/>
          <p:cNvGraphicFramePr>
            <a:graphicFrameLocks noChangeAspect="1"/>
          </p:cNvGraphicFramePr>
          <p:nvPr>
            <p:ph sz="half" idx="4294967295"/>
          </p:nvPr>
        </p:nvGraphicFramePr>
        <p:xfrm>
          <a:off x="6011863" y="1341438"/>
          <a:ext cx="2016125" cy="792162"/>
        </p:xfrm>
        <a:graphic>
          <a:graphicData uri="http://schemas.openxmlformats.org/presentationml/2006/ole">
            <p:oleObj spid="_x0000_s8195" name="Формула" r:id="rId3" imgW="532937" imgH="215713" progId="Equation.3">
              <p:embed/>
            </p:oleObj>
          </a:graphicData>
        </a:graphic>
      </p:graphicFrame>
      <p:grpSp>
        <p:nvGrpSpPr>
          <p:cNvPr id="8196" name="Group 4"/>
          <p:cNvGrpSpPr>
            <a:grpSpLocks/>
          </p:cNvGrpSpPr>
          <p:nvPr/>
        </p:nvGrpSpPr>
        <p:grpSpPr bwMode="auto">
          <a:xfrm>
            <a:off x="971550" y="5013325"/>
            <a:ext cx="7416800" cy="1019175"/>
            <a:chOff x="431" y="3385"/>
            <a:chExt cx="5034" cy="642"/>
          </a:xfrm>
        </p:grpSpPr>
        <p:graphicFrame>
          <p:nvGraphicFramePr>
            <p:cNvPr id="8197" name="Object 5"/>
            <p:cNvGraphicFramePr>
              <a:graphicFrameLocks noChangeAspect="1"/>
            </p:cNvGraphicFramePr>
            <p:nvPr/>
          </p:nvGraphicFramePr>
          <p:xfrm>
            <a:off x="431" y="3385"/>
            <a:ext cx="1996" cy="457"/>
          </p:xfrm>
          <a:graphic>
            <a:graphicData uri="http://schemas.openxmlformats.org/presentationml/2006/ole">
              <p:oleObj spid="_x0000_s8197" name="Формула" r:id="rId4" imgW="1054100" imgH="241300" progId="Equation.3">
                <p:embed/>
              </p:oleObj>
            </a:graphicData>
          </a:graphic>
        </p:graphicFrame>
        <p:sp>
          <p:nvSpPr>
            <p:cNvPr id="8198" name="Text Box 6"/>
            <p:cNvSpPr txBox="1">
              <a:spLocks noChangeArrowheads="1"/>
            </p:cNvSpPr>
            <p:nvPr/>
          </p:nvSpPr>
          <p:spPr bwMode="auto">
            <a:xfrm>
              <a:off x="2427" y="3431"/>
              <a:ext cx="3038" cy="5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ru-RU"/>
                <a:t>- </a:t>
              </a:r>
              <a:r>
                <a:rPr lang="ru-RU" sz="2800" b="1">
                  <a:latin typeface="Arial" charset="0"/>
                </a:rPr>
                <a:t>элементарный электрический заряд</a:t>
              </a:r>
              <a:r>
                <a:rPr lang="ru-RU" sz="2800" b="1">
                  <a:cs typeface="Times New Roman" pitchFamily="18" charset="0"/>
                </a:rPr>
                <a:t>.</a:t>
              </a:r>
            </a:p>
          </p:txBody>
        </p:sp>
      </p:grpSp>
      <p:sp>
        <p:nvSpPr>
          <p:cNvPr id="8206" name="WordArt 14"/>
          <p:cNvSpPr>
            <a:spLocks noChangeArrowheads="1" noChangeShapeType="1" noTextEdit="1"/>
          </p:cNvSpPr>
          <p:nvPr/>
        </p:nvSpPr>
        <p:spPr bwMode="auto">
          <a:xfrm>
            <a:off x="2411413" y="188913"/>
            <a:ext cx="4321175" cy="430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25400">
                  <a:solidFill>
                    <a:srgbClr val="015F2E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7456">
                        <a:alpha val="50000"/>
                      </a:srgbClr>
                    </a:gs>
                    <a:gs pos="50000">
                      <a:srgbClr val="00C877"/>
                    </a:gs>
                    <a:gs pos="100000">
                      <a:srgbClr val="007456">
                        <a:alpha val="50000"/>
                      </a:srgbClr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ПОВТОРЕНИЕ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4" grpId="0" animBg="1"/>
      <p:bldP spid="820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6" name="AutoShape 80"/>
          <p:cNvSpPr>
            <a:spLocks noChangeArrowheads="1"/>
          </p:cNvSpPr>
          <p:nvPr/>
        </p:nvSpPr>
        <p:spPr bwMode="auto">
          <a:xfrm>
            <a:off x="4859338" y="981075"/>
            <a:ext cx="3673475" cy="5616575"/>
          </a:xfrm>
          <a:prstGeom prst="horizontalScroll">
            <a:avLst>
              <a:gd name="adj" fmla="val 4634"/>
            </a:avLst>
          </a:prstGeom>
          <a:gradFill rotWithShape="1">
            <a:gsLst>
              <a:gs pos="0">
                <a:srgbClr val="BDFFE9">
                  <a:gamma/>
                  <a:shade val="46275"/>
                  <a:invGamma/>
                  <a:alpha val="25999"/>
                </a:srgbClr>
              </a:gs>
              <a:gs pos="50000">
                <a:srgbClr val="BDFFE9">
                  <a:alpha val="25999"/>
                </a:srgbClr>
              </a:gs>
              <a:gs pos="100000">
                <a:srgbClr val="BDFFE9">
                  <a:gamma/>
                  <a:shade val="46275"/>
                  <a:invGamma/>
                  <a:alpha val="25999"/>
                </a:srgbClr>
              </a:gs>
            </a:gsLst>
            <a:lin ang="5400000" scaled="1"/>
          </a:gradFill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 b="1"/>
              <a:t>Тела, имеющие </a:t>
            </a:r>
          </a:p>
          <a:p>
            <a:pPr algn="ctr"/>
            <a:r>
              <a:rPr lang="ru-RU" sz="2800" b="1"/>
              <a:t>электрические</a:t>
            </a:r>
          </a:p>
          <a:p>
            <a:pPr algn="ctr"/>
            <a:r>
              <a:rPr lang="ru-RU" sz="2800" b="1"/>
              <a:t> заряды одного </a:t>
            </a:r>
          </a:p>
          <a:p>
            <a:pPr algn="ctr"/>
            <a:r>
              <a:rPr lang="ru-RU" sz="2800" b="1"/>
              <a:t>знака</a:t>
            </a:r>
          </a:p>
          <a:p>
            <a:pPr algn="ctr"/>
            <a:r>
              <a:rPr lang="ru-RU" sz="2800" b="1"/>
              <a:t>взаимно</a:t>
            </a:r>
          </a:p>
          <a:p>
            <a:pPr algn="ctr"/>
            <a:r>
              <a:rPr lang="ru-RU" sz="2800" b="1"/>
              <a:t> отталкиваются, </a:t>
            </a:r>
          </a:p>
          <a:p>
            <a:pPr algn="ctr"/>
            <a:r>
              <a:rPr lang="ru-RU" sz="2800" b="1"/>
              <a:t>а тела, имеющие </a:t>
            </a:r>
          </a:p>
          <a:p>
            <a:pPr algn="ctr"/>
            <a:r>
              <a:rPr lang="ru-RU" sz="2800" b="1"/>
              <a:t>электрические </a:t>
            </a:r>
          </a:p>
          <a:p>
            <a:pPr algn="ctr"/>
            <a:r>
              <a:rPr lang="ru-RU" sz="2800" b="1"/>
              <a:t>заряды разных </a:t>
            </a:r>
          </a:p>
          <a:p>
            <a:pPr algn="ctr"/>
            <a:r>
              <a:rPr lang="ru-RU" sz="2800" b="1"/>
              <a:t>знаков </a:t>
            </a:r>
          </a:p>
          <a:p>
            <a:pPr algn="ctr"/>
            <a:r>
              <a:rPr lang="ru-RU" sz="2800" b="1"/>
              <a:t>взаимно </a:t>
            </a:r>
          </a:p>
          <a:p>
            <a:pPr algn="ctr"/>
            <a:r>
              <a:rPr lang="ru-RU" sz="2800" b="1"/>
              <a:t>притягиваются .</a:t>
            </a:r>
            <a:endParaRPr lang="ru-RU" sz="2800"/>
          </a:p>
        </p:txBody>
      </p:sp>
      <p:grpSp>
        <p:nvGrpSpPr>
          <p:cNvPr id="9219" name="Group 3"/>
          <p:cNvGrpSpPr>
            <a:grpSpLocks/>
          </p:cNvGrpSpPr>
          <p:nvPr/>
        </p:nvGrpSpPr>
        <p:grpSpPr bwMode="auto">
          <a:xfrm>
            <a:off x="3348038" y="4611688"/>
            <a:ext cx="504825" cy="503237"/>
            <a:chOff x="1066" y="1842"/>
            <a:chExt cx="272" cy="273"/>
          </a:xfrm>
        </p:grpSpPr>
        <p:sp>
          <p:nvSpPr>
            <p:cNvPr id="9220" name="Oval 4"/>
            <p:cNvSpPr>
              <a:spLocks noChangeArrowheads="1"/>
            </p:cNvSpPr>
            <p:nvPr/>
          </p:nvSpPr>
          <p:spPr bwMode="auto">
            <a:xfrm>
              <a:off x="1066" y="1842"/>
              <a:ext cx="272" cy="273"/>
            </a:xfrm>
            <a:prstGeom prst="ellipse">
              <a:avLst/>
            </a:prstGeom>
            <a:solidFill>
              <a:srgbClr val="FF7174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21" name="AutoShape 5"/>
            <p:cNvSpPr>
              <a:spLocks noChangeArrowheads="1"/>
            </p:cNvSpPr>
            <p:nvPr/>
          </p:nvSpPr>
          <p:spPr bwMode="auto">
            <a:xfrm>
              <a:off x="1111" y="1888"/>
              <a:ext cx="181" cy="182"/>
            </a:xfrm>
            <a:prstGeom prst="star4">
              <a:avLst>
                <a:gd name="adj" fmla="val 0"/>
              </a:avLst>
            </a:prstGeom>
            <a:solidFill>
              <a:srgbClr val="FF7174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9222" name="Group 6"/>
          <p:cNvGrpSpPr>
            <a:grpSpLocks/>
          </p:cNvGrpSpPr>
          <p:nvPr/>
        </p:nvGrpSpPr>
        <p:grpSpPr bwMode="auto">
          <a:xfrm>
            <a:off x="1258888" y="4611688"/>
            <a:ext cx="504825" cy="503237"/>
            <a:chOff x="1066" y="1842"/>
            <a:chExt cx="272" cy="273"/>
          </a:xfrm>
        </p:grpSpPr>
        <p:sp>
          <p:nvSpPr>
            <p:cNvPr id="9223" name="Oval 7"/>
            <p:cNvSpPr>
              <a:spLocks noChangeArrowheads="1"/>
            </p:cNvSpPr>
            <p:nvPr/>
          </p:nvSpPr>
          <p:spPr bwMode="auto">
            <a:xfrm>
              <a:off x="1066" y="1842"/>
              <a:ext cx="272" cy="273"/>
            </a:xfrm>
            <a:prstGeom prst="ellipse">
              <a:avLst/>
            </a:prstGeom>
            <a:solidFill>
              <a:srgbClr val="FF7174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24" name="AutoShape 8"/>
            <p:cNvSpPr>
              <a:spLocks noChangeArrowheads="1"/>
            </p:cNvSpPr>
            <p:nvPr/>
          </p:nvSpPr>
          <p:spPr bwMode="auto">
            <a:xfrm>
              <a:off x="1111" y="1888"/>
              <a:ext cx="181" cy="182"/>
            </a:xfrm>
            <a:prstGeom prst="star4">
              <a:avLst>
                <a:gd name="adj" fmla="val 0"/>
              </a:avLst>
            </a:prstGeom>
            <a:solidFill>
              <a:srgbClr val="FF7174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9225" name="Group 9"/>
          <p:cNvGrpSpPr>
            <a:grpSpLocks/>
          </p:cNvGrpSpPr>
          <p:nvPr/>
        </p:nvGrpSpPr>
        <p:grpSpPr bwMode="auto">
          <a:xfrm>
            <a:off x="3348038" y="3141663"/>
            <a:ext cx="504825" cy="504825"/>
            <a:chOff x="2699" y="2160"/>
            <a:chExt cx="272" cy="273"/>
          </a:xfrm>
        </p:grpSpPr>
        <p:sp>
          <p:nvSpPr>
            <p:cNvPr id="9226" name="Oval 10"/>
            <p:cNvSpPr>
              <a:spLocks noChangeArrowheads="1"/>
            </p:cNvSpPr>
            <p:nvPr/>
          </p:nvSpPr>
          <p:spPr bwMode="auto">
            <a:xfrm>
              <a:off x="2699" y="2160"/>
              <a:ext cx="272" cy="273"/>
            </a:xfrm>
            <a:prstGeom prst="ellipse">
              <a:avLst/>
            </a:prstGeom>
            <a:solidFill>
              <a:srgbClr val="B2D5F4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27" name="Line 11"/>
            <p:cNvSpPr>
              <a:spLocks noChangeShapeType="1"/>
            </p:cNvSpPr>
            <p:nvPr/>
          </p:nvSpPr>
          <p:spPr bwMode="auto">
            <a:xfrm>
              <a:off x="2744" y="2296"/>
              <a:ext cx="18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9228" name="Group 12"/>
          <p:cNvGrpSpPr>
            <a:grpSpLocks/>
          </p:cNvGrpSpPr>
          <p:nvPr/>
        </p:nvGrpSpPr>
        <p:grpSpPr bwMode="auto">
          <a:xfrm>
            <a:off x="1258888" y="3141663"/>
            <a:ext cx="504825" cy="504825"/>
            <a:chOff x="2699" y="2160"/>
            <a:chExt cx="272" cy="273"/>
          </a:xfrm>
        </p:grpSpPr>
        <p:sp>
          <p:nvSpPr>
            <p:cNvPr id="9229" name="Oval 13"/>
            <p:cNvSpPr>
              <a:spLocks noChangeArrowheads="1"/>
            </p:cNvSpPr>
            <p:nvPr/>
          </p:nvSpPr>
          <p:spPr bwMode="auto">
            <a:xfrm>
              <a:off x="2699" y="2160"/>
              <a:ext cx="272" cy="273"/>
            </a:xfrm>
            <a:prstGeom prst="ellipse">
              <a:avLst/>
            </a:prstGeom>
            <a:solidFill>
              <a:srgbClr val="B2D5F4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30" name="Line 14"/>
            <p:cNvSpPr>
              <a:spLocks noChangeShapeType="1"/>
            </p:cNvSpPr>
            <p:nvPr/>
          </p:nvSpPr>
          <p:spPr bwMode="auto">
            <a:xfrm>
              <a:off x="2744" y="2296"/>
              <a:ext cx="18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9231" name="Group 15"/>
          <p:cNvGrpSpPr>
            <a:grpSpLocks/>
          </p:cNvGrpSpPr>
          <p:nvPr/>
        </p:nvGrpSpPr>
        <p:grpSpPr bwMode="auto">
          <a:xfrm>
            <a:off x="1258888" y="1700213"/>
            <a:ext cx="504825" cy="503237"/>
            <a:chOff x="1066" y="1842"/>
            <a:chExt cx="272" cy="273"/>
          </a:xfrm>
        </p:grpSpPr>
        <p:sp>
          <p:nvSpPr>
            <p:cNvPr id="9232" name="Oval 16"/>
            <p:cNvSpPr>
              <a:spLocks noChangeArrowheads="1"/>
            </p:cNvSpPr>
            <p:nvPr/>
          </p:nvSpPr>
          <p:spPr bwMode="auto">
            <a:xfrm>
              <a:off x="1066" y="1842"/>
              <a:ext cx="272" cy="273"/>
            </a:xfrm>
            <a:prstGeom prst="ellipse">
              <a:avLst/>
            </a:prstGeom>
            <a:solidFill>
              <a:srgbClr val="FF7174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33" name="AutoShape 17"/>
            <p:cNvSpPr>
              <a:spLocks noChangeArrowheads="1"/>
            </p:cNvSpPr>
            <p:nvPr/>
          </p:nvSpPr>
          <p:spPr bwMode="auto">
            <a:xfrm>
              <a:off x="1111" y="1888"/>
              <a:ext cx="181" cy="182"/>
            </a:xfrm>
            <a:prstGeom prst="star4">
              <a:avLst>
                <a:gd name="adj" fmla="val 0"/>
              </a:avLst>
            </a:prstGeom>
            <a:solidFill>
              <a:srgbClr val="FF7174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9234" name="Group 18"/>
          <p:cNvGrpSpPr>
            <a:grpSpLocks/>
          </p:cNvGrpSpPr>
          <p:nvPr/>
        </p:nvGrpSpPr>
        <p:grpSpPr bwMode="auto">
          <a:xfrm>
            <a:off x="3346450" y="1731963"/>
            <a:ext cx="504825" cy="504825"/>
            <a:chOff x="2699" y="2160"/>
            <a:chExt cx="272" cy="273"/>
          </a:xfrm>
        </p:grpSpPr>
        <p:sp>
          <p:nvSpPr>
            <p:cNvPr id="9235" name="Oval 19"/>
            <p:cNvSpPr>
              <a:spLocks noChangeArrowheads="1"/>
            </p:cNvSpPr>
            <p:nvPr/>
          </p:nvSpPr>
          <p:spPr bwMode="auto">
            <a:xfrm>
              <a:off x="2699" y="2160"/>
              <a:ext cx="272" cy="273"/>
            </a:xfrm>
            <a:prstGeom prst="ellipse">
              <a:avLst/>
            </a:prstGeom>
            <a:solidFill>
              <a:srgbClr val="B2D5F4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36" name="Line 20"/>
            <p:cNvSpPr>
              <a:spLocks noChangeShapeType="1"/>
            </p:cNvSpPr>
            <p:nvPr/>
          </p:nvSpPr>
          <p:spPr bwMode="auto">
            <a:xfrm>
              <a:off x="2744" y="2296"/>
              <a:ext cx="18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237" name="Line 21"/>
          <p:cNvSpPr>
            <a:spLocks noChangeShapeType="1"/>
          </p:cNvSpPr>
          <p:nvPr/>
        </p:nvSpPr>
        <p:spPr bwMode="auto">
          <a:xfrm>
            <a:off x="1763713" y="2019300"/>
            <a:ext cx="3603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238" name="Line 22"/>
          <p:cNvSpPr>
            <a:spLocks noChangeShapeType="1"/>
          </p:cNvSpPr>
          <p:nvPr/>
        </p:nvSpPr>
        <p:spPr bwMode="auto">
          <a:xfrm flipH="1">
            <a:off x="2987675" y="2019300"/>
            <a:ext cx="3603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239" name="Line 23"/>
          <p:cNvSpPr>
            <a:spLocks noChangeShapeType="1"/>
          </p:cNvSpPr>
          <p:nvPr/>
        </p:nvSpPr>
        <p:spPr bwMode="auto">
          <a:xfrm>
            <a:off x="3851275" y="4900613"/>
            <a:ext cx="3603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240" name="Line 24"/>
          <p:cNvSpPr>
            <a:spLocks noChangeShapeType="1"/>
          </p:cNvSpPr>
          <p:nvPr/>
        </p:nvSpPr>
        <p:spPr bwMode="auto">
          <a:xfrm>
            <a:off x="3851275" y="3387725"/>
            <a:ext cx="3603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241" name="Line 25"/>
          <p:cNvSpPr>
            <a:spLocks noChangeShapeType="1"/>
          </p:cNvSpPr>
          <p:nvPr/>
        </p:nvSpPr>
        <p:spPr bwMode="auto">
          <a:xfrm flipH="1">
            <a:off x="900113" y="4900613"/>
            <a:ext cx="3603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242" name="Line 26"/>
          <p:cNvSpPr>
            <a:spLocks noChangeShapeType="1"/>
          </p:cNvSpPr>
          <p:nvPr/>
        </p:nvSpPr>
        <p:spPr bwMode="auto">
          <a:xfrm flipH="1">
            <a:off x="900113" y="3429000"/>
            <a:ext cx="3603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9271" name="Group 55"/>
          <p:cNvGrpSpPr>
            <a:grpSpLocks/>
          </p:cNvGrpSpPr>
          <p:nvPr/>
        </p:nvGrpSpPr>
        <p:grpSpPr bwMode="auto">
          <a:xfrm>
            <a:off x="900113" y="1700213"/>
            <a:ext cx="3311525" cy="3414712"/>
            <a:chOff x="567" y="1071"/>
            <a:chExt cx="2086" cy="2151"/>
          </a:xfrm>
        </p:grpSpPr>
        <p:grpSp>
          <p:nvGrpSpPr>
            <p:cNvPr id="9272" name="Group 56"/>
            <p:cNvGrpSpPr>
              <a:grpSpLocks/>
            </p:cNvGrpSpPr>
            <p:nvPr/>
          </p:nvGrpSpPr>
          <p:grpSpPr bwMode="auto">
            <a:xfrm>
              <a:off x="2109" y="2905"/>
              <a:ext cx="318" cy="317"/>
              <a:chOff x="1066" y="1842"/>
              <a:chExt cx="272" cy="273"/>
            </a:xfrm>
          </p:grpSpPr>
          <p:sp>
            <p:nvSpPr>
              <p:cNvPr id="9273" name="Oval 57"/>
              <p:cNvSpPr>
                <a:spLocks noChangeArrowheads="1"/>
              </p:cNvSpPr>
              <p:nvPr/>
            </p:nvSpPr>
            <p:spPr bwMode="auto">
              <a:xfrm>
                <a:off x="1066" y="1842"/>
                <a:ext cx="272" cy="273"/>
              </a:xfrm>
              <a:prstGeom prst="ellipse">
                <a:avLst/>
              </a:prstGeom>
              <a:solidFill>
                <a:srgbClr val="FF7174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274" name="AutoShape 58"/>
              <p:cNvSpPr>
                <a:spLocks noChangeArrowheads="1"/>
              </p:cNvSpPr>
              <p:nvPr/>
            </p:nvSpPr>
            <p:spPr bwMode="auto">
              <a:xfrm>
                <a:off x="1111" y="1888"/>
                <a:ext cx="181" cy="182"/>
              </a:xfrm>
              <a:prstGeom prst="star4">
                <a:avLst>
                  <a:gd name="adj" fmla="val 0"/>
                </a:avLst>
              </a:prstGeom>
              <a:solidFill>
                <a:schemeClr val="accent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9275" name="Group 59"/>
            <p:cNvGrpSpPr>
              <a:grpSpLocks/>
            </p:cNvGrpSpPr>
            <p:nvPr/>
          </p:nvGrpSpPr>
          <p:grpSpPr bwMode="auto">
            <a:xfrm>
              <a:off x="793" y="2905"/>
              <a:ext cx="318" cy="317"/>
              <a:chOff x="1066" y="1842"/>
              <a:chExt cx="272" cy="273"/>
            </a:xfrm>
          </p:grpSpPr>
          <p:sp>
            <p:nvSpPr>
              <p:cNvPr id="9276" name="Oval 60"/>
              <p:cNvSpPr>
                <a:spLocks noChangeArrowheads="1"/>
              </p:cNvSpPr>
              <p:nvPr/>
            </p:nvSpPr>
            <p:spPr bwMode="auto">
              <a:xfrm>
                <a:off x="1066" y="1842"/>
                <a:ext cx="272" cy="273"/>
              </a:xfrm>
              <a:prstGeom prst="ellipse">
                <a:avLst/>
              </a:prstGeom>
              <a:solidFill>
                <a:srgbClr val="FF7174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277" name="AutoShape 61"/>
              <p:cNvSpPr>
                <a:spLocks noChangeArrowheads="1"/>
              </p:cNvSpPr>
              <p:nvPr/>
            </p:nvSpPr>
            <p:spPr bwMode="auto">
              <a:xfrm>
                <a:off x="1111" y="1888"/>
                <a:ext cx="181" cy="182"/>
              </a:xfrm>
              <a:prstGeom prst="star4">
                <a:avLst>
                  <a:gd name="adj" fmla="val 0"/>
                </a:avLst>
              </a:prstGeom>
              <a:solidFill>
                <a:schemeClr val="accent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9278" name="Group 62"/>
            <p:cNvGrpSpPr>
              <a:grpSpLocks/>
            </p:cNvGrpSpPr>
            <p:nvPr/>
          </p:nvGrpSpPr>
          <p:grpSpPr bwMode="auto">
            <a:xfrm>
              <a:off x="2108" y="1998"/>
              <a:ext cx="318" cy="318"/>
              <a:chOff x="2699" y="2160"/>
              <a:chExt cx="272" cy="273"/>
            </a:xfrm>
          </p:grpSpPr>
          <p:sp>
            <p:nvSpPr>
              <p:cNvPr id="9279" name="Oval 63"/>
              <p:cNvSpPr>
                <a:spLocks noChangeArrowheads="1"/>
              </p:cNvSpPr>
              <p:nvPr/>
            </p:nvSpPr>
            <p:spPr bwMode="auto">
              <a:xfrm>
                <a:off x="2699" y="2160"/>
                <a:ext cx="272" cy="273"/>
              </a:xfrm>
              <a:prstGeom prst="ellipse">
                <a:avLst/>
              </a:prstGeom>
              <a:solidFill>
                <a:srgbClr val="B2D5F4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280" name="Line 64"/>
              <p:cNvSpPr>
                <a:spLocks noChangeShapeType="1"/>
              </p:cNvSpPr>
              <p:nvPr/>
            </p:nvSpPr>
            <p:spPr bwMode="auto">
              <a:xfrm>
                <a:off x="2744" y="2296"/>
                <a:ext cx="181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9281" name="Group 65"/>
            <p:cNvGrpSpPr>
              <a:grpSpLocks/>
            </p:cNvGrpSpPr>
            <p:nvPr/>
          </p:nvGrpSpPr>
          <p:grpSpPr bwMode="auto">
            <a:xfrm>
              <a:off x="793" y="1998"/>
              <a:ext cx="318" cy="318"/>
              <a:chOff x="2699" y="2160"/>
              <a:chExt cx="272" cy="273"/>
            </a:xfrm>
          </p:grpSpPr>
          <p:sp>
            <p:nvSpPr>
              <p:cNvPr id="9282" name="Oval 66"/>
              <p:cNvSpPr>
                <a:spLocks noChangeArrowheads="1"/>
              </p:cNvSpPr>
              <p:nvPr/>
            </p:nvSpPr>
            <p:spPr bwMode="auto">
              <a:xfrm>
                <a:off x="2699" y="2160"/>
                <a:ext cx="272" cy="273"/>
              </a:xfrm>
              <a:prstGeom prst="ellipse">
                <a:avLst/>
              </a:prstGeom>
              <a:solidFill>
                <a:srgbClr val="B2D5F4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283" name="Line 67"/>
              <p:cNvSpPr>
                <a:spLocks noChangeShapeType="1"/>
              </p:cNvSpPr>
              <p:nvPr/>
            </p:nvSpPr>
            <p:spPr bwMode="auto">
              <a:xfrm>
                <a:off x="2744" y="2296"/>
                <a:ext cx="181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9284" name="Group 68"/>
            <p:cNvGrpSpPr>
              <a:grpSpLocks/>
            </p:cNvGrpSpPr>
            <p:nvPr/>
          </p:nvGrpSpPr>
          <p:grpSpPr bwMode="auto">
            <a:xfrm>
              <a:off x="793" y="1071"/>
              <a:ext cx="318" cy="317"/>
              <a:chOff x="1066" y="1842"/>
              <a:chExt cx="272" cy="273"/>
            </a:xfrm>
          </p:grpSpPr>
          <p:sp>
            <p:nvSpPr>
              <p:cNvPr id="9285" name="Oval 69"/>
              <p:cNvSpPr>
                <a:spLocks noChangeArrowheads="1"/>
              </p:cNvSpPr>
              <p:nvPr/>
            </p:nvSpPr>
            <p:spPr bwMode="auto">
              <a:xfrm>
                <a:off x="1066" y="1842"/>
                <a:ext cx="272" cy="273"/>
              </a:xfrm>
              <a:prstGeom prst="ellipse">
                <a:avLst/>
              </a:prstGeom>
              <a:solidFill>
                <a:srgbClr val="FF7174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286" name="AutoShape 70"/>
              <p:cNvSpPr>
                <a:spLocks noChangeArrowheads="1"/>
              </p:cNvSpPr>
              <p:nvPr/>
            </p:nvSpPr>
            <p:spPr bwMode="auto">
              <a:xfrm>
                <a:off x="1111" y="1888"/>
                <a:ext cx="181" cy="182"/>
              </a:xfrm>
              <a:prstGeom prst="star4">
                <a:avLst>
                  <a:gd name="adj" fmla="val 0"/>
                </a:avLst>
              </a:prstGeom>
              <a:solidFill>
                <a:schemeClr val="accent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9287" name="Group 71"/>
            <p:cNvGrpSpPr>
              <a:grpSpLocks/>
            </p:cNvGrpSpPr>
            <p:nvPr/>
          </p:nvGrpSpPr>
          <p:grpSpPr bwMode="auto">
            <a:xfrm>
              <a:off x="2108" y="1091"/>
              <a:ext cx="318" cy="318"/>
              <a:chOff x="2699" y="2160"/>
              <a:chExt cx="272" cy="273"/>
            </a:xfrm>
          </p:grpSpPr>
          <p:sp>
            <p:nvSpPr>
              <p:cNvPr id="9288" name="Oval 72"/>
              <p:cNvSpPr>
                <a:spLocks noChangeArrowheads="1"/>
              </p:cNvSpPr>
              <p:nvPr/>
            </p:nvSpPr>
            <p:spPr bwMode="auto">
              <a:xfrm>
                <a:off x="2699" y="2160"/>
                <a:ext cx="272" cy="273"/>
              </a:xfrm>
              <a:prstGeom prst="ellipse">
                <a:avLst/>
              </a:prstGeom>
              <a:solidFill>
                <a:srgbClr val="B2D5F4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289" name="Line 73"/>
              <p:cNvSpPr>
                <a:spLocks noChangeShapeType="1"/>
              </p:cNvSpPr>
              <p:nvPr/>
            </p:nvSpPr>
            <p:spPr bwMode="auto">
              <a:xfrm>
                <a:off x="2744" y="2296"/>
                <a:ext cx="181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9290" name="Line 74"/>
            <p:cNvSpPr>
              <a:spLocks noChangeShapeType="1"/>
            </p:cNvSpPr>
            <p:nvPr/>
          </p:nvSpPr>
          <p:spPr bwMode="auto">
            <a:xfrm>
              <a:off x="1111" y="1272"/>
              <a:ext cx="22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291" name="Line 75"/>
            <p:cNvSpPr>
              <a:spLocks noChangeShapeType="1"/>
            </p:cNvSpPr>
            <p:nvPr/>
          </p:nvSpPr>
          <p:spPr bwMode="auto">
            <a:xfrm flipH="1">
              <a:off x="1882" y="1272"/>
              <a:ext cx="22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292" name="Line 76"/>
            <p:cNvSpPr>
              <a:spLocks noChangeShapeType="1"/>
            </p:cNvSpPr>
            <p:nvPr/>
          </p:nvSpPr>
          <p:spPr bwMode="auto">
            <a:xfrm>
              <a:off x="2426" y="3087"/>
              <a:ext cx="22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293" name="Line 77"/>
            <p:cNvSpPr>
              <a:spLocks noChangeShapeType="1"/>
            </p:cNvSpPr>
            <p:nvPr/>
          </p:nvSpPr>
          <p:spPr bwMode="auto">
            <a:xfrm>
              <a:off x="2426" y="2134"/>
              <a:ext cx="22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294" name="Line 78"/>
            <p:cNvSpPr>
              <a:spLocks noChangeShapeType="1"/>
            </p:cNvSpPr>
            <p:nvPr/>
          </p:nvSpPr>
          <p:spPr bwMode="auto">
            <a:xfrm flipH="1">
              <a:off x="567" y="3087"/>
              <a:ext cx="22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295" name="Line 79"/>
            <p:cNvSpPr>
              <a:spLocks noChangeShapeType="1"/>
            </p:cNvSpPr>
            <p:nvPr/>
          </p:nvSpPr>
          <p:spPr bwMode="auto">
            <a:xfrm flipH="1">
              <a:off x="567" y="2160"/>
              <a:ext cx="22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298" name="WordArt 82"/>
          <p:cNvSpPr>
            <a:spLocks noChangeArrowheads="1" noChangeShapeType="1" noTextEdit="1"/>
          </p:cNvSpPr>
          <p:nvPr/>
        </p:nvSpPr>
        <p:spPr bwMode="auto">
          <a:xfrm>
            <a:off x="2411413" y="188913"/>
            <a:ext cx="4321175" cy="430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25400">
                  <a:solidFill>
                    <a:srgbClr val="015F2E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7456">
                        <a:alpha val="50000"/>
                      </a:srgbClr>
                    </a:gs>
                    <a:gs pos="50000">
                      <a:srgbClr val="00C877"/>
                    </a:gs>
                    <a:gs pos="100000">
                      <a:srgbClr val="007456">
                        <a:alpha val="50000"/>
                      </a:srgbClr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ПОВТОРЕНИЕ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7.31233E-6 L 0.07083 7.31233E-6 " pathEditMode="relative" ptsTypes="AA">
                                      <p:cBhvr>
                                        <p:cTn id="10" dur="20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9.91659E-7 L -0.07882 -9.91659E-7 " pathEditMode="relative" ptsTypes="AA">
                                      <p:cBhvr>
                                        <p:cTn id="12" dur="20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92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0.00533 L -0.09045 0.0106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" y="3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9.91659E-7 L 0.10243 9.91659E-7 " pathEditMode="relative" ptsTypes="AA">
                                      <p:cBhvr>
                                        <p:cTn id="32" dur="2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9.63855E-7 L -0.09045 0.0055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" y="3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65153E-6 L 0.1026 -3.65153E-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" y="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9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9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92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000"/>
                                        <p:tgtEl>
                                          <p:spTgt spid="92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000"/>
                                        <p:tgtEl>
                                          <p:spTgt spid="92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9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2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0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20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0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2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2000"/>
                                        <p:tgtEl>
                                          <p:spTgt spid="92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2000"/>
                                        <p:tgtEl>
                                          <p:spTgt spid="92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2000"/>
                                        <p:tgtEl>
                                          <p:spTgt spid="92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2000"/>
                                        <p:tgtEl>
                                          <p:spTgt spid="92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2000"/>
                                        <p:tgtEl>
                                          <p:spTgt spid="9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96" grpId="0" animBg="1"/>
      <p:bldP spid="9237" grpId="0" animBg="1"/>
      <p:bldP spid="9237" grpId="1" animBg="1"/>
      <p:bldP spid="9237" grpId="2" animBg="1"/>
      <p:bldP spid="9238" grpId="0" animBg="1"/>
      <p:bldP spid="9238" grpId="1" animBg="1"/>
      <p:bldP spid="9238" grpId="2" animBg="1"/>
      <p:bldP spid="9239" grpId="0" animBg="1"/>
      <p:bldP spid="9239" grpId="1" animBg="1"/>
      <p:bldP spid="9239" grpId="2" animBg="1"/>
      <p:bldP spid="9240" grpId="0" animBg="1"/>
      <p:bldP spid="9240" grpId="1" animBg="1"/>
      <p:bldP spid="9240" grpId="2" animBg="1"/>
      <p:bldP spid="9241" grpId="0" animBg="1"/>
      <p:bldP spid="9241" grpId="1" animBg="1"/>
      <p:bldP spid="9241" grpId="2" animBg="1"/>
      <p:bldP spid="9242" grpId="0" animBg="1"/>
      <p:bldP spid="9242" grpId="1" animBg="1"/>
      <p:bldP spid="9242" grpId="2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4" name="Rectangle 34"/>
          <p:cNvSpPr>
            <a:spLocks noChangeArrowheads="1"/>
          </p:cNvSpPr>
          <p:nvPr/>
        </p:nvSpPr>
        <p:spPr bwMode="auto">
          <a:xfrm>
            <a:off x="3779838" y="981075"/>
            <a:ext cx="1584325" cy="431800"/>
          </a:xfrm>
          <a:prstGeom prst="rect">
            <a:avLst/>
          </a:prstGeom>
          <a:gradFill rotWithShape="1">
            <a:gsLst>
              <a:gs pos="0">
                <a:srgbClr val="BDFFE9">
                  <a:gamma/>
                  <a:shade val="46275"/>
                  <a:invGamma/>
                  <a:alpha val="25000"/>
                </a:srgbClr>
              </a:gs>
              <a:gs pos="50000">
                <a:srgbClr val="BDFFE9">
                  <a:alpha val="25999"/>
                </a:srgbClr>
              </a:gs>
              <a:gs pos="100000">
                <a:srgbClr val="BDFFE9">
                  <a:gamma/>
                  <a:shade val="46275"/>
                  <a:invGamma/>
                  <a:alpha val="25000"/>
                </a:srgbClr>
              </a:gs>
            </a:gsLst>
            <a:lin ang="5400000" scaled="1"/>
          </a:gradFill>
          <a:ln w="57150" cmpd="thinThick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72" name="Rectangle 32"/>
          <p:cNvSpPr>
            <a:spLocks noChangeArrowheads="1"/>
          </p:cNvSpPr>
          <p:nvPr/>
        </p:nvSpPr>
        <p:spPr bwMode="auto">
          <a:xfrm>
            <a:off x="2916238" y="4292600"/>
            <a:ext cx="3240087" cy="2089150"/>
          </a:xfrm>
          <a:prstGeom prst="rect">
            <a:avLst/>
          </a:prstGeom>
          <a:gradFill rotWithShape="1">
            <a:gsLst>
              <a:gs pos="0">
                <a:srgbClr val="BDFFE9">
                  <a:gamma/>
                  <a:shade val="46275"/>
                  <a:invGamma/>
                  <a:alpha val="25000"/>
                </a:srgbClr>
              </a:gs>
              <a:gs pos="50000">
                <a:srgbClr val="BDFFE9">
                  <a:alpha val="25999"/>
                </a:srgbClr>
              </a:gs>
              <a:gs pos="100000">
                <a:srgbClr val="BDFFE9">
                  <a:gamma/>
                  <a:shade val="46275"/>
                  <a:invGamma/>
                  <a:alpha val="25000"/>
                </a:srgbClr>
              </a:gs>
            </a:gsLst>
            <a:lin ang="5400000" scaled="1"/>
          </a:gradFill>
          <a:ln w="57150" cmpd="thinThick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73" name="Rectangle 33"/>
          <p:cNvSpPr>
            <a:spLocks noChangeArrowheads="1"/>
          </p:cNvSpPr>
          <p:nvPr/>
        </p:nvSpPr>
        <p:spPr bwMode="auto">
          <a:xfrm>
            <a:off x="5724525" y="2060575"/>
            <a:ext cx="3240088" cy="2089150"/>
          </a:xfrm>
          <a:prstGeom prst="rect">
            <a:avLst/>
          </a:prstGeom>
          <a:gradFill rotWithShape="1">
            <a:gsLst>
              <a:gs pos="0">
                <a:srgbClr val="BDFFE9">
                  <a:gamma/>
                  <a:shade val="46275"/>
                  <a:invGamma/>
                  <a:alpha val="25000"/>
                </a:srgbClr>
              </a:gs>
              <a:gs pos="50000">
                <a:srgbClr val="BDFFE9">
                  <a:alpha val="25999"/>
                </a:srgbClr>
              </a:gs>
              <a:gs pos="100000">
                <a:srgbClr val="BDFFE9">
                  <a:gamma/>
                  <a:shade val="46275"/>
                  <a:invGamma/>
                  <a:alpha val="25000"/>
                </a:srgbClr>
              </a:gs>
            </a:gsLst>
            <a:lin ang="5400000" scaled="1"/>
          </a:gradFill>
          <a:ln w="57150" cmpd="thinThick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71" name="Rectangle 31"/>
          <p:cNvSpPr>
            <a:spLocks noChangeArrowheads="1"/>
          </p:cNvSpPr>
          <p:nvPr/>
        </p:nvSpPr>
        <p:spPr bwMode="auto">
          <a:xfrm>
            <a:off x="179388" y="2060575"/>
            <a:ext cx="3240087" cy="2089150"/>
          </a:xfrm>
          <a:prstGeom prst="rect">
            <a:avLst/>
          </a:prstGeom>
          <a:gradFill rotWithShape="1">
            <a:gsLst>
              <a:gs pos="0">
                <a:srgbClr val="BDFFE9">
                  <a:gamma/>
                  <a:shade val="46275"/>
                  <a:invGamma/>
                  <a:alpha val="25000"/>
                </a:srgbClr>
              </a:gs>
              <a:gs pos="50000">
                <a:srgbClr val="BDFFE9">
                  <a:alpha val="25999"/>
                </a:srgbClr>
              </a:gs>
              <a:gs pos="100000">
                <a:srgbClr val="BDFFE9">
                  <a:gamma/>
                  <a:shade val="46275"/>
                  <a:invGamma/>
                  <a:alpha val="25000"/>
                </a:srgbClr>
              </a:gs>
            </a:gsLst>
            <a:lin ang="5400000" scaled="1"/>
          </a:gradFill>
          <a:ln w="57150" cmpd="thinThick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3779838" y="908050"/>
            <a:ext cx="15843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/>
              <a:t>атом</a:t>
            </a:r>
          </a:p>
        </p:txBody>
      </p:sp>
      <p:sp>
        <p:nvSpPr>
          <p:cNvPr id="10244" name="Line 4"/>
          <p:cNvSpPr>
            <a:spLocks noChangeShapeType="1"/>
          </p:cNvSpPr>
          <p:nvPr/>
        </p:nvSpPr>
        <p:spPr bwMode="auto">
          <a:xfrm flipH="1">
            <a:off x="1692275" y="1412875"/>
            <a:ext cx="2447925" cy="576263"/>
          </a:xfrm>
          <a:prstGeom prst="line">
            <a:avLst/>
          </a:prstGeom>
          <a:noFill/>
          <a:ln w="9525">
            <a:solidFill>
              <a:srgbClr val="00745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45" name="Line 5"/>
          <p:cNvSpPr>
            <a:spLocks noChangeShapeType="1"/>
          </p:cNvSpPr>
          <p:nvPr/>
        </p:nvSpPr>
        <p:spPr bwMode="auto">
          <a:xfrm>
            <a:off x="4572000" y="1412875"/>
            <a:ext cx="0" cy="2808288"/>
          </a:xfrm>
          <a:prstGeom prst="line">
            <a:avLst/>
          </a:prstGeom>
          <a:noFill/>
          <a:ln w="9525">
            <a:solidFill>
              <a:srgbClr val="00745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46" name="Line 6"/>
          <p:cNvSpPr>
            <a:spLocks noChangeShapeType="1"/>
          </p:cNvSpPr>
          <p:nvPr/>
        </p:nvSpPr>
        <p:spPr bwMode="auto">
          <a:xfrm>
            <a:off x="4932363" y="1412875"/>
            <a:ext cx="2519362" cy="576263"/>
          </a:xfrm>
          <a:prstGeom prst="line">
            <a:avLst/>
          </a:prstGeom>
          <a:noFill/>
          <a:ln w="9525">
            <a:solidFill>
              <a:srgbClr val="00745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10247" name="Group 7"/>
          <p:cNvGrpSpPr>
            <a:grpSpLocks/>
          </p:cNvGrpSpPr>
          <p:nvPr/>
        </p:nvGrpSpPr>
        <p:grpSpPr bwMode="auto">
          <a:xfrm>
            <a:off x="2987675" y="4292600"/>
            <a:ext cx="3027363" cy="1927225"/>
            <a:chOff x="1882" y="2523"/>
            <a:chExt cx="1907" cy="1214"/>
          </a:xfrm>
        </p:grpSpPr>
        <p:sp>
          <p:nvSpPr>
            <p:cNvPr id="10248" name="Text Box 8"/>
            <p:cNvSpPr txBox="1">
              <a:spLocks noChangeArrowheads="1"/>
            </p:cNvSpPr>
            <p:nvPr/>
          </p:nvSpPr>
          <p:spPr bwMode="auto">
            <a:xfrm>
              <a:off x="2200" y="2523"/>
              <a:ext cx="1419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ru-RU" sz="2800" b="1"/>
                <a:t>нейтроны</a:t>
              </a:r>
            </a:p>
          </p:txBody>
        </p:sp>
        <p:sp>
          <p:nvSpPr>
            <p:cNvPr id="10249" name="Text Box 9"/>
            <p:cNvSpPr txBox="1">
              <a:spLocks noChangeArrowheads="1"/>
            </p:cNvSpPr>
            <p:nvPr/>
          </p:nvSpPr>
          <p:spPr bwMode="auto">
            <a:xfrm>
              <a:off x="2472" y="2886"/>
              <a:ext cx="59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 b="1"/>
                <a:t>q</a:t>
              </a:r>
              <a:r>
                <a:rPr lang="ru-RU" sz="2800" b="1"/>
                <a:t> = </a:t>
              </a:r>
              <a:r>
                <a:rPr lang="en-US" sz="2800" b="1"/>
                <a:t>0</a:t>
              </a:r>
              <a:endParaRPr lang="ru-RU" sz="2800" b="1"/>
            </a:p>
          </p:txBody>
        </p:sp>
        <p:grpSp>
          <p:nvGrpSpPr>
            <p:cNvPr id="10250" name="Group 10"/>
            <p:cNvGrpSpPr>
              <a:grpSpLocks/>
            </p:cNvGrpSpPr>
            <p:nvPr/>
          </p:nvGrpSpPr>
          <p:grpSpPr bwMode="auto">
            <a:xfrm>
              <a:off x="1882" y="3249"/>
              <a:ext cx="1907" cy="488"/>
              <a:chOff x="463" y="3249"/>
              <a:chExt cx="1907" cy="488"/>
            </a:xfrm>
          </p:grpSpPr>
          <p:sp>
            <p:nvSpPr>
              <p:cNvPr id="10251" name="Text Box 11"/>
              <p:cNvSpPr txBox="1">
                <a:spLocks noChangeArrowheads="1"/>
              </p:cNvSpPr>
              <p:nvPr/>
            </p:nvSpPr>
            <p:spPr bwMode="auto">
              <a:xfrm>
                <a:off x="463" y="3410"/>
                <a:ext cx="1907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800" b="1"/>
                  <a:t>m</a:t>
                </a:r>
                <a:r>
                  <a:rPr lang="en-US" sz="1600" b="1"/>
                  <a:t>n</a:t>
                </a:r>
                <a:r>
                  <a:rPr lang="en-US" sz="2800" b="1"/>
                  <a:t>  = 1,67</a:t>
                </a:r>
                <a:r>
                  <a:rPr lang="en-US" sz="2000" b="1"/>
                  <a:t>*</a:t>
                </a:r>
                <a:r>
                  <a:rPr lang="en-US" sz="2800" b="1"/>
                  <a:t>10      </a:t>
                </a:r>
                <a:r>
                  <a:rPr lang="ru-RU" sz="2800" b="1"/>
                  <a:t>кг</a:t>
                </a:r>
              </a:p>
            </p:txBody>
          </p:sp>
          <p:sp>
            <p:nvSpPr>
              <p:cNvPr id="10252" name="Text Box 12"/>
              <p:cNvSpPr txBox="1">
                <a:spLocks noChangeArrowheads="1"/>
              </p:cNvSpPr>
              <p:nvPr/>
            </p:nvSpPr>
            <p:spPr bwMode="auto">
              <a:xfrm>
                <a:off x="1791" y="3249"/>
                <a:ext cx="37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b="1"/>
                  <a:t>-27</a:t>
                </a:r>
                <a:endParaRPr lang="ru-RU" b="1"/>
              </a:p>
            </p:txBody>
          </p:sp>
        </p:grpSp>
      </p:grpSp>
      <p:grpSp>
        <p:nvGrpSpPr>
          <p:cNvPr id="10253" name="Group 13"/>
          <p:cNvGrpSpPr>
            <a:grpSpLocks/>
          </p:cNvGrpSpPr>
          <p:nvPr/>
        </p:nvGrpSpPr>
        <p:grpSpPr bwMode="auto">
          <a:xfrm>
            <a:off x="5940425" y="1989138"/>
            <a:ext cx="2963863" cy="2174875"/>
            <a:chOff x="3742" y="1253"/>
            <a:chExt cx="1867" cy="1370"/>
          </a:xfrm>
        </p:grpSpPr>
        <p:sp>
          <p:nvSpPr>
            <p:cNvPr id="10254" name="Text Box 14"/>
            <p:cNvSpPr txBox="1">
              <a:spLocks noChangeArrowheads="1"/>
            </p:cNvSpPr>
            <p:nvPr/>
          </p:nvSpPr>
          <p:spPr bwMode="auto">
            <a:xfrm>
              <a:off x="4105" y="1253"/>
              <a:ext cx="1329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800" b="1"/>
                <a:t>электроны</a:t>
              </a:r>
            </a:p>
          </p:txBody>
        </p:sp>
        <p:grpSp>
          <p:nvGrpSpPr>
            <p:cNvPr id="10255" name="Group 15"/>
            <p:cNvGrpSpPr>
              <a:grpSpLocks/>
            </p:cNvGrpSpPr>
            <p:nvPr/>
          </p:nvGrpSpPr>
          <p:grpSpPr bwMode="auto">
            <a:xfrm>
              <a:off x="3742" y="1525"/>
              <a:ext cx="1867" cy="476"/>
              <a:chOff x="521" y="1797"/>
              <a:chExt cx="1867" cy="476"/>
            </a:xfrm>
          </p:grpSpPr>
          <p:sp>
            <p:nvSpPr>
              <p:cNvPr id="10256" name="Text Box 16"/>
              <p:cNvSpPr txBox="1">
                <a:spLocks noChangeArrowheads="1"/>
              </p:cNvSpPr>
              <p:nvPr/>
            </p:nvSpPr>
            <p:spPr bwMode="auto">
              <a:xfrm>
                <a:off x="521" y="1946"/>
                <a:ext cx="1867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800" b="1"/>
                  <a:t>q</a:t>
                </a:r>
                <a:r>
                  <a:rPr lang="ru-RU" sz="2800" b="1"/>
                  <a:t> = </a:t>
                </a:r>
                <a:r>
                  <a:rPr lang="en-US" sz="2800" b="1"/>
                  <a:t>-</a:t>
                </a:r>
                <a:r>
                  <a:rPr lang="ru-RU" sz="2800" b="1"/>
                  <a:t> 1,6 </a:t>
                </a:r>
                <a:r>
                  <a:rPr lang="ru-RU" sz="2000" b="1"/>
                  <a:t>*</a:t>
                </a:r>
                <a:r>
                  <a:rPr lang="ru-RU" sz="2800" b="1"/>
                  <a:t> 10   </a:t>
                </a:r>
                <a:r>
                  <a:rPr lang="en-US" sz="2800" b="1"/>
                  <a:t>  </a:t>
                </a:r>
                <a:r>
                  <a:rPr lang="ru-RU" sz="2800" b="1"/>
                  <a:t>Кл</a:t>
                </a:r>
              </a:p>
            </p:txBody>
          </p:sp>
          <p:sp>
            <p:nvSpPr>
              <p:cNvPr id="10257" name="Text Box 17"/>
              <p:cNvSpPr txBox="1">
                <a:spLocks noChangeArrowheads="1"/>
              </p:cNvSpPr>
              <p:nvPr/>
            </p:nvSpPr>
            <p:spPr bwMode="auto">
              <a:xfrm>
                <a:off x="1746" y="1797"/>
                <a:ext cx="37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b="1"/>
                  <a:t>-19</a:t>
                </a:r>
                <a:endParaRPr lang="ru-RU" b="1"/>
              </a:p>
            </p:txBody>
          </p:sp>
        </p:grpSp>
        <p:grpSp>
          <p:nvGrpSpPr>
            <p:cNvPr id="10258" name="Group 18"/>
            <p:cNvGrpSpPr>
              <a:grpSpLocks/>
            </p:cNvGrpSpPr>
            <p:nvPr/>
          </p:nvGrpSpPr>
          <p:grpSpPr bwMode="auto">
            <a:xfrm>
              <a:off x="3742" y="2115"/>
              <a:ext cx="1781" cy="508"/>
              <a:chOff x="3742" y="2115"/>
              <a:chExt cx="1781" cy="508"/>
            </a:xfrm>
          </p:grpSpPr>
          <p:sp>
            <p:nvSpPr>
              <p:cNvPr id="10259" name="Text Box 19"/>
              <p:cNvSpPr txBox="1">
                <a:spLocks noChangeArrowheads="1"/>
              </p:cNvSpPr>
              <p:nvPr/>
            </p:nvSpPr>
            <p:spPr bwMode="auto">
              <a:xfrm>
                <a:off x="3742" y="2296"/>
                <a:ext cx="1781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800" b="1"/>
                  <a:t>m</a:t>
                </a:r>
                <a:r>
                  <a:rPr lang="en-US" sz="1600" b="1"/>
                  <a:t>e</a:t>
                </a:r>
                <a:r>
                  <a:rPr lang="en-US" sz="2800" b="1"/>
                  <a:t>  = 9,1</a:t>
                </a:r>
                <a:r>
                  <a:rPr lang="en-US" sz="2000" b="1"/>
                  <a:t>*</a:t>
                </a:r>
                <a:r>
                  <a:rPr lang="en-US" sz="2800" b="1"/>
                  <a:t>10      </a:t>
                </a:r>
                <a:r>
                  <a:rPr lang="ru-RU" sz="2800" b="1"/>
                  <a:t>кг</a:t>
                </a:r>
              </a:p>
            </p:txBody>
          </p:sp>
          <p:sp>
            <p:nvSpPr>
              <p:cNvPr id="10260" name="Text Box 20"/>
              <p:cNvSpPr txBox="1">
                <a:spLocks noChangeArrowheads="1"/>
              </p:cNvSpPr>
              <p:nvPr/>
            </p:nvSpPr>
            <p:spPr bwMode="auto">
              <a:xfrm>
                <a:off x="4876" y="2115"/>
                <a:ext cx="37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b="1"/>
                  <a:t>-31</a:t>
                </a:r>
                <a:endParaRPr lang="ru-RU" b="1"/>
              </a:p>
            </p:txBody>
          </p:sp>
        </p:grpSp>
      </p:grpSp>
      <p:grpSp>
        <p:nvGrpSpPr>
          <p:cNvPr id="10261" name="Group 21"/>
          <p:cNvGrpSpPr>
            <a:grpSpLocks/>
          </p:cNvGrpSpPr>
          <p:nvPr/>
        </p:nvGrpSpPr>
        <p:grpSpPr bwMode="auto">
          <a:xfrm>
            <a:off x="179388" y="1989138"/>
            <a:ext cx="3098800" cy="2143125"/>
            <a:chOff x="113" y="1253"/>
            <a:chExt cx="1952" cy="1350"/>
          </a:xfrm>
        </p:grpSpPr>
        <p:sp>
          <p:nvSpPr>
            <p:cNvPr id="10262" name="Text Box 22"/>
            <p:cNvSpPr txBox="1">
              <a:spLocks noChangeArrowheads="1"/>
            </p:cNvSpPr>
            <p:nvPr/>
          </p:nvSpPr>
          <p:spPr bwMode="auto">
            <a:xfrm>
              <a:off x="295" y="1253"/>
              <a:ext cx="1147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ru-RU" sz="2800" b="1"/>
                <a:t>протоны</a:t>
              </a:r>
            </a:p>
          </p:txBody>
        </p:sp>
        <p:grpSp>
          <p:nvGrpSpPr>
            <p:cNvPr id="10263" name="Group 23"/>
            <p:cNvGrpSpPr>
              <a:grpSpLocks/>
            </p:cNvGrpSpPr>
            <p:nvPr/>
          </p:nvGrpSpPr>
          <p:grpSpPr bwMode="auto">
            <a:xfrm>
              <a:off x="113" y="1570"/>
              <a:ext cx="1920" cy="476"/>
              <a:chOff x="521" y="1797"/>
              <a:chExt cx="1920" cy="476"/>
            </a:xfrm>
          </p:grpSpPr>
          <p:sp>
            <p:nvSpPr>
              <p:cNvPr id="10264" name="Text Box 24"/>
              <p:cNvSpPr txBox="1">
                <a:spLocks noChangeArrowheads="1"/>
              </p:cNvSpPr>
              <p:nvPr/>
            </p:nvSpPr>
            <p:spPr bwMode="auto">
              <a:xfrm>
                <a:off x="521" y="1946"/>
                <a:ext cx="192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800" b="1"/>
                  <a:t>q</a:t>
                </a:r>
                <a:r>
                  <a:rPr lang="ru-RU" sz="2800" b="1"/>
                  <a:t> = + 1,6 </a:t>
                </a:r>
                <a:r>
                  <a:rPr lang="ru-RU" sz="2000" b="1"/>
                  <a:t>*</a:t>
                </a:r>
                <a:r>
                  <a:rPr lang="ru-RU" sz="2800" b="1"/>
                  <a:t> 10   </a:t>
                </a:r>
                <a:r>
                  <a:rPr lang="en-US" sz="2800" b="1"/>
                  <a:t>  </a:t>
                </a:r>
                <a:r>
                  <a:rPr lang="ru-RU" sz="2800" b="1"/>
                  <a:t>Кл</a:t>
                </a:r>
              </a:p>
            </p:txBody>
          </p:sp>
          <p:sp>
            <p:nvSpPr>
              <p:cNvPr id="10265" name="Text Box 25"/>
              <p:cNvSpPr txBox="1">
                <a:spLocks noChangeArrowheads="1"/>
              </p:cNvSpPr>
              <p:nvPr/>
            </p:nvSpPr>
            <p:spPr bwMode="auto">
              <a:xfrm>
                <a:off x="1746" y="1797"/>
                <a:ext cx="37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b="1"/>
                  <a:t>-19</a:t>
                </a:r>
                <a:endParaRPr lang="ru-RU" b="1"/>
              </a:p>
            </p:txBody>
          </p:sp>
        </p:grpSp>
        <p:grpSp>
          <p:nvGrpSpPr>
            <p:cNvPr id="10266" name="Group 26"/>
            <p:cNvGrpSpPr>
              <a:grpSpLocks/>
            </p:cNvGrpSpPr>
            <p:nvPr/>
          </p:nvGrpSpPr>
          <p:grpSpPr bwMode="auto">
            <a:xfrm>
              <a:off x="158" y="2115"/>
              <a:ext cx="1907" cy="488"/>
              <a:chOff x="463" y="3249"/>
              <a:chExt cx="1907" cy="488"/>
            </a:xfrm>
          </p:grpSpPr>
          <p:sp>
            <p:nvSpPr>
              <p:cNvPr id="10267" name="Text Box 27"/>
              <p:cNvSpPr txBox="1">
                <a:spLocks noChangeArrowheads="1"/>
              </p:cNvSpPr>
              <p:nvPr/>
            </p:nvSpPr>
            <p:spPr bwMode="auto">
              <a:xfrm>
                <a:off x="463" y="3410"/>
                <a:ext cx="1907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800" b="1"/>
                  <a:t>m</a:t>
                </a:r>
                <a:r>
                  <a:rPr lang="en-US" sz="1600" b="1"/>
                  <a:t>p</a:t>
                </a:r>
                <a:r>
                  <a:rPr lang="en-US" sz="2800" b="1"/>
                  <a:t>  = 1,67</a:t>
                </a:r>
                <a:r>
                  <a:rPr lang="en-US" sz="2000" b="1"/>
                  <a:t>*</a:t>
                </a:r>
                <a:r>
                  <a:rPr lang="en-US" sz="2800" b="1"/>
                  <a:t>10      </a:t>
                </a:r>
                <a:r>
                  <a:rPr lang="ru-RU" sz="2800" b="1"/>
                  <a:t>кг</a:t>
                </a:r>
              </a:p>
            </p:txBody>
          </p:sp>
          <p:sp>
            <p:nvSpPr>
              <p:cNvPr id="10268" name="Text Box 28"/>
              <p:cNvSpPr txBox="1">
                <a:spLocks noChangeArrowheads="1"/>
              </p:cNvSpPr>
              <p:nvPr/>
            </p:nvSpPr>
            <p:spPr bwMode="auto">
              <a:xfrm>
                <a:off x="1791" y="3249"/>
                <a:ext cx="37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b="1"/>
                  <a:t>-27</a:t>
                </a:r>
                <a:endParaRPr lang="ru-RU" b="1"/>
              </a:p>
            </p:txBody>
          </p:sp>
        </p:grpSp>
      </p:grpSp>
      <p:sp>
        <p:nvSpPr>
          <p:cNvPr id="10275" name="WordArt 35"/>
          <p:cNvSpPr>
            <a:spLocks noChangeArrowheads="1" noChangeShapeType="1" noTextEdit="1"/>
          </p:cNvSpPr>
          <p:nvPr/>
        </p:nvSpPr>
        <p:spPr bwMode="auto">
          <a:xfrm>
            <a:off x="2411413" y="188913"/>
            <a:ext cx="4321175" cy="430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25400">
                  <a:solidFill>
                    <a:srgbClr val="015F2E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7456">
                        <a:alpha val="50000"/>
                      </a:srgbClr>
                    </a:gs>
                    <a:gs pos="50000">
                      <a:srgbClr val="00C877"/>
                    </a:gs>
                    <a:gs pos="100000">
                      <a:srgbClr val="007456">
                        <a:alpha val="50000"/>
                      </a:srgbClr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ПОВТОРЕНИЕ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2" grpId="0" animBg="1"/>
      <p:bldP spid="10273" grpId="0" animBg="1"/>
      <p:bldP spid="1027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5" name="AutoShape 5"/>
          <p:cNvSpPr>
            <a:spLocks noChangeArrowheads="1"/>
          </p:cNvSpPr>
          <p:nvPr/>
        </p:nvSpPr>
        <p:spPr bwMode="auto">
          <a:xfrm>
            <a:off x="250825" y="836613"/>
            <a:ext cx="8569325" cy="1944687"/>
          </a:xfrm>
          <a:prstGeom prst="horizontalScroll">
            <a:avLst>
              <a:gd name="adj" fmla="val 18745"/>
            </a:avLst>
          </a:prstGeom>
          <a:gradFill rotWithShape="1">
            <a:gsLst>
              <a:gs pos="0">
                <a:srgbClr val="BDFFE9">
                  <a:gamma/>
                  <a:shade val="46275"/>
                  <a:invGamma/>
                  <a:alpha val="25999"/>
                </a:srgbClr>
              </a:gs>
              <a:gs pos="50000">
                <a:srgbClr val="BDFFE9">
                  <a:alpha val="25999"/>
                </a:srgbClr>
              </a:gs>
              <a:gs pos="100000">
                <a:srgbClr val="BDFFE9">
                  <a:gamma/>
                  <a:shade val="46275"/>
                  <a:invGamma/>
                  <a:alpha val="25999"/>
                </a:srgbClr>
              </a:gs>
            </a:gsLst>
            <a:lin ang="5400000" scaled="1"/>
          </a:gradFill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006600"/>
                </a:solidFill>
              </a:rPr>
              <a:t>Электризация </a:t>
            </a:r>
            <a:r>
              <a:rPr lang="ru-RU" sz="2800" b="1"/>
              <a:t>– это сообщение телу </a:t>
            </a:r>
          </a:p>
          <a:p>
            <a:pPr algn="ctr"/>
            <a:r>
              <a:rPr lang="ru-RU" sz="2800" b="1"/>
              <a:t>электрического заряда.</a:t>
            </a:r>
          </a:p>
        </p:txBody>
      </p:sp>
      <p:sp>
        <p:nvSpPr>
          <p:cNvPr id="51206" name="AutoShape 6"/>
          <p:cNvSpPr>
            <a:spLocks noChangeArrowheads="1"/>
          </p:cNvSpPr>
          <p:nvPr/>
        </p:nvSpPr>
        <p:spPr bwMode="auto">
          <a:xfrm>
            <a:off x="250825" y="3357563"/>
            <a:ext cx="8642350" cy="2663825"/>
          </a:xfrm>
          <a:prstGeom prst="horizontalScroll">
            <a:avLst>
              <a:gd name="adj" fmla="val 13407"/>
            </a:avLst>
          </a:prstGeom>
          <a:gradFill rotWithShape="1">
            <a:gsLst>
              <a:gs pos="0">
                <a:srgbClr val="BDFFE9">
                  <a:gamma/>
                  <a:shade val="46275"/>
                  <a:invGamma/>
                  <a:alpha val="25999"/>
                </a:srgbClr>
              </a:gs>
              <a:gs pos="50000">
                <a:srgbClr val="BDFFE9">
                  <a:alpha val="25999"/>
                </a:srgbClr>
              </a:gs>
              <a:gs pos="100000">
                <a:srgbClr val="BDFFE9">
                  <a:gamma/>
                  <a:shade val="46275"/>
                  <a:invGamma/>
                  <a:alpha val="25999"/>
                </a:srgbClr>
              </a:gs>
            </a:gsLst>
            <a:lin ang="5400000" scaled="1"/>
          </a:gradFill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Tx/>
              <a:buChar char="•"/>
            </a:pPr>
            <a:r>
              <a:rPr lang="ru-RU" sz="2800" b="1"/>
              <a:t>Электризация трением</a:t>
            </a:r>
          </a:p>
          <a:p>
            <a:pPr>
              <a:buFontTx/>
              <a:buChar char="•"/>
            </a:pPr>
            <a:r>
              <a:rPr lang="ru-RU" sz="2800" b="1"/>
              <a:t>Электризация через соприкосновение</a:t>
            </a:r>
          </a:p>
          <a:p>
            <a:pPr>
              <a:buFontTx/>
              <a:buChar char="•"/>
            </a:pPr>
            <a:r>
              <a:rPr lang="ru-RU" sz="2800" b="1"/>
              <a:t>Электризация через влияние</a:t>
            </a:r>
          </a:p>
        </p:txBody>
      </p:sp>
      <p:sp>
        <p:nvSpPr>
          <p:cNvPr id="51207" name="WordArt 7"/>
          <p:cNvSpPr>
            <a:spLocks noChangeArrowheads="1" noChangeShapeType="1" noTextEdit="1"/>
          </p:cNvSpPr>
          <p:nvPr/>
        </p:nvSpPr>
        <p:spPr bwMode="auto">
          <a:xfrm>
            <a:off x="2411413" y="188913"/>
            <a:ext cx="4321175" cy="430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25400">
                  <a:solidFill>
                    <a:srgbClr val="015F2E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7456">
                        <a:alpha val="50000"/>
                      </a:srgbClr>
                    </a:gs>
                    <a:gs pos="50000">
                      <a:srgbClr val="00C877"/>
                    </a:gs>
                    <a:gs pos="100000">
                      <a:srgbClr val="007456">
                        <a:alpha val="50000"/>
                      </a:srgbClr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ПОВТОРЕНИЕ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120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7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1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51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7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12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12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9000"/>
                            </p:stCondLst>
                            <p:childTnLst>
                              <p:par>
                                <p:cTn id="22" presetID="7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512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512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5" grpId="0" animBg="1"/>
      <p:bldP spid="51206" grpId="0" uiExpand="1" build="allAtOnce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8" name="Picture 4" descr="s1_64106_7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268413"/>
            <a:ext cx="4494213" cy="3013075"/>
          </a:xfrm>
          <a:prstGeom prst="rect">
            <a:avLst/>
          </a:prstGeom>
          <a:noFill/>
          <a:ln w="57150" cmpd="thinThick">
            <a:solidFill>
              <a:srgbClr val="007456"/>
            </a:solidFill>
            <a:miter lim="800000"/>
            <a:headEnd/>
            <a:tailEnd/>
          </a:ln>
        </p:spPr>
      </p:pic>
      <p:pic>
        <p:nvPicPr>
          <p:cNvPr id="52229" name="Picture 5" descr="Fillette%20et%20Van%20de%20Graaff%2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6100" y="3284538"/>
            <a:ext cx="4508500" cy="2992437"/>
          </a:xfrm>
          <a:prstGeom prst="rect">
            <a:avLst/>
          </a:prstGeom>
          <a:noFill/>
          <a:ln w="57150" cmpd="thinThick">
            <a:solidFill>
              <a:srgbClr val="007456"/>
            </a:solidFill>
            <a:miter lim="800000"/>
            <a:headEnd/>
            <a:tailEnd/>
          </a:ln>
        </p:spPr>
      </p:pic>
      <p:sp>
        <p:nvSpPr>
          <p:cNvPr id="52231" name="WordArt 7"/>
          <p:cNvSpPr>
            <a:spLocks noChangeArrowheads="1" noChangeShapeType="1" noTextEdit="1"/>
          </p:cNvSpPr>
          <p:nvPr/>
        </p:nvSpPr>
        <p:spPr bwMode="auto">
          <a:xfrm>
            <a:off x="2411413" y="188913"/>
            <a:ext cx="4321175" cy="430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25400">
                  <a:solidFill>
                    <a:srgbClr val="015F2E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7456">
                        <a:alpha val="50000"/>
                      </a:srgbClr>
                    </a:gs>
                    <a:gs pos="50000">
                      <a:srgbClr val="00C877"/>
                    </a:gs>
                    <a:gs pos="100000">
                      <a:srgbClr val="007456">
                        <a:alpha val="50000"/>
                      </a:srgbClr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ЭЛЕКТРИЗАЦИЯ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3" name="Picture 5" descr="102531_w640_h640_355250250a"/>
          <p:cNvPicPr>
            <a:picLocks noChangeAspect="1" noChangeArrowheads="1"/>
          </p:cNvPicPr>
          <p:nvPr/>
        </p:nvPicPr>
        <p:blipFill>
          <a:blip r:embed="rId2" cstate="print"/>
          <a:srcRect b="67"/>
          <a:stretch>
            <a:fillRect/>
          </a:stretch>
        </p:blipFill>
        <p:spPr bwMode="auto">
          <a:xfrm>
            <a:off x="250825" y="1125538"/>
            <a:ext cx="3600450" cy="2698750"/>
          </a:xfrm>
          <a:prstGeom prst="rect">
            <a:avLst/>
          </a:prstGeom>
          <a:noFill/>
          <a:ln w="57150" cmpd="thickThin">
            <a:solidFill>
              <a:srgbClr val="007456"/>
            </a:solidFill>
            <a:miter lim="800000"/>
            <a:headEnd/>
            <a:tailEnd/>
          </a:ln>
        </p:spPr>
      </p:pic>
      <p:pic>
        <p:nvPicPr>
          <p:cNvPr id="58374" name="Picture 6" descr="gou_das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975" y="3213100"/>
            <a:ext cx="3184525" cy="3184525"/>
          </a:xfrm>
          <a:prstGeom prst="rect">
            <a:avLst/>
          </a:prstGeom>
          <a:noFill/>
          <a:ln w="57150" cmpd="thickThin">
            <a:solidFill>
              <a:srgbClr val="007456"/>
            </a:solidFill>
            <a:miter lim="800000"/>
            <a:headEnd/>
            <a:tailEnd/>
          </a:ln>
        </p:spPr>
      </p:pic>
      <p:pic>
        <p:nvPicPr>
          <p:cNvPr id="58375" name="Picture 7" descr="1602379"/>
          <p:cNvPicPr>
            <a:picLocks noChangeAspect="1" noChangeArrowheads="1"/>
          </p:cNvPicPr>
          <p:nvPr/>
        </p:nvPicPr>
        <p:blipFill>
          <a:blip r:embed="rId4" cstate="print"/>
          <a:srcRect t="15125" b="11166"/>
          <a:stretch>
            <a:fillRect/>
          </a:stretch>
        </p:blipFill>
        <p:spPr bwMode="auto">
          <a:xfrm>
            <a:off x="5003800" y="1268413"/>
            <a:ext cx="3810000" cy="2808287"/>
          </a:xfrm>
          <a:prstGeom prst="rect">
            <a:avLst/>
          </a:prstGeom>
          <a:noFill/>
          <a:ln w="57150" cmpd="thickThin">
            <a:solidFill>
              <a:srgbClr val="007456"/>
            </a:solidFill>
            <a:miter lim="800000"/>
            <a:headEnd/>
            <a:tailEnd/>
          </a:ln>
        </p:spPr>
      </p:pic>
      <p:sp>
        <p:nvSpPr>
          <p:cNvPr id="58376" name="WordArt 8"/>
          <p:cNvSpPr>
            <a:spLocks noChangeArrowheads="1" noChangeShapeType="1" noTextEdit="1"/>
          </p:cNvSpPr>
          <p:nvPr/>
        </p:nvSpPr>
        <p:spPr bwMode="auto">
          <a:xfrm>
            <a:off x="2411413" y="188913"/>
            <a:ext cx="4321175" cy="430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25400">
                  <a:solidFill>
                    <a:srgbClr val="015F2E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7456">
                        <a:alpha val="50000"/>
                      </a:srgbClr>
                    </a:gs>
                    <a:gs pos="50000">
                      <a:srgbClr val="00C877"/>
                    </a:gs>
                    <a:gs pos="100000">
                      <a:srgbClr val="007456">
                        <a:alpha val="50000"/>
                      </a:srgbClr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ЭЛЕКТРИЗАЦИЯ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8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8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8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WordArt 3"/>
          <p:cNvSpPr>
            <a:spLocks noChangeArrowheads="1" noChangeShapeType="1" noTextEdit="1"/>
          </p:cNvSpPr>
          <p:nvPr/>
        </p:nvSpPr>
        <p:spPr bwMode="auto">
          <a:xfrm>
            <a:off x="2411413" y="3141663"/>
            <a:ext cx="4321175" cy="792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266C5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77FFC8"/>
                    </a:gs>
                    <a:gs pos="100000">
                      <a:srgbClr val="00C877">
                        <a:alpha val="97000"/>
                      </a:srgbClr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ЯВЛЕНИЯ</a:t>
            </a:r>
          </a:p>
        </p:txBody>
      </p:sp>
      <p:grpSp>
        <p:nvGrpSpPr>
          <p:cNvPr id="62469" name="Group 5"/>
          <p:cNvGrpSpPr>
            <a:grpSpLocks/>
          </p:cNvGrpSpPr>
          <p:nvPr/>
        </p:nvGrpSpPr>
        <p:grpSpPr bwMode="auto">
          <a:xfrm>
            <a:off x="179388" y="188913"/>
            <a:ext cx="4176712" cy="5400675"/>
            <a:chOff x="113" y="119"/>
            <a:chExt cx="2631" cy="3402"/>
          </a:xfrm>
        </p:grpSpPr>
        <p:sp>
          <p:nvSpPr>
            <p:cNvPr id="62470" name="Line 6"/>
            <p:cNvSpPr>
              <a:spLocks noChangeShapeType="1"/>
            </p:cNvSpPr>
            <p:nvPr/>
          </p:nvSpPr>
          <p:spPr bwMode="auto">
            <a:xfrm>
              <a:off x="339" y="210"/>
              <a:ext cx="0" cy="2313"/>
            </a:xfrm>
            <a:prstGeom prst="line">
              <a:avLst/>
            </a:prstGeom>
            <a:noFill/>
            <a:ln w="28575">
              <a:solidFill>
                <a:srgbClr val="266C5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2471" name="Line 7"/>
            <p:cNvSpPr>
              <a:spLocks noChangeShapeType="1"/>
            </p:cNvSpPr>
            <p:nvPr/>
          </p:nvSpPr>
          <p:spPr bwMode="auto">
            <a:xfrm flipH="1">
              <a:off x="204" y="346"/>
              <a:ext cx="2177" cy="0"/>
            </a:xfrm>
            <a:prstGeom prst="line">
              <a:avLst/>
            </a:prstGeom>
            <a:noFill/>
            <a:ln w="28575">
              <a:solidFill>
                <a:srgbClr val="266C5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2472" name="Line 8"/>
            <p:cNvSpPr>
              <a:spLocks noChangeShapeType="1"/>
            </p:cNvSpPr>
            <p:nvPr/>
          </p:nvSpPr>
          <p:spPr bwMode="auto">
            <a:xfrm>
              <a:off x="113" y="391"/>
              <a:ext cx="2631" cy="0"/>
            </a:xfrm>
            <a:prstGeom prst="line">
              <a:avLst/>
            </a:prstGeom>
            <a:noFill/>
            <a:ln w="28575">
              <a:solidFill>
                <a:srgbClr val="266C5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2473" name="Line 9"/>
            <p:cNvSpPr>
              <a:spLocks noChangeShapeType="1"/>
            </p:cNvSpPr>
            <p:nvPr/>
          </p:nvSpPr>
          <p:spPr bwMode="auto">
            <a:xfrm>
              <a:off x="385" y="119"/>
              <a:ext cx="0" cy="3402"/>
            </a:xfrm>
            <a:prstGeom prst="line">
              <a:avLst/>
            </a:prstGeom>
            <a:noFill/>
            <a:ln w="28575">
              <a:solidFill>
                <a:srgbClr val="266C5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62474" name="Group 10"/>
          <p:cNvGrpSpPr>
            <a:grpSpLocks/>
          </p:cNvGrpSpPr>
          <p:nvPr/>
        </p:nvGrpSpPr>
        <p:grpSpPr bwMode="auto">
          <a:xfrm rot="16200000" flipV="1">
            <a:off x="4175919" y="1880394"/>
            <a:ext cx="4176713" cy="5400675"/>
            <a:chOff x="113" y="119"/>
            <a:chExt cx="2631" cy="3402"/>
          </a:xfrm>
        </p:grpSpPr>
        <p:sp>
          <p:nvSpPr>
            <p:cNvPr id="62475" name="Line 11"/>
            <p:cNvSpPr>
              <a:spLocks noChangeShapeType="1"/>
            </p:cNvSpPr>
            <p:nvPr/>
          </p:nvSpPr>
          <p:spPr bwMode="auto">
            <a:xfrm>
              <a:off x="339" y="210"/>
              <a:ext cx="0" cy="2313"/>
            </a:xfrm>
            <a:prstGeom prst="line">
              <a:avLst/>
            </a:prstGeom>
            <a:noFill/>
            <a:ln w="28575">
              <a:solidFill>
                <a:srgbClr val="266C5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2476" name="Line 12"/>
            <p:cNvSpPr>
              <a:spLocks noChangeShapeType="1"/>
            </p:cNvSpPr>
            <p:nvPr/>
          </p:nvSpPr>
          <p:spPr bwMode="auto">
            <a:xfrm flipH="1">
              <a:off x="204" y="346"/>
              <a:ext cx="2177" cy="0"/>
            </a:xfrm>
            <a:prstGeom prst="line">
              <a:avLst/>
            </a:prstGeom>
            <a:noFill/>
            <a:ln w="28575">
              <a:solidFill>
                <a:srgbClr val="266C5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2477" name="Line 13"/>
            <p:cNvSpPr>
              <a:spLocks noChangeShapeType="1"/>
            </p:cNvSpPr>
            <p:nvPr/>
          </p:nvSpPr>
          <p:spPr bwMode="auto">
            <a:xfrm>
              <a:off x="113" y="391"/>
              <a:ext cx="2631" cy="0"/>
            </a:xfrm>
            <a:prstGeom prst="line">
              <a:avLst/>
            </a:prstGeom>
            <a:noFill/>
            <a:ln w="28575">
              <a:solidFill>
                <a:srgbClr val="266C5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2478" name="Line 14"/>
            <p:cNvSpPr>
              <a:spLocks noChangeShapeType="1"/>
            </p:cNvSpPr>
            <p:nvPr/>
          </p:nvSpPr>
          <p:spPr bwMode="auto">
            <a:xfrm>
              <a:off x="385" y="119"/>
              <a:ext cx="0" cy="3402"/>
            </a:xfrm>
            <a:prstGeom prst="line">
              <a:avLst/>
            </a:prstGeom>
            <a:noFill/>
            <a:ln w="28575">
              <a:solidFill>
                <a:srgbClr val="266C5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2479" name="WordArt 15"/>
          <p:cNvSpPr>
            <a:spLocks noChangeArrowheads="1" noChangeShapeType="1" noTextEdit="1"/>
          </p:cNvSpPr>
          <p:nvPr/>
        </p:nvSpPr>
        <p:spPr bwMode="auto">
          <a:xfrm>
            <a:off x="1187450" y="1844675"/>
            <a:ext cx="6911975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266C5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77FFC8"/>
                    </a:gs>
                    <a:gs pos="100000">
                      <a:srgbClr val="00C877">
                        <a:alpha val="97000"/>
                      </a:srgbClr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ЭЛЕКТРИЧЕСКИЕ</a:t>
            </a: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WordArt 4"/>
          <p:cNvSpPr>
            <a:spLocks noChangeArrowheads="1" noChangeShapeType="1" noTextEdit="1"/>
          </p:cNvSpPr>
          <p:nvPr/>
        </p:nvSpPr>
        <p:spPr bwMode="auto">
          <a:xfrm>
            <a:off x="1692275" y="1628775"/>
            <a:ext cx="5759450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266C5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77FFC8"/>
                    </a:gs>
                    <a:gs pos="100000">
                      <a:srgbClr val="00C877">
                        <a:alpha val="97000"/>
                      </a:srgbClr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ОБЪЯСНЕНИЕ</a:t>
            </a:r>
          </a:p>
        </p:txBody>
      </p:sp>
      <p:sp>
        <p:nvSpPr>
          <p:cNvPr id="59397" name="WordArt 5"/>
          <p:cNvSpPr>
            <a:spLocks noChangeArrowheads="1" noChangeShapeType="1" noTextEdit="1"/>
          </p:cNvSpPr>
          <p:nvPr/>
        </p:nvSpPr>
        <p:spPr bwMode="auto">
          <a:xfrm>
            <a:off x="2411413" y="3571875"/>
            <a:ext cx="4321175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266C5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77FFC8"/>
                    </a:gs>
                    <a:gs pos="100000">
                      <a:srgbClr val="00C877">
                        <a:alpha val="97000"/>
                      </a:srgbClr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ЯВЛЕНИЙ</a:t>
            </a:r>
          </a:p>
        </p:txBody>
      </p:sp>
      <p:sp>
        <p:nvSpPr>
          <p:cNvPr id="59398" name="WordArt 6"/>
          <p:cNvSpPr>
            <a:spLocks noChangeArrowheads="1" noChangeShapeType="1" noTextEdit="1"/>
          </p:cNvSpPr>
          <p:nvPr/>
        </p:nvSpPr>
        <p:spPr bwMode="auto">
          <a:xfrm>
            <a:off x="1116013" y="2636838"/>
            <a:ext cx="6911975" cy="792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266C5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77FFC8"/>
                    </a:gs>
                    <a:gs pos="100000">
                      <a:srgbClr val="00C877">
                        <a:alpha val="97000"/>
                      </a:srgbClr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ЭЛЕКТРИЧЕСКИХ</a:t>
            </a:r>
          </a:p>
        </p:txBody>
      </p:sp>
      <p:grpSp>
        <p:nvGrpSpPr>
          <p:cNvPr id="59403" name="Group 11"/>
          <p:cNvGrpSpPr>
            <a:grpSpLocks/>
          </p:cNvGrpSpPr>
          <p:nvPr/>
        </p:nvGrpSpPr>
        <p:grpSpPr bwMode="auto">
          <a:xfrm>
            <a:off x="179388" y="188913"/>
            <a:ext cx="4176712" cy="5400675"/>
            <a:chOff x="113" y="119"/>
            <a:chExt cx="2631" cy="3402"/>
          </a:xfrm>
        </p:grpSpPr>
        <p:sp>
          <p:nvSpPr>
            <p:cNvPr id="59399" name="Line 7"/>
            <p:cNvSpPr>
              <a:spLocks noChangeShapeType="1"/>
            </p:cNvSpPr>
            <p:nvPr/>
          </p:nvSpPr>
          <p:spPr bwMode="auto">
            <a:xfrm>
              <a:off x="339" y="210"/>
              <a:ext cx="0" cy="2313"/>
            </a:xfrm>
            <a:prstGeom prst="line">
              <a:avLst/>
            </a:prstGeom>
            <a:noFill/>
            <a:ln w="28575">
              <a:solidFill>
                <a:srgbClr val="266C5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9400" name="Line 8"/>
            <p:cNvSpPr>
              <a:spLocks noChangeShapeType="1"/>
            </p:cNvSpPr>
            <p:nvPr/>
          </p:nvSpPr>
          <p:spPr bwMode="auto">
            <a:xfrm flipH="1">
              <a:off x="204" y="346"/>
              <a:ext cx="2177" cy="0"/>
            </a:xfrm>
            <a:prstGeom prst="line">
              <a:avLst/>
            </a:prstGeom>
            <a:noFill/>
            <a:ln w="28575">
              <a:solidFill>
                <a:srgbClr val="266C5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9401" name="Line 9"/>
            <p:cNvSpPr>
              <a:spLocks noChangeShapeType="1"/>
            </p:cNvSpPr>
            <p:nvPr/>
          </p:nvSpPr>
          <p:spPr bwMode="auto">
            <a:xfrm>
              <a:off x="113" y="391"/>
              <a:ext cx="2631" cy="0"/>
            </a:xfrm>
            <a:prstGeom prst="line">
              <a:avLst/>
            </a:prstGeom>
            <a:noFill/>
            <a:ln w="28575">
              <a:solidFill>
                <a:srgbClr val="266C5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9402" name="Line 10"/>
            <p:cNvSpPr>
              <a:spLocks noChangeShapeType="1"/>
            </p:cNvSpPr>
            <p:nvPr/>
          </p:nvSpPr>
          <p:spPr bwMode="auto">
            <a:xfrm>
              <a:off x="385" y="119"/>
              <a:ext cx="0" cy="3402"/>
            </a:xfrm>
            <a:prstGeom prst="line">
              <a:avLst/>
            </a:prstGeom>
            <a:noFill/>
            <a:ln w="28575">
              <a:solidFill>
                <a:srgbClr val="266C5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9404" name="Group 12"/>
          <p:cNvGrpSpPr>
            <a:grpSpLocks/>
          </p:cNvGrpSpPr>
          <p:nvPr/>
        </p:nvGrpSpPr>
        <p:grpSpPr bwMode="auto">
          <a:xfrm rot="16200000" flipV="1">
            <a:off x="4175919" y="1880394"/>
            <a:ext cx="4176713" cy="5400675"/>
            <a:chOff x="113" y="119"/>
            <a:chExt cx="2631" cy="3402"/>
          </a:xfrm>
        </p:grpSpPr>
        <p:sp>
          <p:nvSpPr>
            <p:cNvPr id="59405" name="Line 13"/>
            <p:cNvSpPr>
              <a:spLocks noChangeShapeType="1"/>
            </p:cNvSpPr>
            <p:nvPr/>
          </p:nvSpPr>
          <p:spPr bwMode="auto">
            <a:xfrm>
              <a:off x="339" y="210"/>
              <a:ext cx="0" cy="2313"/>
            </a:xfrm>
            <a:prstGeom prst="line">
              <a:avLst/>
            </a:prstGeom>
            <a:noFill/>
            <a:ln w="28575">
              <a:solidFill>
                <a:srgbClr val="266C5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9406" name="Line 14"/>
            <p:cNvSpPr>
              <a:spLocks noChangeShapeType="1"/>
            </p:cNvSpPr>
            <p:nvPr/>
          </p:nvSpPr>
          <p:spPr bwMode="auto">
            <a:xfrm flipH="1">
              <a:off x="204" y="346"/>
              <a:ext cx="2177" cy="0"/>
            </a:xfrm>
            <a:prstGeom prst="line">
              <a:avLst/>
            </a:prstGeom>
            <a:noFill/>
            <a:ln w="28575">
              <a:solidFill>
                <a:srgbClr val="266C5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9407" name="Line 15"/>
            <p:cNvSpPr>
              <a:spLocks noChangeShapeType="1"/>
            </p:cNvSpPr>
            <p:nvPr/>
          </p:nvSpPr>
          <p:spPr bwMode="auto">
            <a:xfrm>
              <a:off x="113" y="391"/>
              <a:ext cx="2631" cy="0"/>
            </a:xfrm>
            <a:prstGeom prst="line">
              <a:avLst/>
            </a:prstGeom>
            <a:noFill/>
            <a:ln w="28575">
              <a:solidFill>
                <a:srgbClr val="266C5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9408" name="Line 16"/>
            <p:cNvSpPr>
              <a:spLocks noChangeShapeType="1"/>
            </p:cNvSpPr>
            <p:nvPr/>
          </p:nvSpPr>
          <p:spPr bwMode="auto">
            <a:xfrm>
              <a:off x="385" y="119"/>
              <a:ext cx="0" cy="3402"/>
            </a:xfrm>
            <a:prstGeom prst="line">
              <a:avLst/>
            </a:prstGeom>
            <a:noFill/>
            <a:ln w="28575">
              <a:solidFill>
                <a:srgbClr val="266C5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21" name="AutoShape 41"/>
          <p:cNvSpPr>
            <a:spLocks noChangeArrowheads="1"/>
          </p:cNvSpPr>
          <p:nvPr/>
        </p:nvSpPr>
        <p:spPr bwMode="auto">
          <a:xfrm>
            <a:off x="1116013" y="5013325"/>
            <a:ext cx="6985000" cy="1584325"/>
          </a:xfrm>
          <a:prstGeom prst="horizontalScroll">
            <a:avLst>
              <a:gd name="adj" fmla="val 18000"/>
            </a:avLst>
          </a:prstGeom>
          <a:gradFill rotWithShape="1">
            <a:gsLst>
              <a:gs pos="0">
                <a:srgbClr val="BDFFE9">
                  <a:gamma/>
                  <a:shade val="46275"/>
                  <a:invGamma/>
                  <a:alpha val="25999"/>
                </a:srgbClr>
              </a:gs>
              <a:gs pos="50000">
                <a:srgbClr val="BDFFE9">
                  <a:alpha val="25999"/>
                </a:srgbClr>
              </a:gs>
              <a:gs pos="100000">
                <a:srgbClr val="BDFFE9">
                  <a:gamma/>
                  <a:shade val="46275"/>
                  <a:invGamma/>
                  <a:alpha val="25999"/>
                </a:srgbClr>
              </a:gs>
            </a:gsLst>
            <a:lin ang="5400000" scaled="1"/>
          </a:gradFill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 b="1"/>
              <a:t>При электризации происходит</a:t>
            </a:r>
          </a:p>
          <a:p>
            <a:pPr algn="ctr"/>
            <a:r>
              <a:rPr lang="ru-RU" sz="2800" b="1"/>
              <a:t>перераспределение зарядов.</a:t>
            </a:r>
          </a:p>
        </p:txBody>
      </p:sp>
      <p:sp>
        <p:nvSpPr>
          <p:cNvPr id="46120" name="AutoShape 40"/>
          <p:cNvSpPr>
            <a:spLocks noChangeArrowheads="1"/>
          </p:cNvSpPr>
          <p:nvPr/>
        </p:nvSpPr>
        <p:spPr bwMode="auto">
          <a:xfrm>
            <a:off x="1979613" y="692150"/>
            <a:ext cx="6986587" cy="4392613"/>
          </a:xfrm>
          <a:prstGeom prst="horizontalScroll">
            <a:avLst>
              <a:gd name="adj" fmla="val 5167"/>
            </a:avLst>
          </a:prstGeom>
          <a:gradFill rotWithShape="1">
            <a:gsLst>
              <a:gs pos="0">
                <a:srgbClr val="BDFFE9">
                  <a:gamma/>
                  <a:shade val="46275"/>
                  <a:invGamma/>
                  <a:alpha val="25999"/>
                </a:srgbClr>
              </a:gs>
              <a:gs pos="50000">
                <a:srgbClr val="BDFFE9">
                  <a:alpha val="25999"/>
                </a:srgbClr>
              </a:gs>
              <a:gs pos="100000">
                <a:srgbClr val="BDFFE9">
                  <a:gamma/>
                  <a:shade val="46275"/>
                  <a:invGamma/>
                  <a:alpha val="25999"/>
                </a:srgbClr>
              </a:gs>
            </a:gsLst>
            <a:lin ang="5400000" scaled="1"/>
          </a:gradFill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ru-RU" sz="2800" b="1"/>
              <a:t>Сумма всех отрицательных зарядов </a:t>
            </a:r>
          </a:p>
          <a:p>
            <a:pPr algn="ctr">
              <a:spcBef>
                <a:spcPct val="50000"/>
              </a:spcBef>
            </a:pPr>
            <a:r>
              <a:rPr lang="ru-RU" sz="2800" b="1"/>
              <a:t>в теле по абсолютному значению </a:t>
            </a:r>
          </a:p>
          <a:p>
            <a:pPr algn="ctr">
              <a:spcBef>
                <a:spcPct val="50000"/>
              </a:spcBef>
            </a:pPr>
            <a:r>
              <a:rPr lang="ru-RU" sz="2800" b="1"/>
              <a:t>равна сумме всех положительных</a:t>
            </a:r>
          </a:p>
          <a:p>
            <a:pPr algn="ctr">
              <a:spcBef>
                <a:spcPct val="50000"/>
              </a:spcBef>
            </a:pPr>
            <a:r>
              <a:rPr lang="ru-RU" sz="2800" b="1"/>
              <a:t> зарядов и тело в целом не имеет</a:t>
            </a:r>
          </a:p>
          <a:p>
            <a:pPr algn="ctr">
              <a:spcBef>
                <a:spcPct val="50000"/>
              </a:spcBef>
            </a:pPr>
            <a:r>
              <a:rPr lang="ru-RU" sz="2800" b="1"/>
              <a:t> заряда. Оно электрически </a:t>
            </a:r>
          </a:p>
          <a:p>
            <a:pPr algn="ctr">
              <a:spcBef>
                <a:spcPct val="50000"/>
              </a:spcBef>
            </a:pPr>
            <a:r>
              <a:rPr lang="ru-RU" sz="2800" b="1"/>
              <a:t>нейтрально.</a:t>
            </a:r>
          </a:p>
        </p:txBody>
      </p:sp>
      <p:grpSp>
        <p:nvGrpSpPr>
          <p:cNvPr id="46118" name="Group 38"/>
          <p:cNvGrpSpPr>
            <a:grpSpLocks/>
          </p:cNvGrpSpPr>
          <p:nvPr/>
        </p:nvGrpSpPr>
        <p:grpSpPr bwMode="auto">
          <a:xfrm>
            <a:off x="250825" y="1052513"/>
            <a:ext cx="1584325" cy="2663825"/>
            <a:chOff x="385" y="845"/>
            <a:chExt cx="1543" cy="2314"/>
          </a:xfrm>
        </p:grpSpPr>
        <p:sp>
          <p:nvSpPr>
            <p:cNvPr id="46085" name="AutoShape 5"/>
            <p:cNvSpPr>
              <a:spLocks noChangeArrowheads="1"/>
            </p:cNvSpPr>
            <p:nvPr/>
          </p:nvSpPr>
          <p:spPr bwMode="auto">
            <a:xfrm>
              <a:off x="385" y="845"/>
              <a:ext cx="1543" cy="2314"/>
            </a:xfrm>
            <a:prstGeom prst="roundRect">
              <a:avLst>
                <a:gd name="adj" fmla="val 16667"/>
              </a:avLst>
            </a:prstGeom>
            <a:solidFill>
              <a:srgbClr val="968C9A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46086" name="Group 6"/>
            <p:cNvGrpSpPr>
              <a:grpSpLocks/>
            </p:cNvGrpSpPr>
            <p:nvPr/>
          </p:nvGrpSpPr>
          <p:grpSpPr bwMode="auto">
            <a:xfrm>
              <a:off x="612" y="2116"/>
              <a:ext cx="363" cy="362"/>
              <a:chOff x="3152" y="2614"/>
              <a:chExt cx="363" cy="362"/>
            </a:xfrm>
          </p:grpSpPr>
          <p:sp>
            <p:nvSpPr>
              <p:cNvPr id="46087" name="Line 7"/>
              <p:cNvSpPr>
                <a:spLocks noChangeShapeType="1"/>
              </p:cNvSpPr>
              <p:nvPr/>
            </p:nvSpPr>
            <p:spPr bwMode="auto">
              <a:xfrm>
                <a:off x="3334" y="2614"/>
                <a:ext cx="0" cy="362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088" name="Line 8"/>
              <p:cNvSpPr>
                <a:spLocks noChangeShapeType="1"/>
              </p:cNvSpPr>
              <p:nvPr/>
            </p:nvSpPr>
            <p:spPr bwMode="auto">
              <a:xfrm>
                <a:off x="3152" y="2795"/>
                <a:ext cx="363" cy="0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6089" name="Group 9"/>
            <p:cNvGrpSpPr>
              <a:grpSpLocks/>
            </p:cNvGrpSpPr>
            <p:nvPr/>
          </p:nvGrpSpPr>
          <p:grpSpPr bwMode="auto">
            <a:xfrm>
              <a:off x="612" y="1571"/>
              <a:ext cx="363" cy="362"/>
              <a:chOff x="3152" y="2614"/>
              <a:chExt cx="363" cy="362"/>
            </a:xfrm>
          </p:grpSpPr>
          <p:sp>
            <p:nvSpPr>
              <p:cNvPr id="46090" name="Line 10"/>
              <p:cNvSpPr>
                <a:spLocks noChangeShapeType="1"/>
              </p:cNvSpPr>
              <p:nvPr/>
            </p:nvSpPr>
            <p:spPr bwMode="auto">
              <a:xfrm>
                <a:off x="3334" y="2614"/>
                <a:ext cx="0" cy="362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091" name="Line 11"/>
              <p:cNvSpPr>
                <a:spLocks noChangeShapeType="1"/>
              </p:cNvSpPr>
              <p:nvPr/>
            </p:nvSpPr>
            <p:spPr bwMode="auto">
              <a:xfrm>
                <a:off x="3152" y="2795"/>
                <a:ext cx="363" cy="0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6092" name="Group 12"/>
            <p:cNvGrpSpPr>
              <a:grpSpLocks/>
            </p:cNvGrpSpPr>
            <p:nvPr/>
          </p:nvGrpSpPr>
          <p:grpSpPr bwMode="auto">
            <a:xfrm>
              <a:off x="1383" y="1571"/>
              <a:ext cx="363" cy="362"/>
              <a:chOff x="3152" y="2614"/>
              <a:chExt cx="363" cy="362"/>
            </a:xfrm>
          </p:grpSpPr>
          <p:sp>
            <p:nvSpPr>
              <p:cNvPr id="46093" name="Line 13"/>
              <p:cNvSpPr>
                <a:spLocks noChangeShapeType="1"/>
              </p:cNvSpPr>
              <p:nvPr/>
            </p:nvSpPr>
            <p:spPr bwMode="auto">
              <a:xfrm>
                <a:off x="3334" y="2614"/>
                <a:ext cx="0" cy="362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094" name="Line 14"/>
              <p:cNvSpPr>
                <a:spLocks noChangeShapeType="1"/>
              </p:cNvSpPr>
              <p:nvPr/>
            </p:nvSpPr>
            <p:spPr bwMode="auto">
              <a:xfrm>
                <a:off x="3152" y="2795"/>
                <a:ext cx="363" cy="0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46095" name="Line 15"/>
            <p:cNvSpPr>
              <a:spLocks noChangeShapeType="1"/>
            </p:cNvSpPr>
            <p:nvPr/>
          </p:nvSpPr>
          <p:spPr bwMode="auto">
            <a:xfrm>
              <a:off x="1474" y="1889"/>
              <a:ext cx="318" cy="0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46096" name="Group 16"/>
            <p:cNvGrpSpPr>
              <a:grpSpLocks/>
            </p:cNvGrpSpPr>
            <p:nvPr/>
          </p:nvGrpSpPr>
          <p:grpSpPr bwMode="auto">
            <a:xfrm>
              <a:off x="1383" y="1027"/>
              <a:ext cx="363" cy="362"/>
              <a:chOff x="3152" y="2614"/>
              <a:chExt cx="363" cy="362"/>
            </a:xfrm>
          </p:grpSpPr>
          <p:sp>
            <p:nvSpPr>
              <p:cNvPr id="46097" name="Line 17"/>
              <p:cNvSpPr>
                <a:spLocks noChangeShapeType="1"/>
              </p:cNvSpPr>
              <p:nvPr/>
            </p:nvSpPr>
            <p:spPr bwMode="auto">
              <a:xfrm>
                <a:off x="3334" y="2614"/>
                <a:ext cx="0" cy="362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098" name="Line 18"/>
              <p:cNvSpPr>
                <a:spLocks noChangeShapeType="1"/>
              </p:cNvSpPr>
              <p:nvPr/>
            </p:nvSpPr>
            <p:spPr bwMode="auto">
              <a:xfrm>
                <a:off x="3152" y="2795"/>
                <a:ext cx="363" cy="0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6099" name="Group 19"/>
            <p:cNvGrpSpPr>
              <a:grpSpLocks/>
            </p:cNvGrpSpPr>
            <p:nvPr/>
          </p:nvGrpSpPr>
          <p:grpSpPr bwMode="auto">
            <a:xfrm>
              <a:off x="612" y="1027"/>
              <a:ext cx="363" cy="362"/>
              <a:chOff x="3152" y="2614"/>
              <a:chExt cx="363" cy="362"/>
            </a:xfrm>
          </p:grpSpPr>
          <p:sp>
            <p:nvSpPr>
              <p:cNvPr id="46100" name="Line 20"/>
              <p:cNvSpPr>
                <a:spLocks noChangeShapeType="1"/>
              </p:cNvSpPr>
              <p:nvPr/>
            </p:nvSpPr>
            <p:spPr bwMode="auto">
              <a:xfrm>
                <a:off x="3334" y="2614"/>
                <a:ext cx="0" cy="362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101" name="Line 21"/>
              <p:cNvSpPr>
                <a:spLocks noChangeShapeType="1"/>
              </p:cNvSpPr>
              <p:nvPr/>
            </p:nvSpPr>
            <p:spPr bwMode="auto">
              <a:xfrm>
                <a:off x="3152" y="2795"/>
                <a:ext cx="363" cy="0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6102" name="Group 22"/>
            <p:cNvGrpSpPr>
              <a:grpSpLocks/>
            </p:cNvGrpSpPr>
            <p:nvPr/>
          </p:nvGrpSpPr>
          <p:grpSpPr bwMode="auto">
            <a:xfrm>
              <a:off x="1383" y="2116"/>
              <a:ext cx="363" cy="362"/>
              <a:chOff x="3152" y="2614"/>
              <a:chExt cx="363" cy="362"/>
            </a:xfrm>
          </p:grpSpPr>
          <p:sp>
            <p:nvSpPr>
              <p:cNvPr id="46103" name="Line 23"/>
              <p:cNvSpPr>
                <a:spLocks noChangeShapeType="1"/>
              </p:cNvSpPr>
              <p:nvPr/>
            </p:nvSpPr>
            <p:spPr bwMode="auto">
              <a:xfrm>
                <a:off x="3334" y="2614"/>
                <a:ext cx="0" cy="362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104" name="Line 24"/>
              <p:cNvSpPr>
                <a:spLocks noChangeShapeType="1"/>
              </p:cNvSpPr>
              <p:nvPr/>
            </p:nvSpPr>
            <p:spPr bwMode="auto">
              <a:xfrm>
                <a:off x="3152" y="2795"/>
                <a:ext cx="363" cy="0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6105" name="Group 25"/>
            <p:cNvGrpSpPr>
              <a:grpSpLocks/>
            </p:cNvGrpSpPr>
            <p:nvPr/>
          </p:nvGrpSpPr>
          <p:grpSpPr bwMode="auto">
            <a:xfrm>
              <a:off x="612" y="2660"/>
              <a:ext cx="363" cy="362"/>
              <a:chOff x="3152" y="2614"/>
              <a:chExt cx="363" cy="362"/>
            </a:xfrm>
          </p:grpSpPr>
          <p:sp>
            <p:nvSpPr>
              <p:cNvPr id="46106" name="Line 26"/>
              <p:cNvSpPr>
                <a:spLocks noChangeShapeType="1"/>
              </p:cNvSpPr>
              <p:nvPr/>
            </p:nvSpPr>
            <p:spPr bwMode="auto">
              <a:xfrm>
                <a:off x="3334" y="2614"/>
                <a:ext cx="0" cy="362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107" name="Line 27"/>
              <p:cNvSpPr>
                <a:spLocks noChangeShapeType="1"/>
              </p:cNvSpPr>
              <p:nvPr/>
            </p:nvSpPr>
            <p:spPr bwMode="auto">
              <a:xfrm>
                <a:off x="3152" y="2795"/>
                <a:ext cx="363" cy="0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6108" name="Group 28"/>
            <p:cNvGrpSpPr>
              <a:grpSpLocks/>
            </p:cNvGrpSpPr>
            <p:nvPr/>
          </p:nvGrpSpPr>
          <p:grpSpPr bwMode="auto">
            <a:xfrm>
              <a:off x="1383" y="2660"/>
              <a:ext cx="363" cy="362"/>
              <a:chOff x="3152" y="2614"/>
              <a:chExt cx="363" cy="362"/>
            </a:xfrm>
          </p:grpSpPr>
          <p:sp>
            <p:nvSpPr>
              <p:cNvPr id="46109" name="Line 29"/>
              <p:cNvSpPr>
                <a:spLocks noChangeShapeType="1"/>
              </p:cNvSpPr>
              <p:nvPr/>
            </p:nvSpPr>
            <p:spPr bwMode="auto">
              <a:xfrm>
                <a:off x="3334" y="2614"/>
                <a:ext cx="0" cy="362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110" name="Line 30"/>
              <p:cNvSpPr>
                <a:spLocks noChangeShapeType="1"/>
              </p:cNvSpPr>
              <p:nvPr/>
            </p:nvSpPr>
            <p:spPr bwMode="auto">
              <a:xfrm>
                <a:off x="3152" y="2795"/>
                <a:ext cx="363" cy="0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46111" name="Line 31"/>
            <p:cNvSpPr>
              <a:spLocks noChangeShapeType="1"/>
            </p:cNvSpPr>
            <p:nvPr/>
          </p:nvSpPr>
          <p:spPr bwMode="auto">
            <a:xfrm>
              <a:off x="748" y="1299"/>
              <a:ext cx="318" cy="0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112" name="Line 32"/>
            <p:cNvSpPr>
              <a:spLocks noChangeShapeType="1"/>
            </p:cNvSpPr>
            <p:nvPr/>
          </p:nvSpPr>
          <p:spPr bwMode="auto">
            <a:xfrm>
              <a:off x="1474" y="1299"/>
              <a:ext cx="318" cy="0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113" name="Line 33"/>
            <p:cNvSpPr>
              <a:spLocks noChangeShapeType="1"/>
            </p:cNvSpPr>
            <p:nvPr/>
          </p:nvSpPr>
          <p:spPr bwMode="auto">
            <a:xfrm>
              <a:off x="1519" y="2932"/>
              <a:ext cx="318" cy="0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114" name="Line 34"/>
            <p:cNvSpPr>
              <a:spLocks noChangeShapeType="1"/>
            </p:cNvSpPr>
            <p:nvPr/>
          </p:nvSpPr>
          <p:spPr bwMode="auto">
            <a:xfrm>
              <a:off x="1474" y="2433"/>
              <a:ext cx="318" cy="0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115" name="Line 35"/>
            <p:cNvSpPr>
              <a:spLocks noChangeShapeType="1"/>
            </p:cNvSpPr>
            <p:nvPr/>
          </p:nvSpPr>
          <p:spPr bwMode="auto">
            <a:xfrm>
              <a:off x="748" y="2977"/>
              <a:ext cx="318" cy="0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116" name="Line 36"/>
            <p:cNvSpPr>
              <a:spLocks noChangeShapeType="1"/>
            </p:cNvSpPr>
            <p:nvPr/>
          </p:nvSpPr>
          <p:spPr bwMode="auto">
            <a:xfrm>
              <a:off x="748" y="1889"/>
              <a:ext cx="318" cy="0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117" name="Line 37"/>
            <p:cNvSpPr>
              <a:spLocks noChangeShapeType="1"/>
            </p:cNvSpPr>
            <p:nvPr/>
          </p:nvSpPr>
          <p:spPr bwMode="auto">
            <a:xfrm>
              <a:off x="748" y="2433"/>
              <a:ext cx="318" cy="0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6122" name="WordArt 42"/>
          <p:cNvSpPr>
            <a:spLocks noChangeArrowheads="1" noChangeShapeType="1" noTextEdit="1"/>
          </p:cNvSpPr>
          <p:nvPr/>
        </p:nvSpPr>
        <p:spPr bwMode="auto">
          <a:xfrm>
            <a:off x="2411413" y="188913"/>
            <a:ext cx="4321175" cy="430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25400">
                  <a:solidFill>
                    <a:srgbClr val="015F2E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7456">
                        <a:alpha val="50000"/>
                      </a:srgbClr>
                    </a:gs>
                    <a:gs pos="50000">
                      <a:srgbClr val="00C877"/>
                    </a:gs>
                    <a:gs pos="100000">
                      <a:srgbClr val="007456">
                        <a:alpha val="50000"/>
                      </a:srgbClr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ЭЛЕКТРИЗАЦИЯ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6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6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121" grpId="0" animBg="1"/>
      <p:bldP spid="4612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3" name="AutoShape 5"/>
          <p:cNvSpPr>
            <a:spLocks noChangeArrowheads="1"/>
          </p:cNvSpPr>
          <p:nvPr/>
        </p:nvSpPr>
        <p:spPr bwMode="auto">
          <a:xfrm>
            <a:off x="323850" y="692150"/>
            <a:ext cx="8642350" cy="4392613"/>
          </a:xfrm>
          <a:prstGeom prst="horizontalScroll">
            <a:avLst>
              <a:gd name="adj" fmla="val 5167"/>
            </a:avLst>
          </a:prstGeom>
          <a:gradFill rotWithShape="1">
            <a:gsLst>
              <a:gs pos="0">
                <a:srgbClr val="BDFFE9">
                  <a:gamma/>
                  <a:shade val="46275"/>
                  <a:invGamma/>
                  <a:alpha val="25999"/>
                </a:srgbClr>
              </a:gs>
              <a:gs pos="50000">
                <a:srgbClr val="BDFFE9">
                  <a:alpha val="25999"/>
                </a:srgbClr>
              </a:gs>
              <a:gs pos="100000">
                <a:srgbClr val="BDFFE9">
                  <a:gamma/>
                  <a:shade val="46275"/>
                  <a:invGamma/>
                  <a:alpha val="25999"/>
                </a:srgbClr>
              </a:gs>
            </a:gsLst>
            <a:lin ang="5400000" scaled="1"/>
          </a:gradFill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ru-RU" sz="2800" b="1"/>
              <a:t>Если в теле имеется избыток положительных </a:t>
            </a:r>
          </a:p>
          <a:p>
            <a:pPr algn="ctr">
              <a:spcBef>
                <a:spcPct val="50000"/>
              </a:spcBef>
            </a:pPr>
            <a:r>
              <a:rPr lang="ru-RU" sz="2800" b="1"/>
              <a:t>зарядов, то оно заряжено положительно,</a:t>
            </a:r>
          </a:p>
          <a:p>
            <a:pPr algn="ctr">
              <a:spcBef>
                <a:spcPct val="50000"/>
              </a:spcBef>
            </a:pPr>
            <a:r>
              <a:rPr lang="ru-RU" sz="2800" b="1"/>
              <a:t> а если избыток отрицательных, </a:t>
            </a:r>
          </a:p>
          <a:p>
            <a:pPr algn="ctr">
              <a:spcBef>
                <a:spcPct val="50000"/>
              </a:spcBef>
            </a:pPr>
            <a:r>
              <a:rPr lang="ru-RU" sz="2800" b="1"/>
              <a:t>то оно заряжено отрицательно. </a:t>
            </a:r>
          </a:p>
        </p:txBody>
      </p:sp>
      <p:sp>
        <p:nvSpPr>
          <p:cNvPr id="63494" name="WordArt 6"/>
          <p:cNvSpPr>
            <a:spLocks noChangeArrowheads="1" noChangeShapeType="1" noTextEdit="1"/>
          </p:cNvSpPr>
          <p:nvPr/>
        </p:nvSpPr>
        <p:spPr bwMode="auto">
          <a:xfrm>
            <a:off x="2411413" y="188913"/>
            <a:ext cx="4321175" cy="430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25400">
                  <a:solidFill>
                    <a:srgbClr val="015F2E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7456">
                        <a:alpha val="50000"/>
                      </a:srgbClr>
                    </a:gs>
                    <a:gs pos="50000">
                      <a:srgbClr val="00C877"/>
                    </a:gs>
                    <a:gs pos="100000">
                      <a:srgbClr val="007456">
                        <a:alpha val="50000"/>
                      </a:srgbClr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ЭЛЕКТРИЗАЦИЯ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3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AutoShape 4"/>
          <p:cNvSpPr>
            <a:spLocks noChangeArrowheads="1"/>
          </p:cNvSpPr>
          <p:nvPr/>
        </p:nvSpPr>
        <p:spPr bwMode="auto">
          <a:xfrm>
            <a:off x="611188" y="1844675"/>
            <a:ext cx="5616575" cy="431800"/>
          </a:xfrm>
          <a:prstGeom prst="roundRect">
            <a:avLst>
              <a:gd name="adj" fmla="val 50000"/>
            </a:avLst>
          </a:prstGeom>
          <a:solidFill>
            <a:srgbClr val="72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293" name="Line 5"/>
          <p:cNvSpPr>
            <a:spLocks noChangeShapeType="1"/>
          </p:cNvSpPr>
          <p:nvPr/>
        </p:nvSpPr>
        <p:spPr bwMode="auto">
          <a:xfrm>
            <a:off x="1403350" y="2060575"/>
            <a:ext cx="504825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294" name="Line 6"/>
          <p:cNvSpPr>
            <a:spLocks noChangeShapeType="1"/>
          </p:cNvSpPr>
          <p:nvPr/>
        </p:nvSpPr>
        <p:spPr bwMode="auto">
          <a:xfrm>
            <a:off x="3203575" y="2060575"/>
            <a:ext cx="504825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295" name="Line 7"/>
          <p:cNvSpPr>
            <a:spLocks noChangeShapeType="1"/>
          </p:cNvSpPr>
          <p:nvPr/>
        </p:nvSpPr>
        <p:spPr bwMode="auto">
          <a:xfrm>
            <a:off x="5076825" y="2060575"/>
            <a:ext cx="504825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296" name="AutoShape 8" descr="Циновка"/>
          <p:cNvSpPr>
            <a:spLocks noChangeArrowheads="1"/>
          </p:cNvSpPr>
          <p:nvPr/>
        </p:nvSpPr>
        <p:spPr bwMode="auto">
          <a:xfrm rot="16200000">
            <a:off x="6588126" y="1125537"/>
            <a:ext cx="1439862" cy="1871663"/>
          </a:xfrm>
          <a:prstGeom prst="ribbon2">
            <a:avLst>
              <a:gd name="adj1" fmla="val 22398"/>
              <a:gd name="adj2" fmla="val 75000"/>
            </a:avLst>
          </a:prstGeom>
          <a:blipFill dpi="0" rotWithShape="1">
            <a:blip r:embed="rId2" cstate="print"/>
            <a:srcRect/>
            <a:tile tx="0" ty="0" sx="100000" sy="100000" flip="none" algn="tl"/>
          </a:blipFill>
          <a:ln w="9525">
            <a:solidFill>
              <a:srgbClr val="5F5F5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2297" name="Group 9"/>
          <p:cNvGrpSpPr>
            <a:grpSpLocks/>
          </p:cNvGrpSpPr>
          <p:nvPr/>
        </p:nvGrpSpPr>
        <p:grpSpPr bwMode="auto">
          <a:xfrm>
            <a:off x="6948488" y="1628775"/>
            <a:ext cx="1154112" cy="863600"/>
            <a:chOff x="884" y="2614"/>
            <a:chExt cx="817" cy="680"/>
          </a:xfrm>
        </p:grpSpPr>
        <p:grpSp>
          <p:nvGrpSpPr>
            <p:cNvPr id="12298" name="Group 10"/>
            <p:cNvGrpSpPr>
              <a:grpSpLocks/>
            </p:cNvGrpSpPr>
            <p:nvPr/>
          </p:nvGrpSpPr>
          <p:grpSpPr bwMode="auto">
            <a:xfrm>
              <a:off x="884" y="2614"/>
              <a:ext cx="363" cy="362"/>
              <a:chOff x="3152" y="2614"/>
              <a:chExt cx="363" cy="362"/>
            </a:xfrm>
          </p:grpSpPr>
          <p:sp>
            <p:nvSpPr>
              <p:cNvPr id="12299" name="Line 11"/>
              <p:cNvSpPr>
                <a:spLocks noChangeShapeType="1"/>
              </p:cNvSpPr>
              <p:nvPr/>
            </p:nvSpPr>
            <p:spPr bwMode="auto">
              <a:xfrm>
                <a:off x="3334" y="2614"/>
                <a:ext cx="0" cy="362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00" name="Line 12"/>
              <p:cNvSpPr>
                <a:spLocks noChangeShapeType="1"/>
              </p:cNvSpPr>
              <p:nvPr/>
            </p:nvSpPr>
            <p:spPr bwMode="auto">
              <a:xfrm>
                <a:off x="3152" y="2795"/>
                <a:ext cx="363" cy="0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2301" name="Group 13"/>
            <p:cNvGrpSpPr>
              <a:grpSpLocks/>
            </p:cNvGrpSpPr>
            <p:nvPr/>
          </p:nvGrpSpPr>
          <p:grpSpPr bwMode="auto">
            <a:xfrm>
              <a:off x="1066" y="2932"/>
              <a:ext cx="363" cy="362"/>
              <a:chOff x="3152" y="2614"/>
              <a:chExt cx="363" cy="362"/>
            </a:xfrm>
          </p:grpSpPr>
          <p:sp>
            <p:nvSpPr>
              <p:cNvPr id="12302" name="Line 14"/>
              <p:cNvSpPr>
                <a:spLocks noChangeShapeType="1"/>
              </p:cNvSpPr>
              <p:nvPr/>
            </p:nvSpPr>
            <p:spPr bwMode="auto">
              <a:xfrm>
                <a:off x="3334" y="2614"/>
                <a:ext cx="0" cy="362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03" name="Line 15"/>
              <p:cNvSpPr>
                <a:spLocks noChangeShapeType="1"/>
              </p:cNvSpPr>
              <p:nvPr/>
            </p:nvSpPr>
            <p:spPr bwMode="auto">
              <a:xfrm>
                <a:off x="3152" y="2795"/>
                <a:ext cx="363" cy="0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2304" name="Group 16"/>
            <p:cNvGrpSpPr>
              <a:grpSpLocks/>
            </p:cNvGrpSpPr>
            <p:nvPr/>
          </p:nvGrpSpPr>
          <p:grpSpPr bwMode="auto">
            <a:xfrm>
              <a:off x="1338" y="2659"/>
              <a:ext cx="363" cy="362"/>
              <a:chOff x="3152" y="2614"/>
              <a:chExt cx="363" cy="362"/>
            </a:xfrm>
          </p:grpSpPr>
          <p:sp>
            <p:nvSpPr>
              <p:cNvPr id="12305" name="Line 17"/>
              <p:cNvSpPr>
                <a:spLocks noChangeShapeType="1"/>
              </p:cNvSpPr>
              <p:nvPr/>
            </p:nvSpPr>
            <p:spPr bwMode="auto">
              <a:xfrm>
                <a:off x="3334" y="2614"/>
                <a:ext cx="0" cy="362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06" name="Line 18"/>
              <p:cNvSpPr>
                <a:spLocks noChangeShapeType="1"/>
              </p:cNvSpPr>
              <p:nvPr/>
            </p:nvSpPr>
            <p:spPr bwMode="auto">
              <a:xfrm>
                <a:off x="3152" y="2795"/>
                <a:ext cx="363" cy="0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12324" name="AutoShape 36"/>
          <p:cNvSpPr>
            <a:spLocks noChangeArrowheads="1"/>
          </p:cNvSpPr>
          <p:nvPr/>
        </p:nvSpPr>
        <p:spPr bwMode="auto">
          <a:xfrm>
            <a:off x="250825" y="3573463"/>
            <a:ext cx="8642350" cy="2222500"/>
          </a:xfrm>
          <a:prstGeom prst="horizontalScroll">
            <a:avLst>
              <a:gd name="adj" fmla="val 8787"/>
            </a:avLst>
          </a:prstGeom>
          <a:gradFill rotWithShape="1">
            <a:gsLst>
              <a:gs pos="0">
                <a:srgbClr val="BDFFE9">
                  <a:gamma/>
                  <a:shade val="46275"/>
                  <a:invGamma/>
                  <a:alpha val="25999"/>
                </a:srgbClr>
              </a:gs>
              <a:gs pos="50000">
                <a:srgbClr val="BDFFE9">
                  <a:alpha val="25999"/>
                </a:srgbClr>
              </a:gs>
              <a:gs pos="100000">
                <a:srgbClr val="BDFFE9">
                  <a:gamma/>
                  <a:shade val="46275"/>
                  <a:invGamma/>
                  <a:alpha val="25999"/>
                </a:srgbClr>
              </a:gs>
            </a:gsLst>
            <a:lin ang="5400000" scaled="1"/>
          </a:gradFill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 b="1"/>
              <a:t>Если эбонитовую палочку потереть о шерсть, </a:t>
            </a:r>
          </a:p>
          <a:p>
            <a:pPr algn="ctr"/>
            <a:r>
              <a:rPr lang="ru-RU" sz="2800" b="1"/>
              <a:t>то она заряжается отрицательно, а</a:t>
            </a:r>
          </a:p>
          <a:p>
            <a:pPr algn="ctr"/>
            <a:r>
              <a:rPr lang="ru-RU" sz="2800" b="1"/>
              <a:t> шерсть положительно.</a:t>
            </a:r>
          </a:p>
        </p:txBody>
      </p:sp>
      <p:sp>
        <p:nvSpPr>
          <p:cNvPr id="12325" name="WordArt 37"/>
          <p:cNvSpPr>
            <a:spLocks noChangeArrowheads="1" noChangeShapeType="1" noTextEdit="1"/>
          </p:cNvSpPr>
          <p:nvPr/>
        </p:nvSpPr>
        <p:spPr bwMode="auto">
          <a:xfrm>
            <a:off x="971550" y="188913"/>
            <a:ext cx="7200900" cy="430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25400">
                  <a:solidFill>
                    <a:srgbClr val="015F2E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7456">
                        <a:alpha val="50000"/>
                      </a:srgbClr>
                    </a:gs>
                    <a:gs pos="50000">
                      <a:srgbClr val="00C877"/>
                    </a:gs>
                    <a:gs pos="100000">
                      <a:srgbClr val="007456">
                        <a:alpha val="50000"/>
                      </a:srgbClr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ЭЛЕКТРИЗАЦИЯ ТРЕНИЕМ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1.42725E-6 L -0.59844 -1.42725E-6 " pathEditMode="relative" ptsTypes="AA">
                                      <p:cBhvr>
                                        <p:cTn id="6" dur="2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9844 -1.42725E-6 L -0.30694 -1.42725E-6 " pathEditMode="relative" ptsTypes="AA">
                                      <p:cBhvr>
                                        <p:cTn id="9" dur="2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0694 -1.42725E-6 L -0.59045 -1.42725E-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0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9844 -1.42725E-6 L -0.33073 -1.42725E-6 " pathEditMode="relative" ptsTypes="AA">
                                      <p:cBhvr>
                                        <p:cTn id="18" dur="2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0" presetClass="path" presetSubtype="0" accel="50000" decel="50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0694 -1.42725E-6 L -0.55902 -1.42725E-6 " pathEditMode="relative" ptsTypes="AA">
                                      <p:cBhvr>
                                        <p:cTn id="24" dur="2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0"/>
                            </p:stCondLst>
                            <p:childTnLst>
                              <p:par>
                                <p:cTn id="26" presetID="0" presetClass="path" presetSubtype="0" accel="50000" decel="5000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9843 -1.42725E-6 L 0.0474 -1.42725E-6 " pathEditMode="relative" ptsTypes="AA">
                                      <p:cBhvr>
                                        <p:cTn id="27" dur="2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2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 animBg="1"/>
      <p:bldP spid="12294" grpId="0" animBg="1"/>
      <p:bldP spid="12295" grpId="0" animBg="1"/>
      <p:bldP spid="12296" grpId="0" animBg="1"/>
      <p:bldP spid="12296" grpId="1" animBg="1"/>
      <p:bldP spid="12296" grpId="2" animBg="1"/>
      <p:bldP spid="12296" grpId="3" animBg="1"/>
      <p:bldP spid="12296" grpId="4" animBg="1"/>
      <p:bldP spid="12296" grpId="5" animBg="1"/>
      <p:bldP spid="1232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30" name="AutoShape 34"/>
          <p:cNvSpPr>
            <a:spLocks noChangeArrowheads="1"/>
          </p:cNvSpPr>
          <p:nvPr/>
        </p:nvSpPr>
        <p:spPr bwMode="auto">
          <a:xfrm>
            <a:off x="250825" y="3573463"/>
            <a:ext cx="8642350" cy="2222500"/>
          </a:xfrm>
          <a:prstGeom prst="horizontalScroll">
            <a:avLst>
              <a:gd name="adj" fmla="val 8787"/>
            </a:avLst>
          </a:prstGeom>
          <a:gradFill rotWithShape="1">
            <a:gsLst>
              <a:gs pos="0">
                <a:srgbClr val="BDFFE9">
                  <a:gamma/>
                  <a:shade val="46275"/>
                  <a:invGamma/>
                  <a:alpha val="25999"/>
                </a:srgbClr>
              </a:gs>
              <a:gs pos="50000">
                <a:srgbClr val="BDFFE9">
                  <a:alpha val="25999"/>
                </a:srgbClr>
              </a:gs>
              <a:gs pos="100000">
                <a:srgbClr val="BDFFE9">
                  <a:gamma/>
                  <a:shade val="46275"/>
                  <a:invGamma/>
                  <a:alpha val="25999"/>
                </a:srgbClr>
              </a:gs>
            </a:gsLst>
            <a:lin ang="5400000" scaled="1"/>
          </a:gradFill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 b="1"/>
              <a:t>Если стеклянную палочку потереть о шелк, </a:t>
            </a:r>
          </a:p>
          <a:p>
            <a:pPr algn="ctr"/>
            <a:r>
              <a:rPr lang="ru-RU" sz="2800" b="1"/>
              <a:t>то она заряжается положительно, а</a:t>
            </a:r>
          </a:p>
          <a:p>
            <a:pPr algn="ctr"/>
            <a:r>
              <a:rPr lang="ru-RU" sz="2800" b="1"/>
              <a:t> шелк отрицательно.</a:t>
            </a:r>
          </a:p>
        </p:txBody>
      </p:sp>
      <p:sp>
        <p:nvSpPr>
          <p:cNvPr id="29714" name="AutoShape 18"/>
          <p:cNvSpPr>
            <a:spLocks noChangeArrowheads="1"/>
          </p:cNvSpPr>
          <p:nvPr/>
        </p:nvSpPr>
        <p:spPr bwMode="auto">
          <a:xfrm>
            <a:off x="684213" y="1846263"/>
            <a:ext cx="5616575" cy="431800"/>
          </a:xfrm>
          <a:prstGeom prst="roundRect">
            <a:avLst>
              <a:gd name="adj" fmla="val 50000"/>
            </a:avLst>
          </a:prstGeom>
          <a:solidFill>
            <a:schemeClr val="hlink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9715" name="Group 19"/>
          <p:cNvGrpSpPr>
            <a:grpSpLocks/>
          </p:cNvGrpSpPr>
          <p:nvPr/>
        </p:nvGrpSpPr>
        <p:grpSpPr bwMode="auto">
          <a:xfrm>
            <a:off x="1331913" y="1846263"/>
            <a:ext cx="431800" cy="430212"/>
            <a:chOff x="3152" y="2614"/>
            <a:chExt cx="363" cy="362"/>
          </a:xfrm>
        </p:grpSpPr>
        <p:sp>
          <p:nvSpPr>
            <p:cNvPr id="29716" name="Line 20"/>
            <p:cNvSpPr>
              <a:spLocks noChangeShapeType="1"/>
            </p:cNvSpPr>
            <p:nvPr/>
          </p:nvSpPr>
          <p:spPr bwMode="auto">
            <a:xfrm>
              <a:off x="3334" y="2614"/>
              <a:ext cx="0" cy="362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9717" name="Line 21"/>
            <p:cNvSpPr>
              <a:spLocks noChangeShapeType="1"/>
            </p:cNvSpPr>
            <p:nvPr/>
          </p:nvSpPr>
          <p:spPr bwMode="auto">
            <a:xfrm>
              <a:off x="3152" y="2795"/>
              <a:ext cx="363" cy="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9718" name="Group 22"/>
          <p:cNvGrpSpPr>
            <a:grpSpLocks/>
          </p:cNvGrpSpPr>
          <p:nvPr/>
        </p:nvGrpSpPr>
        <p:grpSpPr bwMode="auto">
          <a:xfrm>
            <a:off x="5364163" y="1846263"/>
            <a:ext cx="431800" cy="431800"/>
            <a:chOff x="3152" y="2614"/>
            <a:chExt cx="363" cy="362"/>
          </a:xfrm>
        </p:grpSpPr>
        <p:sp>
          <p:nvSpPr>
            <p:cNvPr id="29719" name="Line 23"/>
            <p:cNvSpPr>
              <a:spLocks noChangeShapeType="1"/>
            </p:cNvSpPr>
            <p:nvPr/>
          </p:nvSpPr>
          <p:spPr bwMode="auto">
            <a:xfrm>
              <a:off x="3334" y="2614"/>
              <a:ext cx="0" cy="362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9720" name="Line 24"/>
            <p:cNvSpPr>
              <a:spLocks noChangeShapeType="1"/>
            </p:cNvSpPr>
            <p:nvPr/>
          </p:nvSpPr>
          <p:spPr bwMode="auto">
            <a:xfrm>
              <a:off x="3152" y="2795"/>
              <a:ext cx="363" cy="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9721" name="Group 25"/>
          <p:cNvGrpSpPr>
            <a:grpSpLocks/>
          </p:cNvGrpSpPr>
          <p:nvPr/>
        </p:nvGrpSpPr>
        <p:grpSpPr bwMode="auto">
          <a:xfrm>
            <a:off x="3276600" y="1846263"/>
            <a:ext cx="431800" cy="430212"/>
            <a:chOff x="3152" y="2614"/>
            <a:chExt cx="363" cy="362"/>
          </a:xfrm>
        </p:grpSpPr>
        <p:sp>
          <p:nvSpPr>
            <p:cNvPr id="29722" name="Line 26"/>
            <p:cNvSpPr>
              <a:spLocks noChangeShapeType="1"/>
            </p:cNvSpPr>
            <p:nvPr/>
          </p:nvSpPr>
          <p:spPr bwMode="auto">
            <a:xfrm>
              <a:off x="3334" y="2614"/>
              <a:ext cx="0" cy="362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9723" name="Line 27"/>
            <p:cNvSpPr>
              <a:spLocks noChangeShapeType="1"/>
            </p:cNvSpPr>
            <p:nvPr/>
          </p:nvSpPr>
          <p:spPr bwMode="auto">
            <a:xfrm>
              <a:off x="3152" y="2795"/>
              <a:ext cx="363" cy="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9724" name="AutoShape 28" descr="Букет"/>
          <p:cNvSpPr>
            <a:spLocks noChangeArrowheads="1"/>
          </p:cNvSpPr>
          <p:nvPr/>
        </p:nvSpPr>
        <p:spPr bwMode="auto">
          <a:xfrm rot="16200000">
            <a:off x="6659563" y="1125538"/>
            <a:ext cx="1439862" cy="1871662"/>
          </a:xfrm>
          <a:prstGeom prst="ribbon2">
            <a:avLst>
              <a:gd name="adj1" fmla="val 22398"/>
              <a:gd name="adj2" fmla="val 75000"/>
            </a:avLst>
          </a:prstGeom>
          <a:blipFill dpi="0" rotWithShape="1">
            <a:blip r:embed="rId2" cstate="print"/>
            <a:srcRect/>
            <a:tile tx="0" ty="0" sx="100000" sy="100000" flip="none" algn="tl"/>
          </a:blipFill>
          <a:ln w="9525">
            <a:solidFill>
              <a:srgbClr val="5F5F5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9725" name="Group 29"/>
          <p:cNvGrpSpPr>
            <a:grpSpLocks/>
          </p:cNvGrpSpPr>
          <p:nvPr/>
        </p:nvGrpSpPr>
        <p:grpSpPr bwMode="auto">
          <a:xfrm>
            <a:off x="7019925" y="1846263"/>
            <a:ext cx="1081088" cy="431800"/>
            <a:chOff x="2381" y="3657"/>
            <a:chExt cx="681" cy="272"/>
          </a:xfrm>
        </p:grpSpPr>
        <p:sp>
          <p:nvSpPr>
            <p:cNvPr id="29726" name="Line 30"/>
            <p:cNvSpPr>
              <a:spLocks noChangeShapeType="1"/>
            </p:cNvSpPr>
            <p:nvPr/>
          </p:nvSpPr>
          <p:spPr bwMode="auto">
            <a:xfrm>
              <a:off x="2744" y="3748"/>
              <a:ext cx="318" cy="0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9727" name="Line 31"/>
            <p:cNvSpPr>
              <a:spLocks noChangeShapeType="1"/>
            </p:cNvSpPr>
            <p:nvPr/>
          </p:nvSpPr>
          <p:spPr bwMode="auto">
            <a:xfrm>
              <a:off x="2517" y="3929"/>
              <a:ext cx="318" cy="0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9728" name="Line 32"/>
            <p:cNvSpPr>
              <a:spLocks noChangeShapeType="1"/>
            </p:cNvSpPr>
            <p:nvPr/>
          </p:nvSpPr>
          <p:spPr bwMode="auto">
            <a:xfrm>
              <a:off x="2381" y="3657"/>
              <a:ext cx="318" cy="0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9731" name="WordArt 35"/>
          <p:cNvSpPr>
            <a:spLocks noChangeArrowheads="1" noChangeShapeType="1" noTextEdit="1"/>
          </p:cNvSpPr>
          <p:nvPr/>
        </p:nvSpPr>
        <p:spPr bwMode="auto">
          <a:xfrm>
            <a:off x="971550" y="188913"/>
            <a:ext cx="7200900" cy="430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25400">
                  <a:solidFill>
                    <a:srgbClr val="015F2E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7456">
                        <a:alpha val="50000"/>
                      </a:srgbClr>
                    </a:gs>
                    <a:gs pos="50000">
                      <a:srgbClr val="00C877"/>
                    </a:gs>
                    <a:gs pos="100000">
                      <a:srgbClr val="007456">
                        <a:alpha val="50000"/>
                      </a:srgbClr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ЭЛЕКТРИЗАЦИЯ ТРЕНИЕМ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1.42725E-6 L -0.59844 -1.42725E-6 " pathEditMode="relative" ptsTypes="AA">
                                      <p:cBhvr>
                                        <p:cTn id="6" dur="2000" fill="hold"/>
                                        <p:tgtEl>
                                          <p:spTgt spid="297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9844 -1.42725E-6 L -0.30694 -1.42725E-6 " pathEditMode="relative" ptsTypes="AA">
                                      <p:cBhvr>
                                        <p:cTn id="9" dur="2000" fill="hold"/>
                                        <p:tgtEl>
                                          <p:spTgt spid="297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9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0694 -1.42725E-6 L -0.59045 -1.42725E-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97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0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9844 -1.42725E-6 L -0.33073 -1.42725E-6 " pathEditMode="relative" ptsTypes="AA">
                                      <p:cBhvr>
                                        <p:cTn id="18" dur="2000" fill="hold"/>
                                        <p:tgtEl>
                                          <p:spTgt spid="297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9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0" presetClass="path" presetSubtype="0" accel="50000" decel="50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0694 -1.42725E-6 L -0.55902 -1.42725E-6 " pathEditMode="relative" ptsTypes="AA">
                                      <p:cBhvr>
                                        <p:cTn id="24" dur="2000" fill="hold"/>
                                        <p:tgtEl>
                                          <p:spTgt spid="297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0"/>
                            </p:stCondLst>
                            <p:childTnLst>
                              <p:par>
                                <p:cTn id="26" presetID="0" presetClass="path" presetSubtype="0" accel="50000" decel="5000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9843 -1.42725E-6 L 0.0474 -1.42725E-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97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9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9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30" grpId="0" animBg="1"/>
      <p:bldP spid="29724" grpId="0" animBg="1"/>
      <p:bldP spid="29724" grpId="1" animBg="1"/>
      <p:bldP spid="29724" grpId="2" animBg="1"/>
      <p:bldP spid="29724" grpId="3" animBg="1"/>
      <p:bldP spid="29724" grpId="4" animBg="1"/>
      <p:bldP spid="29724" grpId="5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6" name="Group 4"/>
          <p:cNvGrpSpPr>
            <a:grpSpLocks/>
          </p:cNvGrpSpPr>
          <p:nvPr/>
        </p:nvGrpSpPr>
        <p:grpSpPr bwMode="auto">
          <a:xfrm>
            <a:off x="5148263" y="1557338"/>
            <a:ext cx="2519362" cy="4032250"/>
            <a:chOff x="2200" y="935"/>
            <a:chExt cx="1587" cy="2540"/>
          </a:xfrm>
        </p:grpSpPr>
        <p:sp>
          <p:nvSpPr>
            <p:cNvPr id="13317" name="Rectangle 5"/>
            <p:cNvSpPr>
              <a:spLocks noChangeArrowheads="1"/>
            </p:cNvSpPr>
            <p:nvPr/>
          </p:nvSpPr>
          <p:spPr bwMode="auto">
            <a:xfrm>
              <a:off x="2880" y="3339"/>
              <a:ext cx="907" cy="136"/>
            </a:xfrm>
            <a:prstGeom prst="rect">
              <a:avLst/>
            </a:prstGeom>
            <a:solidFill>
              <a:srgbClr val="968C9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18" name="Line 6"/>
            <p:cNvSpPr>
              <a:spLocks noChangeShapeType="1"/>
            </p:cNvSpPr>
            <p:nvPr/>
          </p:nvSpPr>
          <p:spPr bwMode="auto">
            <a:xfrm flipV="1">
              <a:off x="3334" y="935"/>
              <a:ext cx="0" cy="2404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319" name="Line 7"/>
            <p:cNvSpPr>
              <a:spLocks noChangeShapeType="1"/>
            </p:cNvSpPr>
            <p:nvPr/>
          </p:nvSpPr>
          <p:spPr bwMode="auto">
            <a:xfrm flipH="1">
              <a:off x="2200" y="935"/>
              <a:ext cx="1134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320" name="Line 8"/>
            <p:cNvSpPr>
              <a:spLocks noChangeShapeType="1"/>
            </p:cNvSpPr>
            <p:nvPr/>
          </p:nvSpPr>
          <p:spPr bwMode="auto">
            <a:xfrm>
              <a:off x="2200" y="935"/>
              <a:ext cx="0" cy="182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3321" name="Group 9"/>
          <p:cNvGrpSpPr>
            <a:grpSpLocks/>
          </p:cNvGrpSpPr>
          <p:nvPr/>
        </p:nvGrpSpPr>
        <p:grpSpPr bwMode="auto">
          <a:xfrm>
            <a:off x="4932363" y="1844675"/>
            <a:ext cx="431800" cy="3024188"/>
            <a:chOff x="3107" y="1162"/>
            <a:chExt cx="272" cy="1905"/>
          </a:xfrm>
        </p:grpSpPr>
        <p:sp>
          <p:nvSpPr>
            <p:cNvPr id="13322" name="Line 10"/>
            <p:cNvSpPr>
              <a:spLocks noChangeShapeType="1"/>
            </p:cNvSpPr>
            <p:nvPr/>
          </p:nvSpPr>
          <p:spPr bwMode="auto">
            <a:xfrm>
              <a:off x="3243" y="1162"/>
              <a:ext cx="0" cy="13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323" name="AutoShape 11"/>
            <p:cNvSpPr>
              <a:spLocks noChangeArrowheads="1"/>
            </p:cNvSpPr>
            <p:nvPr/>
          </p:nvSpPr>
          <p:spPr bwMode="auto">
            <a:xfrm>
              <a:off x="3107" y="2478"/>
              <a:ext cx="272" cy="589"/>
            </a:xfrm>
            <a:prstGeom prst="roundRect">
              <a:avLst>
                <a:gd name="adj" fmla="val 16667"/>
              </a:avLst>
            </a:prstGeom>
            <a:solidFill>
              <a:srgbClr val="968C9A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3324" name="Group 12"/>
          <p:cNvGrpSpPr>
            <a:grpSpLocks/>
          </p:cNvGrpSpPr>
          <p:nvPr/>
        </p:nvGrpSpPr>
        <p:grpSpPr bwMode="auto">
          <a:xfrm>
            <a:off x="-3276600" y="4149725"/>
            <a:ext cx="3097212" cy="360363"/>
            <a:chOff x="204" y="2614"/>
            <a:chExt cx="1951" cy="227"/>
          </a:xfrm>
        </p:grpSpPr>
        <p:sp>
          <p:nvSpPr>
            <p:cNvPr id="13325" name="AutoShape 13"/>
            <p:cNvSpPr>
              <a:spLocks noChangeArrowheads="1"/>
            </p:cNvSpPr>
            <p:nvPr/>
          </p:nvSpPr>
          <p:spPr bwMode="auto">
            <a:xfrm>
              <a:off x="204" y="2614"/>
              <a:ext cx="1951" cy="227"/>
            </a:xfrm>
            <a:prstGeom prst="roundRect">
              <a:avLst>
                <a:gd name="adj" fmla="val 50000"/>
              </a:avLst>
            </a:prstGeom>
            <a:solidFill>
              <a:srgbClr val="72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3326" name="Group 14"/>
            <p:cNvGrpSpPr>
              <a:grpSpLocks/>
            </p:cNvGrpSpPr>
            <p:nvPr/>
          </p:nvGrpSpPr>
          <p:grpSpPr bwMode="auto">
            <a:xfrm>
              <a:off x="295" y="2750"/>
              <a:ext cx="1723" cy="46"/>
              <a:chOff x="476" y="2886"/>
              <a:chExt cx="1723" cy="46"/>
            </a:xfrm>
          </p:grpSpPr>
          <p:grpSp>
            <p:nvGrpSpPr>
              <p:cNvPr id="13327" name="Group 15"/>
              <p:cNvGrpSpPr>
                <a:grpSpLocks/>
              </p:cNvGrpSpPr>
              <p:nvPr/>
            </p:nvGrpSpPr>
            <p:grpSpPr bwMode="auto">
              <a:xfrm flipV="1">
                <a:off x="476" y="2886"/>
                <a:ext cx="816" cy="46"/>
                <a:chOff x="3560" y="1298"/>
                <a:chExt cx="1316" cy="0"/>
              </a:xfrm>
            </p:grpSpPr>
            <p:sp>
              <p:nvSpPr>
                <p:cNvPr id="13328" name="Line 16"/>
                <p:cNvSpPr>
                  <a:spLocks noChangeShapeType="1"/>
                </p:cNvSpPr>
                <p:nvPr/>
              </p:nvSpPr>
              <p:spPr bwMode="auto">
                <a:xfrm>
                  <a:off x="3560" y="1298"/>
                  <a:ext cx="318" cy="0"/>
                </a:xfrm>
                <a:prstGeom prst="line">
                  <a:avLst/>
                </a:prstGeom>
                <a:noFill/>
                <a:ln w="76200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329" name="Line 17"/>
                <p:cNvSpPr>
                  <a:spLocks noChangeShapeType="1"/>
                </p:cNvSpPr>
                <p:nvPr/>
              </p:nvSpPr>
              <p:spPr bwMode="auto">
                <a:xfrm>
                  <a:off x="4059" y="1298"/>
                  <a:ext cx="318" cy="0"/>
                </a:xfrm>
                <a:prstGeom prst="line">
                  <a:avLst/>
                </a:prstGeom>
                <a:noFill/>
                <a:ln w="76200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330" name="Line 18"/>
                <p:cNvSpPr>
                  <a:spLocks noChangeShapeType="1"/>
                </p:cNvSpPr>
                <p:nvPr/>
              </p:nvSpPr>
              <p:spPr bwMode="auto">
                <a:xfrm>
                  <a:off x="4558" y="1298"/>
                  <a:ext cx="318" cy="0"/>
                </a:xfrm>
                <a:prstGeom prst="line">
                  <a:avLst/>
                </a:prstGeom>
                <a:noFill/>
                <a:ln w="76200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3331" name="Group 19"/>
              <p:cNvGrpSpPr>
                <a:grpSpLocks/>
              </p:cNvGrpSpPr>
              <p:nvPr/>
            </p:nvGrpSpPr>
            <p:grpSpPr bwMode="auto">
              <a:xfrm flipV="1">
                <a:off x="1383" y="2886"/>
                <a:ext cx="816" cy="46"/>
                <a:chOff x="3560" y="1298"/>
                <a:chExt cx="1316" cy="0"/>
              </a:xfrm>
            </p:grpSpPr>
            <p:sp>
              <p:nvSpPr>
                <p:cNvPr id="13332" name="Line 20"/>
                <p:cNvSpPr>
                  <a:spLocks noChangeShapeType="1"/>
                </p:cNvSpPr>
                <p:nvPr/>
              </p:nvSpPr>
              <p:spPr bwMode="auto">
                <a:xfrm>
                  <a:off x="3560" y="1298"/>
                  <a:ext cx="318" cy="0"/>
                </a:xfrm>
                <a:prstGeom prst="line">
                  <a:avLst/>
                </a:prstGeom>
                <a:noFill/>
                <a:ln w="76200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333" name="Line 21"/>
                <p:cNvSpPr>
                  <a:spLocks noChangeShapeType="1"/>
                </p:cNvSpPr>
                <p:nvPr/>
              </p:nvSpPr>
              <p:spPr bwMode="auto">
                <a:xfrm>
                  <a:off x="4059" y="1298"/>
                  <a:ext cx="318" cy="0"/>
                </a:xfrm>
                <a:prstGeom prst="line">
                  <a:avLst/>
                </a:prstGeom>
                <a:noFill/>
                <a:ln w="76200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334" name="Line 22"/>
                <p:cNvSpPr>
                  <a:spLocks noChangeShapeType="1"/>
                </p:cNvSpPr>
                <p:nvPr/>
              </p:nvSpPr>
              <p:spPr bwMode="auto">
                <a:xfrm>
                  <a:off x="4558" y="1298"/>
                  <a:ext cx="318" cy="0"/>
                </a:xfrm>
                <a:prstGeom prst="line">
                  <a:avLst/>
                </a:prstGeom>
                <a:noFill/>
                <a:ln w="76200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grpSp>
        <p:nvGrpSpPr>
          <p:cNvPr id="13335" name="Group 23"/>
          <p:cNvGrpSpPr>
            <a:grpSpLocks/>
          </p:cNvGrpSpPr>
          <p:nvPr/>
        </p:nvGrpSpPr>
        <p:grpSpPr bwMode="auto">
          <a:xfrm rot="1432625">
            <a:off x="4284663" y="1700213"/>
            <a:ext cx="431800" cy="3024187"/>
            <a:chOff x="3107" y="1162"/>
            <a:chExt cx="272" cy="1905"/>
          </a:xfrm>
        </p:grpSpPr>
        <p:sp>
          <p:nvSpPr>
            <p:cNvPr id="13336" name="Line 24"/>
            <p:cNvSpPr>
              <a:spLocks noChangeShapeType="1"/>
            </p:cNvSpPr>
            <p:nvPr/>
          </p:nvSpPr>
          <p:spPr bwMode="auto">
            <a:xfrm>
              <a:off x="3243" y="1162"/>
              <a:ext cx="0" cy="13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337" name="AutoShape 25"/>
            <p:cNvSpPr>
              <a:spLocks noChangeArrowheads="1"/>
            </p:cNvSpPr>
            <p:nvPr/>
          </p:nvSpPr>
          <p:spPr bwMode="auto">
            <a:xfrm>
              <a:off x="3107" y="2478"/>
              <a:ext cx="272" cy="589"/>
            </a:xfrm>
            <a:prstGeom prst="roundRect">
              <a:avLst>
                <a:gd name="adj" fmla="val 16667"/>
              </a:avLst>
            </a:prstGeom>
            <a:solidFill>
              <a:srgbClr val="968C9A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3338" name="WordArt 26"/>
          <p:cNvSpPr>
            <a:spLocks noChangeArrowheads="1" noChangeShapeType="1" noTextEdit="1"/>
          </p:cNvSpPr>
          <p:nvPr/>
        </p:nvSpPr>
        <p:spPr bwMode="auto">
          <a:xfrm>
            <a:off x="971550" y="188913"/>
            <a:ext cx="7200900" cy="430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25400">
                  <a:solidFill>
                    <a:srgbClr val="015F2E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7456">
                        <a:alpha val="50000"/>
                      </a:srgbClr>
                    </a:gs>
                    <a:gs pos="50000">
                      <a:srgbClr val="00C877"/>
                    </a:gs>
                    <a:gs pos="100000">
                      <a:srgbClr val="007456">
                        <a:alpha val="50000"/>
                      </a:srgbClr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ЭЛЕКТРИЗАЦИЯ ЧЕРЕЗ ВЛИЯНИЕ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96756E-6 L 0.39757 -0.0157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" y="-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39757 -0.01576 L -0.00417 -0.0053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" y="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33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AutoShape 4"/>
          <p:cNvSpPr>
            <a:spLocks noChangeArrowheads="1"/>
          </p:cNvSpPr>
          <p:nvPr/>
        </p:nvSpPr>
        <p:spPr bwMode="auto">
          <a:xfrm>
            <a:off x="4427538" y="1916113"/>
            <a:ext cx="2449512" cy="3673475"/>
          </a:xfrm>
          <a:prstGeom prst="roundRect">
            <a:avLst>
              <a:gd name="adj" fmla="val 16667"/>
            </a:avLst>
          </a:prstGeom>
          <a:solidFill>
            <a:srgbClr val="968C9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3557" name="Group 5"/>
          <p:cNvGrpSpPr>
            <a:grpSpLocks/>
          </p:cNvGrpSpPr>
          <p:nvPr/>
        </p:nvGrpSpPr>
        <p:grpSpPr bwMode="auto">
          <a:xfrm>
            <a:off x="-4500563" y="2852738"/>
            <a:ext cx="4319588" cy="1800225"/>
            <a:chOff x="-839" y="1797"/>
            <a:chExt cx="2721" cy="1134"/>
          </a:xfrm>
        </p:grpSpPr>
        <p:sp>
          <p:nvSpPr>
            <p:cNvPr id="23558" name="AutoShape 6"/>
            <p:cNvSpPr>
              <a:spLocks noChangeArrowheads="1"/>
            </p:cNvSpPr>
            <p:nvPr/>
          </p:nvSpPr>
          <p:spPr bwMode="auto">
            <a:xfrm>
              <a:off x="-839" y="1797"/>
              <a:ext cx="2721" cy="1134"/>
            </a:xfrm>
            <a:prstGeom prst="roundRect">
              <a:avLst>
                <a:gd name="adj" fmla="val 50000"/>
              </a:avLst>
            </a:prstGeom>
            <a:solidFill>
              <a:srgbClr val="72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23559" name="Group 7"/>
            <p:cNvGrpSpPr>
              <a:grpSpLocks/>
            </p:cNvGrpSpPr>
            <p:nvPr/>
          </p:nvGrpSpPr>
          <p:grpSpPr bwMode="auto">
            <a:xfrm flipV="1">
              <a:off x="567" y="2160"/>
              <a:ext cx="1138" cy="230"/>
              <a:chOff x="3560" y="1298"/>
              <a:chExt cx="1316" cy="0"/>
            </a:xfrm>
          </p:grpSpPr>
          <p:sp>
            <p:nvSpPr>
              <p:cNvPr id="23560" name="Line 8"/>
              <p:cNvSpPr>
                <a:spLocks noChangeShapeType="1"/>
              </p:cNvSpPr>
              <p:nvPr/>
            </p:nvSpPr>
            <p:spPr bwMode="auto">
              <a:xfrm>
                <a:off x="3560" y="1298"/>
                <a:ext cx="318" cy="0"/>
              </a:xfrm>
              <a:prstGeom prst="line">
                <a:avLst/>
              </a:prstGeom>
              <a:noFill/>
              <a:ln w="76200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61" name="Line 9"/>
              <p:cNvSpPr>
                <a:spLocks noChangeShapeType="1"/>
              </p:cNvSpPr>
              <p:nvPr/>
            </p:nvSpPr>
            <p:spPr bwMode="auto">
              <a:xfrm>
                <a:off x="4059" y="1298"/>
                <a:ext cx="318" cy="0"/>
              </a:xfrm>
              <a:prstGeom prst="line">
                <a:avLst/>
              </a:prstGeom>
              <a:noFill/>
              <a:ln w="76200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62" name="Line 10"/>
              <p:cNvSpPr>
                <a:spLocks noChangeShapeType="1"/>
              </p:cNvSpPr>
              <p:nvPr/>
            </p:nvSpPr>
            <p:spPr bwMode="auto">
              <a:xfrm>
                <a:off x="4558" y="1298"/>
                <a:ext cx="318" cy="0"/>
              </a:xfrm>
              <a:prstGeom prst="line">
                <a:avLst/>
              </a:prstGeom>
              <a:noFill/>
              <a:ln w="76200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3563" name="Group 11"/>
            <p:cNvGrpSpPr>
              <a:grpSpLocks/>
            </p:cNvGrpSpPr>
            <p:nvPr/>
          </p:nvGrpSpPr>
          <p:grpSpPr bwMode="auto">
            <a:xfrm flipV="1">
              <a:off x="567" y="2614"/>
              <a:ext cx="1138" cy="230"/>
              <a:chOff x="3560" y="1298"/>
              <a:chExt cx="1316" cy="0"/>
            </a:xfrm>
          </p:grpSpPr>
          <p:sp>
            <p:nvSpPr>
              <p:cNvPr id="23564" name="Line 12"/>
              <p:cNvSpPr>
                <a:spLocks noChangeShapeType="1"/>
              </p:cNvSpPr>
              <p:nvPr/>
            </p:nvSpPr>
            <p:spPr bwMode="auto">
              <a:xfrm>
                <a:off x="3560" y="1298"/>
                <a:ext cx="318" cy="0"/>
              </a:xfrm>
              <a:prstGeom prst="line">
                <a:avLst/>
              </a:prstGeom>
              <a:noFill/>
              <a:ln w="76200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65" name="Line 13"/>
              <p:cNvSpPr>
                <a:spLocks noChangeShapeType="1"/>
              </p:cNvSpPr>
              <p:nvPr/>
            </p:nvSpPr>
            <p:spPr bwMode="auto">
              <a:xfrm>
                <a:off x="4059" y="1298"/>
                <a:ext cx="318" cy="0"/>
              </a:xfrm>
              <a:prstGeom prst="line">
                <a:avLst/>
              </a:prstGeom>
              <a:noFill/>
              <a:ln w="76200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66" name="Line 14"/>
              <p:cNvSpPr>
                <a:spLocks noChangeShapeType="1"/>
              </p:cNvSpPr>
              <p:nvPr/>
            </p:nvSpPr>
            <p:spPr bwMode="auto">
              <a:xfrm>
                <a:off x="4558" y="1298"/>
                <a:ext cx="318" cy="0"/>
              </a:xfrm>
              <a:prstGeom prst="line">
                <a:avLst/>
              </a:prstGeom>
              <a:noFill/>
              <a:ln w="76200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3567" name="Group 15"/>
            <p:cNvGrpSpPr>
              <a:grpSpLocks/>
            </p:cNvGrpSpPr>
            <p:nvPr/>
          </p:nvGrpSpPr>
          <p:grpSpPr bwMode="auto">
            <a:xfrm flipV="1">
              <a:off x="-703" y="2160"/>
              <a:ext cx="1138" cy="230"/>
              <a:chOff x="3560" y="1298"/>
              <a:chExt cx="1316" cy="0"/>
            </a:xfrm>
          </p:grpSpPr>
          <p:sp>
            <p:nvSpPr>
              <p:cNvPr id="23568" name="Line 16"/>
              <p:cNvSpPr>
                <a:spLocks noChangeShapeType="1"/>
              </p:cNvSpPr>
              <p:nvPr/>
            </p:nvSpPr>
            <p:spPr bwMode="auto">
              <a:xfrm>
                <a:off x="3560" y="1298"/>
                <a:ext cx="318" cy="0"/>
              </a:xfrm>
              <a:prstGeom prst="line">
                <a:avLst/>
              </a:prstGeom>
              <a:noFill/>
              <a:ln w="76200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69" name="Line 17"/>
              <p:cNvSpPr>
                <a:spLocks noChangeShapeType="1"/>
              </p:cNvSpPr>
              <p:nvPr/>
            </p:nvSpPr>
            <p:spPr bwMode="auto">
              <a:xfrm>
                <a:off x="4059" y="1298"/>
                <a:ext cx="318" cy="0"/>
              </a:xfrm>
              <a:prstGeom prst="line">
                <a:avLst/>
              </a:prstGeom>
              <a:noFill/>
              <a:ln w="76200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70" name="Line 18"/>
              <p:cNvSpPr>
                <a:spLocks noChangeShapeType="1"/>
              </p:cNvSpPr>
              <p:nvPr/>
            </p:nvSpPr>
            <p:spPr bwMode="auto">
              <a:xfrm>
                <a:off x="4558" y="1298"/>
                <a:ext cx="318" cy="0"/>
              </a:xfrm>
              <a:prstGeom prst="line">
                <a:avLst/>
              </a:prstGeom>
              <a:noFill/>
              <a:ln w="76200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3571" name="Group 19"/>
            <p:cNvGrpSpPr>
              <a:grpSpLocks/>
            </p:cNvGrpSpPr>
            <p:nvPr/>
          </p:nvGrpSpPr>
          <p:grpSpPr bwMode="auto">
            <a:xfrm flipV="1">
              <a:off x="-703" y="2614"/>
              <a:ext cx="1138" cy="230"/>
              <a:chOff x="3560" y="1298"/>
              <a:chExt cx="1316" cy="0"/>
            </a:xfrm>
          </p:grpSpPr>
          <p:sp>
            <p:nvSpPr>
              <p:cNvPr id="23572" name="Line 20"/>
              <p:cNvSpPr>
                <a:spLocks noChangeShapeType="1"/>
              </p:cNvSpPr>
              <p:nvPr/>
            </p:nvSpPr>
            <p:spPr bwMode="auto">
              <a:xfrm>
                <a:off x="3560" y="1298"/>
                <a:ext cx="318" cy="0"/>
              </a:xfrm>
              <a:prstGeom prst="line">
                <a:avLst/>
              </a:prstGeom>
              <a:noFill/>
              <a:ln w="76200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73" name="Line 21"/>
              <p:cNvSpPr>
                <a:spLocks noChangeShapeType="1"/>
              </p:cNvSpPr>
              <p:nvPr/>
            </p:nvSpPr>
            <p:spPr bwMode="auto">
              <a:xfrm>
                <a:off x="4059" y="1298"/>
                <a:ext cx="318" cy="0"/>
              </a:xfrm>
              <a:prstGeom prst="line">
                <a:avLst/>
              </a:prstGeom>
              <a:noFill/>
              <a:ln w="76200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74" name="Line 22"/>
              <p:cNvSpPr>
                <a:spLocks noChangeShapeType="1"/>
              </p:cNvSpPr>
              <p:nvPr/>
            </p:nvSpPr>
            <p:spPr bwMode="auto">
              <a:xfrm>
                <a:off x="4558" y="1298"/>
                <a:ext cx="318" cy="0"/>
              </a:xfrm>
              <a:prstGeom prst="line">
                <a:avLst/>
              </a:prstGeom>
              <a:noFill/>
              <a:ln w="76200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23575" name="Group 23"/>
          <p:cNvGrpSpPr>
            <a:grpSpLocks/>
          </p:cNvGrpSpPr>
          <p:nvPr/>
        </p:nvGrpSpPr>
        <p:grpSpPr bwMode="auto">
          <a:xfrm>
            <a:off x="4787900" y="3933825"/>
            <a:ext cx="576263" cy="574675"/>
            <a:chOff x="3152" y="2614"/>
            <a:chExt cx="363" cy="362"/>
          </a:xfrm>
        </p:grpSpPr>
        <p:sp>
          <p:nvSpPr>
            <p:cNvPr id="23576" name="Line 24"/>
            <p:cNvSpPr>
              <a:spLocks noChangeShapeType="1"/>
            </p:cNvSpPr>
            <p:nvPr/>
          </p:nvSpPr>
          <p:spPr bwMode="auto">
            <a:xfrm>
              <a:off x="3334" y="2614"/>
              <a:ext cx="0" cy="362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3577" name="Line 25"/>
            <p:cNvSpPr>
              <a:spLocks noChangeShapeType="1"/>
            </p:cNvSpPr>
            <p:nvPr/>
          </p:nvSpPr>
          <p:spPr bwMode="auto">
            <a:xfrm>
              <a:off x="3152" y="2795"/>
              <a:ext cx="363" cy="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3578" name="Group 26"/>
          <p:cNvGrpSpPr>
            <a:grpSpLocks/>
          </p:cNvGrpSpPr>
          <p:nvPr/>
        </p:nvGrpSpPr>
        <p:grpSpPr bwMode="auto">
          <a:xfrm>
            <a:off x="4787900" y="3068638"/>
            <a:ext cx="576263" cy="574675"/>
            <a:chOff x="3152" y="2614"/>
            <a:chExt cx="363" cy="362"/>
          </a:xfrm>
        </p:grpSpPr>
        <p:sp>
          <p:nvSpPr>
            <p:cNvPr id="23579" name="Line 27"/>
            <p:cNvSpPr>
              <a:spLocks noChangeShapeType="1"/>
            </p:cNvSpPr>
            <p:nvPr/>
          </p:nvSpPr>
          <p:spPr bwMode="auto">
            <a:xfrm>
              <a:off x="3334" y="2614"/>
              <a:ext cx="0" cy="362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3580" name="Line 28"/>
            <p:cNvSpPr>
              <a:spLocks noChangeShapeType="1"/>
            </p:cNvSpPr>
            <p:nvPr/>
          </p:nvSpPr>
          <p:spPr bwMode="auto">
            <a:xfrm>
              <a:off x="3152" y="2795"/>
              <a:ext cx="363" cy="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3581" name="Group 29"/>
          <p:cNvGrpSpPr>
            <a:grpSpLocks/>
          </p:cNvGrpSpPr>
          <p:nvPr/>
        </p:nvGrpSpPr>
        <p:grpSpPr bwMode="auto">
          <a:xfrm>
            <a:off x="6011863" y="3068638"/>
            <a:ext cx="576262" cy="574675"/>
            <a:chOff x="3152" y="2614"/>
            <a:chExt cx="363" cy="362"/>
          </a:xfrm>
        </p:grpSpPr>
        <p:sp>
          <p:nvSpPr>
            <p:cNvPr id="23582" name="Line 30"/>
            <p:cNvSpPr>
              <a:spLocks noChangeShapeType="1"/>
            </p:cNvSpPr>
            <p:nvPr/>
          </p:nvSpPr>
          <p:spPr bwMode="auto">
            <a:xfrm>
              <a:off x="3334" y="2614"/>
              <a:ext cx="0" cy="362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3583" name="Line 31"/>
            <p:cNvSpPr>
              <a:spLocks noChangeShapeType="1"/>
            </p:cNvSpPr>
            <p:nvPr/>
          </p:nvSpPr>
          <p:spPr bwMode="auto">
            <a:xfrm>
              <a:off x="3152" y="2795"/>
              <a:ext cx="363" cy="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3584" name="Line 32"/>
          <p:cNvSpPr>
            <a:spLocks noChangeShapeType="1"/>
          </p:cNvSpPr>
          <p:nvPr/>
        </p:nvSpPr>
        <p:spPr bwMode="auto">
          <a:xfrm>
            <a:off x="6156325" y="3573463"/>
            <a:ext cx="504825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23585" name="Group 33"/>
          <p:cNvGrpSpPr>
            <a:grpSpLocks/>
          </p:cNvGrpSpPr>
          <p:nvPr/>
        </p:nvGrpSpPr>
        <p:grpSpPr bwMode="auto">
          <a:xfrm>
            <a:off x="6011863" y="2205038"/>
            <a:ext cx="576262" cy="574675"/>
            <a:chOff x="3152" y="2614"/>
            <a:chExt cx="363" cy="362"/>
          </a:xfrm>
        </p:grpSpPr>
        <p:sp>
          <p:nvSpPr>
            <p:cNvPr id="23586" name="Line 34"/>
            <p:cNvSpPr>
              <a:spLocks noChangeShapeType="1"/>
            </p:cNvSpPr>
            <p:nvPr/>
          </p:nvSpPr>
          <p:spPr bwMode="auto">
            <a:xfrm>
              <a:off x="3334" y="2614"/>
              <a:ext cx="0" cy="362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3587" name="Line 35"/>
            <p:cNvSpPr>
              <a:spLocks noChangeShapeType="1"/>
            </p:cNvSpPr>
            <p:nvPr/>
          </p:nvSpPr>
          <p:spPr bwMode="auto">
            <a:xfrm>
              <a:off x="3152" y="2795"/>
              <a:ext cx="363" cy="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3588" name="Group 36"/>
          <p:cNvGrpSpPr>
            <a:grpSpLocks/>
          </p:cNvGrpSpPr>
          <p:nvPr/>
        </p:nvGrpSpPr>
        <p:grpSpPr bwMode="auto">
          <a:xfrm>
            <a:off x="4787900" y="2205038"/>
            <a:ext cx="576263" cy="574675"/>
            <a:chOff x="3152" y="2614"/>
            <a:chExt cx="363" cy="362"/>
          </a:xfrm>
        </p:grpSpPr>
        <p:sp>
          <p:nvSpPr>
            <p:cNvPr id="23589" name="Line 37"/>
            <p:cNvSpPr>
              <a:spLocks noChangeShapeType="1"/>
            </p:cNvSpPr>
            <p:nvPr/>
          </p:nvSpPr>
          <p:spPr bwMode="auto">
            <a:xfrm>
              <a:off x="3334" y="2614"/>
              <a:ext cx="0" cy="362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3590" name="Line 38"/>
            <p:cNvSpPr>
              <a:spLocks noChangeShapeType="1"/>
            </p:cNvSpPr>
            <p:nvPr/>
          </p:nvSpPr>
          <p:spPr bwMode="auto">
            <a:xfrm>
              <a:off x="3152" y="2795"/>
              <a:ext cx="363" cy="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3591" name="Group 39"/>
          <p:cNvGrpSpPr>
            <a:grpSpLocks/>
          </p:cNvGrpSpPr>
          <p:nvPr/>
        </p:nvGrpSpPr>
        <p:grpSpPr bwMode="auto">
          <a:xfrm>
            <a:off x="6011863" y="3933825"/>
            <a:ext cx="576262" cy="574675"/>
            <a:chOff x="3152" y="2614"/>
            <a:chExt cx="363" cy="362"/>
          </a:xfrm>
        </p:grpSpPr>
        <p:sp>
          <p:nvSpPr>
            <p:cNvPr id="23592" name="Line 40"/>
            <p:cNvSpPr>
              <a:spLocks noChangeShapeType="1"/>
            </p:cNvSpPr>
            <p:nvPr/>
          </p:nvSpPr>
          <p:spPr bwMode="auto">
            <a:xfrm>
              <a:off x="3334" y="2614"/>
              <a:ext cx="0" cy="362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3593" name="Line 41"/>
            <p:cNvSpPr>
              <a:spLocks noChangeShapeType="1"/>
            </p:cNvSpPr>
            <p:nvPr/>
          </p:nvSpPr>
          <p:spPr bwMode="auto">
            <a:xfrm>
              <a:off x="3152" y="2795"/>
              <a:ext cx="363" cy="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3594" name="Group 42"/>
          <p:cNvGrpSpPr>
            <a:grpSpLocks/>
          </p:cNvGrpSpPr>
          <p:nvPr/>
        </p:nvGrpSpPr>
        <p:grpSpPr bwMode="auto">
          <a:xfrm>
            <a:off x="4787900" y="4797425"/>
            <a:ext cx="576263" cy="574675"/>
            <a:chOff x="3152" y="2614"/>
            <a:chExt cx="363" cy="362"/>
          </a:xfrm>
        </p:grpSpPr>
        <p:sp>
          <p:nvSpPr>
            <p:cNvPr id="23595" name="Line 43"/>
            <p:cNvSpPr>
              <a:spLocks noChangeShapeType="1"/>
            </p:cNvSpPr>
            <p:nvPr/>
          </p:nvSpPr>
          <p:spPr bwMode="auto">
            <a:xfrm>
              <a:off x="3334" y="2614"/>
              <a:ext cx="0" cy="362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3596" name="Line 44"/>
            <p:cNvSpPr>
              <a:spLocks noChangeShapeType="1"/>
            </p:cNvSpPr>
            <p:nvPr/>
          </p:nvSpPr>
          <p:spPr bwMode="auto">
            <a:xfrm>
              <a:off x="3152" y="2795"/>
              <a:ext cx="363" cy="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3597" name="Group 45"/>
          <p:cNvGrpSpPr>
            <a:grpSpLocks/>
          </p:cNvGrpSpPr>
          <p:nvPr/>
        </p:nvGrpSpPr>
        <p:grpSpPr bwMode="auto">
          <a:xfrm>
            <a:off x="6011863" y="4797425"/>
            <a:ext cx="576262" cy="574675"/>
            <a:chOff x="3152" y="2614"/>
            <a:chExt cx="363" cy="362"/>
          </a:xfrm>
        </p:grpSpPr>
        <p:sp>
          <p:nvSpPr>
            <p:cNvPr id="23598" name="Line 46"/>
            <p:cNvSpPr>
              <a:spLocks noChangeShapeType="1"/>
            </p:cNvSpPr>
            <p:nvPr/>
          </p:nvSpPr>
          <p:spPr bwMode="auto">
            <a:xfrm>
              <a:off x="3334" y="2614"/>
              <a:ext cx="0" cy="362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3599" name="Line 47"/>
            <p:cNvSpPr>
              <a:spLocks noChangeShapeType="1"/>
            </p:cNvSpPr>
            <p:nvPr/>
          </p:nvSpPr>
          <p:spPr bwMode="auto">
            <a:xfrm>
              <a:off x="3152" y="2795"/>
              <a:ext cx="363" cy="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3600" name="Line 48"/>
          <p:cNvSpPr>
            <a:spLocks noChangeShapeType="1"/>
          </p:cNvSpPr>
          <p:nvPr/>
        </p:nvSpPr>
        <p:spPr bwMode="auto">
          <a:xfrm>
            <a:off x="5003800" y="2636838"/>
            <a:ext cx="504825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3601" name="Line 49"/>
          <p:cNvSpPr>
            <a:spLocks noChangeShapeType="1"/>
          </p:cNvSpPr>
          <p:nvPr/>
        </p:nvSpPr>
        <p:spPr bwMode="auto">
          <a:xfrm>
            <a:off x="6156325" y="2636838"/>
            <a:ext cx="504825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3602" name="Line 50"/>
          <p:cNvSpPr>
            <a:spLocks noChangeShapeType="1"/>
          </p:cNvSpPr>
          <p:nvPr/>
        </p:nvSpPr>
        <p:spPr bwMode="auto">
          <a:xfrm>
            <a:off x="6227763" y="5229225"/>
            <a:ext cx="504825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3603" name="Line 51"/>
          <p:cNvSpPr>
            <a:spLocks noChangeShapeType="1"/>
          </p:cNvSpPr>
          <p:nvPr/>
        </p:nvSpPr>
        <p:spPr bwMode="auto">
          <a:xfrm>
            <a:off x="6156325" y="4437063"/>
            <a:ext cx="504825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3604" name="Line 52"/>
          <p:cNvSpPr>
            <a:spLocks noChangeShapeType="1"/>
          </p:cNvSpPr>
          <p:nvPr/>
        </p:nvSpPr>
        <p:spPr bwMode="auto">
          <a:xfrm>
            <a:off x="5003800" y="5300663"/>
            <a:ext cx="504825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3605" name="Line 53"/>
          <p:cNvSpPr>
            <a:spLocks noChangeShapeType="1"/>
          </p:cNvSpPr>
          <p:nvPr/>
        </p:nvSpPr>
        <p:spPr bwMode="auto">
          <a:xfrm>
            <a:off x="5003800" y="3573463"/>
            <a:ext cx="504825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3606" name="Line 54"/>
          <p:cNvSpPr>
            <a:spLocks noChangeShapeType="1"/>
          </p:cNvSpPr>
          <p:nvPr/>
        </p:nvSpPr>
        <p:spPr bwMode="auto">
          <a:xfrm>
            <a:off x="5003800" y="4437063"/>
            <a:ext cx="504825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3607" name="WordArt 55"/>
          <p:cNvSpPr>
            <a:spLocks noChangeArrowheads="1" noChangeShapeType="1" noTextEdit="1"/>
          </p:cNvSpPr>
          <p:nvPr/>
        </p:nvSpPr>
        <p:spPr bwMode="auto">
          <a:xfrm>
            <a:off x="971550" y="188913"/>
            <a:ext cx="7200900" cy="430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25400">
                  <a:solidFill>
                    <a:srgbClr val="015F2E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7456">
                        <a:alpha val="50000"/>
                      </a:srgbClr>
                    </a:gs>
                    <a:gs pos="50000">
                      <a:srgbClr val="00C877"/>
                    </a:gs>
                    <a:gs pos="100000">
                      <a:srgbClr val="007456">
                        <a:alpha val="50000"/>
                      </a:srgbClr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ЭЛЕКТРИЗАЦИЯ ЧЕРЕЗ ВЛИЯНИЕ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38889E-6 9.91659E-7 L 0.37812 9.91659E-7 " pathEditMode="relative" ptsTypes="AA">
                                      <p:cBhvr>
                                        <p:cTn id="6" dur="2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00162 C -0.00764 -0.0139 -0.01563 -0.0292 -0.00608 -0.03638 C 0.00347 -0.04356 0.05121 -0.03684 0.05764 -0.04171 C 0.06406 -0.04657 0.02048 -0.06279 0.03298 -0.06604 C 0.04548 -0.06928 0.08923 -0.06511 0.13298 -0.06071 " pathEditMode="relative" ptsTypes="aaaaA">
                                      <p:cBhvr>
                                        <p:cTn id="9" dur="3000" fill="hold"/>
                                        <p:tgtEl>
                                          <p:spTgt spid="236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0.00162 C 0.0059 -0.02456 0.01145 -0.0475 0.00955 -0.06047 C 0.00764 -0.07345 -0.02153 -0.076 -0.01111 -0.07947 C -0.0007 -0.08295 0.06024 -0.08642 0.07187 -0.08133 C 0.0835 -0.07623 0.04843 -0.05051 0.05885 -0.04843 C 0.06927 -0.04634 0.10173 -0.05793 0.1342 -0.06928 " pathEditMode="relative" ptsTypes="aaaaaA">
                                      <p:cBhvr>
                                        <p:cTn id="11" dur="3000" fill="hold"/>
                                        <p:tgtEl>
                                          <p:spTgt spid="236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-0.00278 C 0.0177 -0.01321 0.03645 -0.02363 0.0408 -0.03058 C 0.04514 -0.03753 0.02725 -0.03429 0.02517 -0.04449 C 0.02309 -0.05468 0.02274 -0.09152 0.02777 -0.09129 C 0.03281 -0.09106 0.03854 -0.04611 0.05503 -0.04263 C 0.07152 -0.03916 0.09895 -0.05491 0.12639 -0.07044 " pathEditMode="relative" ptsTypes="aaaaaA">
                                      <p:cBhvr>
                                        <p:cTn id="13" dur="3000" fill="hold"/>
                                        <p:tgtEl>
                                          <p:spTgt spid="236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0.00069 C -0.00868 -0.01436 -0.01789 -0.0278 -0.00851 -0.03174 C 0.00086 -0.03568 0.04705 -0.01876 0.05642 -0.02479 C 0.0658 -0.03081 0.05573 -0.06232 0.04722 -0.06812 C 0.03871 -0.07391 -0.00868 -0.06047 0.00573 -0.05954 C 0.02014 -0.05862 0.07708 -0.06093 0.1342 -0.06302 " pathEditMode="relative" ptsTypes="aaaaaA">
                                      <p:cBhvr>
                                        <p:cTn id="15" dur="3000" fill="hold"/>
                                        <p:tgtEl>
                                          <p:spTgt spid="236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00" grpId="0" animBg="1"/>
      <p:bldP spid="23604" grpId="0" animBg="1"/>
      <p:bldP spid="23605" grpId="0" animBg="1"/>
      <p:bldP spid="2360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1" name="Group 3"/>
          <p:cNvGrpSpPr>
            <a:grpSpLocks/>
          </p:cNvGrpSpPr>
          <p:nvPr/>
        </p:nvGrpSpPr>
        <p:grpSpPr bwMode="auto">
          <a:xfrm>
            <a:off x="5148263" y="1557338"/>
            <a:ext cx="2519362" cy="4032250"/>
            <a:chOff x="2200" y="935"/>
            <a:chExt cx="1587" cy="2540"/>
          </a:xfrm>
        </p:grpSpPr>
        <p:sp>
          <p:nvSpPr>
            <p:cNvPr id="22532" name="Rectangle 4"/>
            <p:cNvSpPr>
              <a:spLocks noChangeArrowheads="1"/>
            </p:cNvSpPr>
            <p:nvPr/>
          </p:nvSpPr>
          <p:spPr bwMode="auto">
            <a:xfrm>
              <a:off x="2880" y="3339"/>
              <a:ext cx="907" cy="136"/>
            </a:xfrm>
            <a:prstGeom prst="rect">
              <a:avLst/>
            </a:prstGeom>
            <a:solidFill>
              <a:srgbClr val="968C9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533" name="Line 5"/>
            <p:cNvSpPr>
              <a:spLocks noChangeShapeType="1"/>
            </p:cNvSpPr>
            <p:nvPr/>
          </p:nvSpPr>
          <p:spPr bwMode="auto">
            <a:xfrm flipV="1">
              <a:off x="3334" y="935"/>
              <a:ext cx="0" cy="2404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2534" name="Line 6"/>
            <p:cNvSpPr>
              <a:spLocks noChangeShapeType="1"/>
            </p:cNvSpPr>
            <p:nvPr/>
          </p:nvSpPr>
          <p:spPr bwMode="auto">
            <a:xfrm flipH="1">
              <a:off x="2200" y="935"/>
              <a:ext cx="1134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2535" name="Line 7"/>
            <p:cNvSpPr>
              <a:spLocks noChangeShapeType="1"/>
            </p:cNvSpPr>
            <p:nvPr/>
          </p:nvSpPr>
          <p:spPr bwMode="auto">
            <a:xfrm>
              <a:off x="2200" y="935"/>
              <a:ext cx="0" cy="182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2536" name="Group 8"/>
          <p:cNvGrpSpPr>
            <a:grpSpLocks/>
          </p:cNvGrpSpPr>
          <p:nvPr/>
        </p:nvGrpSpPr>
        <p:grpSpPr bwMode="auto">
          <a:xfrm>
            <a:off x="4932363" y="1844675"/>
            <a:ext cx="431800" cy="3024188"/>
            <a:chOff x="3107" y="1162"/>
            <a:chExt cx="272" cy="1905"/>
          </a:xfrm>
        </p:grpSpPr>
        <p:sp>
          <p:nvSpPr>
            <p:cNvPr id="22537" name="Line 9"/>
            <p:cNvSpPr>
              <a:spLocks noChangeShapeType="1"/>
            </p:cNvSpPr>
            <p:nvPr/>
          </p:nvSpPr>
          <p:spPr bwMode="auto">
            <a:xfrm>
              <a:off x="3243" y="1162"/>
              <a:ext cx="0" cy="13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2538" name="AutoShape 10"/>
            <p:cNvSpPr>
              <a:spLocks noChangeArrowheads="1"/>
            </p:cNvSpPr>
            <p:nvPr/>
          </p:nvSpPr>
          <p:spPr bwMode="auto">
            <a:xfrm>
              <a:off x="3107" y="2478"/>
              <a:ext cx="272" cy="589"/>
            </a:xfrm>
            <a:prstGeom prst="roundRect">
              <a:avLst>
                <a:gd name="adj" fmla="val 16667"/>
              </a:avLst>
            </a:prstGeom>
            <a:solidFill>
              <a:srgbClr val="968C9A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2540" name="AutoShape 12"/>
          <p:cNvSpPr>
            <a:spLocks noChangeArrowheads="1"/>
          </p:cNvSpPr>
          <p:nvPr/>
        </p:nvSpPr>
        <p:spPr bwMode="auto">
          <a:xfrm>
            <a:off x="-3276600" y="4149725"/>
            <a:ext cx="3097212" cy="360363"/>
          </a:xfrm>
          <a:prstGeom prst="roundRect">
            <a:avLst>
              <a:gd name="adj" fmla="val 50000"/>
            </a:avLst>
          </a:prstGeom>
          <a:solidFill>
            <a:schemeClr val="hlink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600" b="1">
                <a:solidFill>
                  <a:srgbClr val="FF0000"/>
                </a:solidFill>
              </a:rPr>
              <a:t>+  +  +  +  +  +</a:t>
            </a:r>
          </a:p>
        </p:txBody>
      </p:sp>
      <p:grpSp>
        <p:nvGrpSpPr>
          <p:cNvPr id="22550" name="Group 22"/>
          <p:cNvGrpSpPr>
            <a:grpSpLocks/>
          </p:cNvGrpSpPr>
          <p:nvPr/>
        </p:nvGrpSpPr>
        <p:grpSpPr bwMode="auto">
          <a:xfrm rot="1432625">
            <a:off x="4284663" y="1700213"/>
            <a:ext cx="431800" cy="3024187"/>
            <a:chOff x="3107" y="1162"/>
            <a:chExt cx="272" cy="1905"/>
          </a:xfrm>
        </p:grpSpPr>
        <p:sp>
          <p:nvSpPr>
            <p:cNvPr id="22551" name="Line 23"/>
            <p:cNvSpPr>
              <a:spLocks noChangeShapeType="1"/>
            </p:cNvSpPr>
            <p:nvPr/>
          </p:nvSpPr>
          <p:spPr bwMode="auto">
            <a:xfrm>
              <a:off x="3243" y="1162"/>
              <a:ext cx="0" cy="13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2552" name="AutoShape 24"/>
            <p:cNvSpPr>
              <a:spLocks noChangeArrowheads="1"/>
            </p:cNvSpPr>
            <p:nvPr/>
          </p:nvSpPr>
          <p:spPr bwMode="auto">
            <a:xfrm>
              <a:off x="3107" y="2478"/>
              <a:ext cx="272" cy="589"/>
            </a:xfrm>
            <a:prstGeom prst="roundRect">
              <a:avLst>
                <a:gd name="adj" fmla="val 16667"/>
              </a:avLst>
            </a:prstGeom>
            <a:solidFill>
              <a:srgbClr val="968C9A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2553" name="WordArt 25"/>
          <p:cNvSpPr>
            <a:spLocks noChangeArrowheads="1" noChangeShapeType="1" noTextEdit="1"/>
          </p:cNvSpPr>
          <p:nvPr/>
        </p:nvSpPr>
        <p:spPr bwMode="auto">
          <a:xfrm>
            <a:off x="971550" y="188913"/>
            <a:ext cx="7200900" cy="430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25400">
                  <a:solidFill>
                    <a:srgbClr val="015F2E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7456">
                        <a:alpha val="50000"/>
                      </a:srgbClr>
                    </a:gs>
                    <a:gs pos="50000">
                      <a:srgbClr val="00C877"/>
                    </a:gs>
                    <a:gs pos="100000">
                      <a:srgbClr val="007456">
                        <a:alpha val="50000"/>
                      </a:srgbClr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ЭЛЕКТРИЗАЦИЯ ЧЕРЕЗ ВЛИЯНИЕ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1.11022E-16 L 0.35816 -0.0053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35" presetClass="path" presetSubtype="0" accel="50000" decel="5000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35816 -0.00532 L 0.02153 1.11022E-1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25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40" grpId="0" animBg="1"/>
      <p:bldP spid="22540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AutoShape 4"/>
          <p:cNvSpPr>
            <a:spLocks noChangeArrowheads="1"/>
          </p:cNvSpPr>
          <p:nvPr/>
        </p:nvSpPr>
        <p:spPr bwMode="auto">
          <a:xfrm>
            <a:off x="4427538" y="1916113"/>
            <a:ext cx="2449512" cy="3673475"/>
          </a:xfrm>
          <a:prstGeom prst="roundRect">
            <a:avLst>
              <a:gd name="adj" fmla="val 16667"/>
            </a:avLst>
          </a:prstGeom>
          <a:solidFill>
            <a:srgbClr val="968C9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342" name="AutoShape 6"/>
          <p:cNvSpPr>
            <a:spLocks noChangeArrowheads="1"/>
          </p:cNvSpPr>
          <p:nvPr/>
        </p:nvSpPr>
        <p:spPr bwMode="auto">
          <a:xfrm>
            <a:off x="-4319588" y="2852738"/>
            <a:ext cx="4319588" cy="1800225"/>
          </a:xfrm>
          <a:prstGeom prst="roundRect">
            <a:avLst>
              <a:gd name="adj" fmla="val 50000"/>
            </a:avLst>
          </a:prstGeom>
          <a:solidFill>
            <a:schemeClr val="hlink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6000" b="1">
                <a:solidFill>
                  <a:srgbClr val="FF0000"/>
                </a:solidFill>
              </a:rPr>
              <a:t>+ + + + + +</a:t>
            </a:r>
          </a:p>
          <a:p>
            <a:pPr algn="ctr"/>
            <a:r>
              <a:rPr lang="ru-RU" sz="6000" b="1">
                <a:solidFill>
                  <a:srgbClr val="FF0000"/>
                </a:solidFill>
              </a:rPr>
              <a:t>+ + + + + +</a:t>
            </a:r>
          </a:p>
        </p:txBody>
      </p:sp>
      <p:grpSp>
        <p:nvGrpSpPr>
          <p:cNvPr id="14359" name="Group 23"/>
          <p:cNvGrpSpPr>
            <a:grpSpLocks/>
          </p:cNvGrpSpPr>
          <p:nvPr/>
        </p:nvGrpSpPr>
        <p:grpSpPr bwMode="auto">
          <a:xfrm>
            <a:off x="4787900" y="3933825"/>
            <a:ext cx="576263" cy="574675"/>
            <a:chOff x="3152" y="2614"/>
            <a:chExt cx="363" cy="362"/>
          </a:xfrm>
        </p:grpSpPr>
        <p:sp>
          <p:nvSpPr>
            <p:cNvPr id="14360" name="Line 24"/>
            <p:cNvSpPr>
              <a:spLocks noChangeShapeType="1"/>
            </p:cNvSpPr>
            <p:nvPr/>
          </p:nvSpPr>
          <p:spPr bwMode="auto">
            <a:xfrm>
              <a:off x="3334" y="2614"/>
              <a:ext cx="0" cy="362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4361" name="Line 25"/>
            <p:cNvSpPr>
              <a:spLocks noChangeShapeType="1"/>
            </p:cNvSpPr>
            <p:nvPr/>
          </p:nvSpPr>
          <p:spPr bwMode="auto">
            <a:xfrm>
              <a:off x="3152" y="2795"/>
              <a:ext cx="363" cy="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4362" name="Group 26"/>
          <p:cNvGrpSpPr>
            <a:grpSpLocks/>
          </p:cNvGrpSpPr>
          <p:nvPr/>
        </p:nvGrpSpPr>
        <p:grpSpPr bwMode="auto">
          <a:xfrm>
            <a:off x="4787900" y="3068638"/>
            <a:ext cx="576263" cy="574675"/>
            <a:chOff x="3152" y="2614"/>
            <a:chExt cx="363" cy="362"/>
          </a:xfrm>
        </p:grpSpPr>
        <p:sp>
          <p:nvSpPr>
            <p:cNvPr id="14363" name="Line 27"/>
            <p:cNvSpPr>
              <a:spLocks noChangeShapeType="1"/>
            </p:cNvSpPr>
            <p:nvPr/>
          </p:nvSpPr>
          <p:spPr bwMode="auto">
            <a:xfrm>
              <a:off x="3334" y="2614"/>
              <a:ext cx="0" cy="362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4364" name="Line 28"/>
            <p:cNvSpPr>
              <a:spLocks noChangeShapeType="1"/>
            </p:cNvSpPr>
            <p:nvPr/>
          </p:nvSpPr>
          <p:spPr bwMode="auto">
            <a:xfrm>
              <a:off x="3152" y="2795"/>
              <a:ext cx="363" cy="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4365" name="Group 29"/>
          <p:cNvGrpSpPr>
            <a:grpSpLocks/>
          </p:cNvGrpSpPr>
          <p:nvPr/>
        </p:nvGrpSpPr>
        <p:grpSpPr bwMode="auto">
          <a:xfrm>
            <a:off x="6011863" y="3068638"/>
            <a:ext cx="576262" cy="574675"/>
            <a:chOff x="3152" y="2614"/>
            <a:chExt cx="363" cy="362"/>
          </a:xfrm>
        </p:grpSpPr>
        <p:sp>
          <p:nvSpPr>
            <p:cNvPr id="14366" name="Line 30"/>
            <p:cNvSpPr>
              <a:spLocks noChangeShapeType="1"/>
            </p:cNvSpPr>
            <p:nvPr/>
          </p:nvSpPr>
          <p:spPr bwMode="auto">
            <a:xfrm>
              <a:off x="3334" y="2614"/>
              <a:ext cx="0" cy="362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4367" name="Line 31"/>
            <p:cNvSpPr>
              <a:spLocks noChangeShapeType="1"/>
            </p:cNvSpPr>
            <p:nvPr/>
          </p:nvSpPr>
          <p:spPr bwMode="auto">
            <a:xfrm>
              <a:off x="3152" y="2795"/>
              <a:ext cx="363" cy="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4368" name="Line 32"/>
          <p:cNvSpPr>
            <a:spLocks noChangeShapeType="1"/>
          </p:cNvSpPr>
          <p:nvPr/>
        </p:nvSpPr>
        <p:spPr bwMode="auto">
          <a:xfrm>
            <a:off x="6156325" y="3573463"/>
            <a:ext cx="504825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14369" name="Group 33"/>
          <p:cNvGrpSpPr>
            <a:grpSpLocks/>
          </p:cNvGrpSpPr>
          <p:nvPr/>
        </p:nvGrpSpPr>
        <p:grpSpPr bwMode="auto">
          <a:xfrm>
            <a:off x="6011863" y="2205038"/>
            <a:ext cx="576262" cy="574675"/>
            <a:chOff x="3152" y="2614"/>
            <a:chExt cx="363" cy="362"/>
          </a:xfrm>
        </p:grpSpPr>
        <p:sp>
          <p:nvSpPr>
            <p:cNvPr id="14370" name="Line 34"/>
            <p:cNvSpPr>
              <a:spLocks noChangeShapeType="1"/>
            </p:cNvSpPr>
            <p:nvPr/>
          </p:nvSpPr>
          <p:spPr bwMode="auto">
            <a:xfrm>
              <a:off x="3334" y="2614"/>
              <a:ext cx="0" cy="362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4371" name="Line 35"/>
            <p:cNvSpPr>
              <a:spLocks noChangeShapeType="1"/>
            </p:cNvSpPr>
            <p:nvPr/>
          </p:nvSpPr>
          <p:spPr bwMode="auto">
            <a:xfrm>
              <a:off x="3152" y="2795"/>
              <a:ext cx="363" cy="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4372" name="Group 36"/>
          <p:cNvGrpSpPr>
            <a:grpSpLocks/>
          </p:cNvGrpSpPr>
          <p:nvPr/>
        </p:nvGrpSpPr>
        <p:grpSpPr bwMode="auto">
          <a:xfrm>
            <a:off x="4787900" y="2205038"/>
            <a:ext cx="576263" cy="574675"/>
            <a:chOff x="3152" y="2614"/>
            <a:chExt cx="363" cy="362"/>
          </a:xfrm>
        </p:grpSpPr>
        <p:sp>
          <p:nvSpPr>
            <p:cNvPr id="14373" name="Line 37"/>
            <p:cNvSpPr>
              <a:spLocks noChangeShapeType="1"/>
            </p:cNvSpPr>
            <p:nvPr/>
          </p:nvSpPr>
          <p:spPr bwMode="auto">
            <a:xfrm>
              <a:off x="3334" y="2614"/>
              <a:ext cx="0" cy="362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4374" name="Line 38"/>
            <p:cNvSpPr>
              <a:spLocks noChangeShapeType="1"/>
            </p:cNvSpPr>
            <p:nvPr/>
          </p:nvSpPr>
          <p:spPr bwMode="auto">
            <a:xfrm>
              <a:off x="3152" y="2795"/>
              <a:ext cx="363" cy="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4375" name="Group 39"/>
          <p:cNvGrpSpPr>
            <a:grpSpLocks/>
          </p:cNvGrpSpPr>
          <p:nvPr/>
        </p:nvGrpSpPr>
        <p:grpSpPr bwMode="auto">
          <a:xfrm>
            <a:off x="6011863" y="3933825"/>
            <a:ext cx="576262" cy="574675"/>
            <a:chOff x="3152" y="2614"/>
            <a:chExt cx="363" cy="362"/>
          </a:xfrm>
        </p:grpSpPr>
        <p:sp>
          <p:nvSpPr>
            <p:cNvPr id="14376" name="Line 40"/>
            <p:cNvSpPr>
              <a:spLocks noChangeShapeType="1"/>
            </p:cNvSpPr>
            <p:nvPr/>
          </p:nvSpPr>
          <p:spPr bwMode="auto">
            <a:xfrm>
              <a:off x="3334" y="2614"/>
              <a:ext cx="0" cy="362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4377" name="Line 41"/>
            <p:cNvSpPr>
              <a:spLocks noChangeShapeType="1"/>
            </p:cNvSpPr>
            <p:nvPr/>
          </p:nvSpPr>
          <p:spPr bwMode="auto">
            <a:xfrm>
              <a:off x="3152" y="2795"/>
              <a:ext cx="363" cy="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4378" name="Group 42"/>
          <p:cNvGrpSpPr>
            <a:grpSpLocks/>
          </p:cNvGrpSpPr>
          <p:nvPr/>
        </p:nvGrpSpPr>
        <p:grpSpPr bwMode="auto">
          <a:xfrm>
            <a:off x="4787900" y="4797425"/>
            <a:ext cx="576263" cy="574675"/>
            <a:chOff x="3152" y="2614"/>
            <a:chExt cx="363" cy="362"/>
          </a:xfrm>
        </p:grpSpPr>
        <p:sp>
          <p:nvSpPr>
            <p:cNvPr id="14379" name="Line 43"/>
            <p:cNvSpPr>
              <a:spLocks noChangeShapeType="1"/>
            </p:cNvSpPr>
            <p:nvPr/>
          </p:nvSpPr>
          <p:spPr bwMode="auto">
            <a:xfrm>
              <a:off x="3334" y="2614"/>
              <a:ext cx="0" cy="362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4380" name="Line 44"/>
            <p:cNvSpPr>
              <a:spLocks noChangeShapeType="1"/>
            </p:cNvSpPr>
            <p:nvPr/>
          </p:nvSpPr>
          <p:spPr bwMode="auto">
            <a:xfrm>
              <a:off x="3152" y="2795"/>
              <a:ext cx="363" cy="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4381" name="Group 45"/>
          <p:cNvGrpSpPr>
            <a:grpSpLocks/>
          </p:cNvGrpSpPr>
          <p:nvPr/>
        </p:nvGrpSpPr>
        <p:grpSpPr bwMode="auto">
          <a:xfrm>
            <a:off x="6011863" y="4797425"/>
            <a:ext cx="576262" cy="574675"/>
            <a:chOff x="3152" y="2614"/>
            <a:chExt cx="363" cy="362"/>
          </a:xfrm>
        </p:grpSpPr>
        <p:sp>
          <p:nvSpPr>
            <p:cNvPr id="14382" name="Line 46"/>
            <p:cNvSpPr>
              <a:spLocks noChangeShapeType="1"/>
            </p:cNvSpPr>
            <p:nvPr/>
          </p:nvSpPr>
          <p:spPr bwMode="auto">
            <a:xfrm>
              <a:off x="3334" y="2614"/>
              <a:ext cx="0" cy="362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4383" name="Line 47"/>
            <p:cNvSpPr>
              <a:spLocks noChangeShapeType="1"/>
            </p:cNvSpPr>
            <p:nvPr/>
          </p:nvSpPr>
          <p:spPr bwMode="auto">
            <a:xfrm>
              <a:off x="3152" y="2795"/>
              <a:ext cx="363" cy="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4384" name="Line 48"/>
          <p:cNvSpPr>
            <a:spLocks noChangeShapeType="1"/>
          </p:cNvSpPr>
          <p:nvPr/>
        </p:nvSpPr>
        <p:spPr bwMode="auto">
          <a:xfrm>
            <a:off x="5003800" y="2636838"/>
            <a:ext cx="504825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385" name="Line 49"/>
          <p:cNvSpPr>
            <a:spLocks noChangeShapeType="1"/>
          </p:cNvSpPr>
          <p:nvPr/>
        </p:nvSpPr>
        <p:spPr bwMode="auto">
          <a:xfrm>
            <a:off x="6156325" y="2636838"/>
            <a:ext cx="504825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386" name="Line 50"/>
          <p:cNvSpPr>
            <a:spLocks noChangeShapeType="1"/>
          </p:cNvSpPr>
          <p:nvPr/>
        </p:nvSpPr>
        <p:spPr bwMode="auto">
          <a:xfrm>
            <a:off x="6227763" y="5229225"/>
            <a:ext cx="504825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387" name="Line 51"/>
          <p:cNvSpPr>
            <a:spLocks noChangeShapeType="1"/>
          </p:cNvSpPr>
          <p:nvPr/>
        </p:nvSpPr>
        <p:spPr bwMode="auto">
          <a:xfrm>
            <a:off x="6156325" y="4437063"/>
            <a:ext cx="504825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388" name="Line 52"/>
          <p:cNvSpPr>
            <a:spLocks noChangeShapeType="1"/>
          </p:cNvSpPr>
          <p:nvPr/>
        </p:nvSpPr>
        <p:spPr bwMode="auto">
          <a:xfrm>
            <a:off x="5003800" y="5300663"/>
            <a:ext cx="504825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389" name="Line 53"/>
          <p:cNvSpPr>
            <a:spLocks noChangeShapeType="1"/>
          </p:cNvSpPr>
          <p:nvPr/>
        </p:nvSpPr>
        <p:spPr bwMode="auto">
          <a:xfrm>
            <a:off x="5003800" y="3573463"/>
            <a:ext cx="504825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390" name="Line 54"/>
          <p:cNvSpPr>
            <a:spLocks noChangeShapeType="1"/>
          </p:cNvSpPr>
          <p:nvPr/>
        </p:nvSpPr>
        <p:spPr bwMode="auto">
          <a:xfrm>
            <a:off x="5003800" y="4437063"/>
            <a:ext cx="504825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392" name="WordArt 56"/>
          <p:cNvSpPr>
            <a:spLocks noChangeArrowheads="1" noChangeShapeType="1" noTextEdit="1"/>
          </p:cNvSpPr>
          <p:nvPr/>
        </p:nvSpPr>
        <p:spPr bwMode="auto">
          <a:xfrm>
            <a:off x="971550" y="188913"/>
            <a:ext cx="7200900" cy="430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25400">
                  <a:solidFill>
                    <a:srgbClr val="015F2E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7456">
                        <a:alpha val="50000"/>
                      </a:srgbClr>
                    </a:gs>
                    <a:gs pos="50000">
                      <a:srgbClr val="00C877"/>
                    </a:gs>
                    <a:gs pos="100000">
                      <a:srgbClr val="007456">
                        <a:alpha val="50000"/>
                      </a:srgbClr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ЭЛЕКТРИЗАЦИЯ ЧЕРЕЗ ВЛИЯНИЕ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L 0.25 0.0  E" pathEditMode="relative" ptsTypes="">
                                      <p:cBhvr>
                                        <p:cTn id="6" dur="2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85185E-6 C -0.01875 -0.00232 -0.04306 -0.01019 -0.0573 0.00486 C -0.05938 0.01157 -0.06077 0.01782 -0.06459 0.02384 C -0.06875 0.03727 -0.07917 0.04791 -0.09167 0.05254 C -0.1073 0.05185 -0.12691 0.05324 -0.14289 0.04768 C -0.15226 0.04815 -0.1625 0.04514 -0.17136 0.0493 C -0.18542 0.05602 -0.1625 0.06319 -0.15921 0.06666 " pathEditMode="relative" rAng="0" ptsTypes="ffffffA">
                                      <p:cBhvr>
                                        <p:cTn id="9" dur="3000" fill="hold"/>
                                        <p:tgtEl>
                                          <p:spTgt spid="143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" y="28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-0.00046 C -0.00538 0.00116 -0.00851 0.00417 -0.01285 0.00602 C -0.0158 0.01899 -0.01511 0.03033 -0.02465 0.03774 C -0.02882 0.04098 -0.0408 0.04422 -0.04497 0.04561 C -0.04653 0.04607 -0.04965 0.04723 -0.04965 0.04723 C -0.07084 0.0463 -0.1217 0.03519 -0.13663 0.0551 " pathEditMode="relative" ptsTypes="fffffA">
                                      <p:cBhvr>
                                        <p:cTn id="11" dur="3000" fill="hold"/>
                                        <p:tgtEl>
                                          <p:spTgt spid="143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81481E-6 C -0.00938 -0.01436 -0.01736 -0.02732 -0.02934 -0.03959 C -0.03056 -0.04098 -0.04236 -0.04538 -0.04479 -0.04607 C -0.04931 -0.04723 -0.05851 -0.04908 -0.05851 -0.04885 C -0.07413 -0.04815 -0.08872 -0.04653 -0.10313 -0.03959 C -0.10868 -0.03681 -0.11667 -0.0301 -0.12309 -0.0301 C -0.1375 -0.0301 -0.15191 -0.0301 -0.16615 -0.0301 " pathEditMode="relative" rAng="0" ptsTypes="ffffffA">
                                      <p:cBhvr>
                                        <p:cTn id="13" dur="3000" fill="hold"/>
                                        <p:tgtEl>
                                          <p:spTgt spid="143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" y="-25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07407E-6 C -0.00851 -0.00579 -0.01615 -0.0132 -0.02587 -0.01574 C -0.03629 -0.02315 -0.04861 -0.02431 -0.06094 -0.02686 C -0.08507 -0.04445 -0.14028 -0.0375 -0.15834 -0.03797 C -0.16198 -0.03936 -0.17327 -0.0426 -0.17327 -0.04746 " pathEditMode="relative" rAng="0" ptsTypes="ffffA">
                                      <p:cBhvr>
                                        <p:cTn id="15" dur="3000" fill="hold"/>
                                        <p:tgtEl>
                                          <p:spTgt spid="143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-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2" grpId="0" animBg="1"/>
      <p:bldP spid="14368" grpId="0" animBg="1"/>
      <p:bldP spid="14385" grpId="0" animBg="1"/>
      <p:bldP spid="14386" grpId="0" animBg="1"/>
      <p:bldP spid="1438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8" name="Group 4"/>
          <p:cNvGrpSpPr>
            <a:grpSpLocks/>
          </p:cNvGrpSpPr>
          <p:nvPr/>
        </p:nvGrpSpPr>
        <p:grpSpPr bwMode="auto">
          <a:xfrm>
            <a:off x="5148263" y="1557338"/>
            <a:ext cx="2519362" cy="4032250"/>
            <a:chOff x="2200" y="935"/>
            <a:chExt cx="1587" cy="2540"/>
          </a:xfrm>
        </p:grpSpPr>
        <p:sp>
          <p:nvSpPr>
            <p:cNvPr id="26629" name="Rectangle 5"/>
            <p:cNvSpPr>
              <a:spLocks noChangeArrowheads="1"/>
            </p:cNvSpPr>
            <p:nvPr/>
          </p:nvSpPr>
          <p:spPr bwMode="auto">
            <a:xfrm>
              <a:off x="2880" y="3339"/>
              <a:ext cx="907" cy="136"/>
            </a:xfrm>
            <a:prstGeom prst="rect">
              <a:avLst/>
            </a:prstGeom>
            <a:solidFill>
              <a:srgbClr val="968C9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630" name="Line 6"/>
            <p:cNvSpPr>
              <a:spLocks noChangeShapeType="1"/>
            </p:cNvSpPr>
            <p:nvPr/>
          </p:nvSpPr>
          <p:spPr bwMode="auto">
            <a:xfrm flipV="1">
              <a:off x="3334" y="935"/>
              <a:ext cx="0" cy="2404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631" name="Line 7"/>
            <p:cNvSpPr>
              <a:spLocks noChangeShapeType="1"/>
            </p:cNvSpPr>
            <p:nvPr/>
          </p:nvSpPr>
          <p:spPr bwMode="auto">
            <a:xfrm flipH="1">
              <a:off x="2200" y="935"/>
              <a:ext cx="1134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632" name="Line 8"/>
            <p:cNvSpPr>
              <a:spLocks noChangeShapeType="1"/>
            </p:cNvSpPr>
            <p:nvPr/>
          </p:nvSpPr>
          <p:spPr bwMode="auto">
            <a:xfrm>
              <a:off x="2200" y="935"/>
              <a:ext cx="0" cy="182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6633" name="Group 9"/>
          <p:cNvGrpSpPr>
            <a:grpSpLocks/>
          </p:cNvGrpSpPr>
          <p:nvPr/>
        </p:nvGrpSpPr>
        <p:grpSpPr bwMode="auto">
          <a:xfrm>
            <a:off x="4932363" y="1844675"/>
            <a:ext cx="431800" cy="3024188"/>
            <a:chOff x="3107" y="1162"/>
            <a:chExt cx="272" cy="1905"/>
          </a:xfrm>
        </p:grpSpPr>
        <p:sp>
          <p:nvSpPr>
            <p:cNvPr id="26634" name="Line 10"/>
            <p:cNvSpPr>
              <a:spLocks noChangeShapeType="1"/>
            </p:cNvSpPr>
            <p:nvPr/>
          </p:nvSpPr>
          <p:spPr bwMode="auto">
            <a:xfrm>
              <a:off x="3243" y="1162"/>
              <a:ext cx="0" cy="13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635" name="AutoShape 11"/>
            <p:cNvSpPr>
              <a:spLocks noChangeArrowheads="1"/>
            </p:cNvSpPr>
            <p:nvPr/>
          </p:nvSpPr>
          <p:spPr bwMode="auto">
            <a:xfrm>
              <a:off x="3107" y="2478"/>
              <a:ext cx="272" cy="589"/>
            </a:xfrm>
            <a:prstGeom prst="roundRect">
              <a:avLst>
                <a:gd name="adj" fmla="val 16667"/>
              </a:avLst>
            </a:prstGeom>
            <a:solidFill>
              <a:srgbClr val="968C9A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26636" name="Group 12"/>
          <p:cNvGrpSpPr>
            <a:grpSpLocks/>
          </p:cNvGrpSpPr>
          <p:nvPr/>
        </p:nvGrpSpPr>
        <p:grpSpPr bwMode="auto">
          <a:xfrm rot="1432625">
            <a:off x="4284663" y="1700213"/>
            <a:ext cx="431800" cy="3024187"/>
            <a:chOff x="3107" y="1162"/>
            <a:chExt cx="272" cy="1905"/>
          </a:xfrm>
        </p:grpSpPr>
        <p:sp>
          <p:nvSpPr>
            <p:cNvPr id="26637" name="Line 13"/>
            <p:cNvSpPr>
              <a:spLocks noChangeShapeType="1"/>
            </p:cNvSpPr>
            <p:nvPr/>
          </p:nvSpPr>
          <p:spPr bwMode="auto">
            <a:xfrm>
              <a:off x="3243" y="1162"/>
              <a:ext cx="0" cy="13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638" name="AutoShape 14"/>
            <p:cNvSpPr>
              <a:spLocks noChangeArrowheads="1"/>
            </p:cNvSpPr>
            <p:nvPr/>
          </p:nvSpPr>
          <p:spPr bwMode="auto">
            <a:xfrm>
              <a:off x="3107" y="2478"/>
              <a:ext cx="272" cy="589"/>
            </a:xfrm>
            <a:prstGeom prst="roundRect">
              <a:avLst>
                <a:gd name="adj" fmla="val 16667"/>
              </a:avLst>
            </a:prstGeom>
            <a:solidFill>
              <a:srgbClr val="968C9A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26639" name="Group 15"/>
          <p:cNvGrpSpPr>
            <a:grpSpLocks/>
          </p:cNvGrpSpPr>
          <p:nvPr/>
        </p:nvGrpSpPr>
        <p:grpSpPr bwMode="auto">
          <a:xfrm>
            <a:off x="-3276600" y="4149725"/>
            <a:ext cx="3097212" cy="360363"/>
            <a:chOff x="204" y="2614"/>
            <a:chExt cx="1951" cy="227"/>
          </a:xfrm>
        </p:grpSpPr>
        <p:sp>
          <p:nvSpPr>
            <p:cNvPr id="26640" name="AutoShape 16"/>
            <p:cNvSpPr>
              <a:spLocks noChangeArrowheads="1"/>
            </p:cNvSpPr>
            <p:nvPr/>
          </p:nvSpPr>
          <p:spPr bwMode="auto">
            <a:xfrm>
              <a:off x="204" y="2614"/>
              <a:ext cx="1951" cy="227"/>
            </a:xfrm>
            <a:prstGeom prst="roundRect">
              <a:avLst>
                <a:gd name="adj" fmla="val 50000"/>
              </a:avLst>
            </a:prstGeom>
            <a:solidFill>
              <a:srgbClr val="72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26641" name="Group 17"/>
            <p:cNvGrpSpPr>
              <a:grpSpLocks/>
            </p:cNvGrpSpPr>
            <p:nvPr/>
          </p:nvGrpSpPr>
          <p:grpSpPr bwMode="auto">
            <a:xfrm>
              <a:off x="295" y="2750"/>
              <a:ext cx="1723" cy="46"/>
              <a:chOff x="476" y="2886"/>
              <a:chExt cx="1723" cy="46"/>
            </a:xfrm>
          </p:grpSpPr>
          <p:grpSp>
            <p:nvGrpSpPr>
              <p:cNvPr id="26642" name="Group 18"/>
              <p:cNvGrpSpPr>
                <a:grpSpLocks/>
              </p:cNvGrpSpPr>
              <p:nvPr/>
            </p:nvGrpSpPr>
            <p:grpSpPr bwMode="auto">
              <a:xfrm flipV="1">
                <a:off x="476" y="2886"/>
                <a:ext cx="816" cy="46"/>
                <a:chOff x="3560" y="1298"/>
                <a:chExt cx="1316" cy="0"/>
              </a:xfrm>
            </p:grpSpPr>
            <p:sp>
              <p:nvSpPr>
                <p:cNvPr id="26643" name="Line 19"/>
                <p:cNvSpPr>
                  <a:spLocks noChangeShapeType="1"/>
                </p:cNvSpPr>
                <p:nvPr/>
              </p:nvSpPr>
              <p:spPr bwMode="auto">
                <a:xfrm>
                  <a:off x="3560" y="1298"/>
                  <a:ext cx="318" cy="0"/>
                </a:xfrm>
                <a:prstGeom prst="line">
                  <a:avLst/>
                </a:prstGeom>
                <a:noFill/>
                <a:ln w="76200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644" name="Line 20"/>
                <p:cNvSpPr>
                  <a:spLocks noChangeShapeType="1"/>
                </p:cNvSpPr>
                <p:nvPr/>
              </p:nvSpPr>
              <p:spPr bwMode="auto">
                <a:xfrm>
                  <a:off x="4059" y="1298"/>
                  <a:ext cx="318" cy="0"/>
                </a:xfrm>
                <a:prstGeom prst="line">
                  <a:avLst/>
                </a:prstGeom>
                <a:noFill/>
                <a:ln w="76200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645" name="Line 21"/>
                <p:cNvSpPr>
                  <a:spLocks noChangeShapeType="1"/>
                </p:cNvSpPr>
                <p:nvPr/>
              </p:nvSpPr>
              <p:spPr bwMode="auto">
                <a:xfrm>
                  <a:off x="4558" y="1298"/>
                  <a:ext cx="318" cy="0"/>
                </a:xfrm>
                <a:prstGeom prst="line">
                  <a:avLst/>
                </a:prstGeom>
                <a:noFill/>
                <a:ln w="76200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6646" name="Group 22"/>
              <p:cNvGrpSpPr>
                <a:grpSpLocks/>
              </p:cNvGrpSpPr>
              <p:nvPr/>
            </p:nvGrpSpPr>
            <p:grpSpPr bwMode="auto">
              <a:xfrm flipV="1">
                <a:off x="1383" y="2886"/>
                <a:ext cx="816" cy="46"/>
                <a:chOff x="3560" y="1298"/>
                <a:chExt cx="1316" cy="0"/>
              </a:xfrm>
            </p:grpSpPr>
            <p:sp>
              <p:nvSpPr>
                <p:cNvPr id="26647" name="Line 23"/>
                <p:cNvSpPr>
                  <a:spLocks noChangeShapeType="1"/>
                </p:cNvSpPr>
                <p:nvPr/>
              </p:nvSpPr>
              <p:spPr bwMode="auto">
                <a:xfrm>
                  <a:off x="3560" y="1298"/>
                  <a:ext cx="318" cy="0"/>
                </a:xfrm>
                <a:prstGeom prst="line">
                  <a:avLst/>
                </a:prstGeom>
                <a:noFill/>
                <a:ln w="76200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648" name="Line 24"/>
                <p:cNvSpPr>
                  <a:spLocks noChangeShapeType="1"/>
                </p:cNvSpPr>
                <p:nvPr/>
              </p:nvSpPr>
              <p:spPr bwMode="auto">
                <a:xfrm>
                  <a:off x="4059" y="1298"/>
                  <a:ext cx="318" cy="0"/>
                </a:xfrm>
                <a:prstGeom prst="line">
                  <a:avLst/>
                </a:prstGeom>
                <a:noFill/>
                <a:ln w="76200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649" name="Line 25"/>
                <p:cNvSpPr>
                  <a:spLocks noChangeShapeType="1"/>
                </p:cNvSpPr>
                <p:nvPr/>
              </p:nvSpPr>
              <p:spPr bwMode="auto">
                <a:xfrm>
                  <a:off x="4558" y="1298"/>
                  <a:ext cx="318" cy="0"/>
                </a:xfrm>
                <a:prstGeom prst="line">
                  <a:avLst/>
                </a:prstGeom>
                <a:noFill/>
                <a:ln w="76200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grpSp>
        <p:nvGrpSpPr>
          <p:cNvPr id="26650" name="Group 26"/>
          <p:cNvGrpSpPr>
            <a:grpSpLocks/>
          </p:cNvGrpSpPr>
          <p:nvPr/>
        </p:nvGrpSpPr>
        <p:grpSpPr bwMode="auto">
          <a:xfrm rot="-1138011">
            <a:off x="5435600" y="1700213"/>
            <a:ext cx="431800" cy="3024187"/>
            <a:chOff x="3107" y="1162"/>
            <a:chExt cx="272" cy="1905"/>
          </a:xfrm>
        </p:grpSpPr>
        <p:sp>
          <p:nvSpPr>
            <p:cNvPr id="26651" name="Line 27"/>
            <p:cNvSpPr>
              <a:spLocks noChangeShapeType="1"/>
            </p:cNvSpPr>
            <p:nvPr/>
          </p:nvSpPr>
          <p:spPr bwMode="auto">
            <a:xfrm>
              <a:off x="3243" y="1162"/>
              <a:ext cx="0" cy="13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652" name="AutoShape 28"/>
            <p:cNvSpPr>
              <a:spLocks noChangeArrowheads="1"/>
            </p:cNvSpPr>
            <p:nvPr/>
          </p:nvSpPr>
          <p:spPr bwMode="auto">
            <a:xfrm>
              <a:off x="3107" y="2478"/>
              <a:ext cx="272" cy="589"/>
            </a:xfrm>
            <a:prstGeom prst="roundRect">
              <a:avLst>
                <a:gd name="adj" fmla="val 16667"/>
              </a:avLst>
            </a:prstGeom>
            <a:solidFill>
              <a:srgbClr val="968C9A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6653" name="WordArt 29"/>
          <p:cNvSpPr>
            <a:spLocks noChangeArrowheads="1" noChangeShapeType="1" noTextEdit="1"/>
          </p:cNvSpPr>
          <p:nvPr/>
        </p:nvSpPr>
        <p:spPr bwMode="auto">
          <a:xfrm>
            <a:off x="755650" y="188913"/>
            <a:ext cx="7777163" cy="430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25400">
                  <a:solidFill>
                    <a:srgbClr val="015F2E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7456">
                        <a:alpha val="50000"/>
                      </a:srgbClr>
                    </a:gs>
                    <a:gs pos="50000">
                      <a:srgbClr val="00C877"/>
                    </a:gs>
                    <a:gs pos="100000">
                      <a:srgbClr val="007456">
                        <a:alpha val="50000"/>
                      </a:srgbClr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ЭЛЕКТРИЗАЦИЯ ПРИ СОПРИКОСНОВЕНИИ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96756E-6 L 0.39757 -0.0157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66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" y="-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39757 -0.01576 L 0.46059 -0.0157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66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35" presetClass="path" presetSubtype="0" accel="50000" decel="5000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46059 -0.01573 L 0.01163 -0.0053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66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4" y="5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266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250825" y="981075"/>
            <a:ext cx="86423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1. На каком из рисунков легкие шарики, подвешенные на шелковых нитях, заряжены одноименными зарядами? </a:t>
            </a:r>
          </a:p>
        </p:txBody>
      </p:sp>
      <p:grpSp>
        <p:nvGrpSpPr>
          <p:cNvPr id="30742" name="Group 22"/>
          <p:cNvGrpSpPr>
            <a:grpSpLocks/>
          </p:cNvGrpSpPr>
          <p:nvPr/>
        </p:nvGrpSpPr>
        <p:grpSpPr bwMode="auto">
          <a:xfrm>
            <a:off x="1187450" y="2492375"/>
            <a:ext cx="1296988" cy="936625"/>
            <a:chOff x="68" y="1570"/>
            <a:chExt cx="1543" cy="1121"/>
          </a:xfrm>
        </p:grpSpPr>
        <p:sp>
          <p:nvSpPr>
            <p:cNvPr id="30726" name="Rectangle 6" descr="Широкий диагональный 2"/>
            <p:cNvSpPr>
              <a:spLocks noChangeArrowheads="1"/>
            </p:cNvSpPr>
            <p:nvPr/>
          </p:nvSpPr>
          <p:spPr bwMode="auto">
            <a:xfrm>
              <a:off x="158" y="1570"/>
              <a:ext cx="1361" cy="136"/>
            </a:xfrm>
            <a:prstGeom prst="rect">
              <a:avLst/>
            </a:prstGeom>
            <a:pattFill prst="wdUpDiag">
              <a:fgClr>
                <a:schemeClr val="tx1"/>
              </a:fgClr>
              <a:bgClr>
                <a:schemeClr val="folHlink"/>
              </a:bgClr>
            </a:patt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727" name="Line 7"/>
            <p:cNvSpPr>
              <a:spLocks noChangeShapeType="1"/>
            </p:cNvSpPr>
            <p:nvPr/>
          </p:nvSpPr>
          <p:spPr bwMode="auto">
            <a:xfrm flipH="1">
              <a:off x="158" y="1706"/>
              <a:ext cx="454" cy="9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0728" name="Line 8"/>
            <p:cNvSpPr>
              <a:spLocks noChangeShapeType="1"/>
            </p:cNvSpPr>
            <p:nvPr/>
          </p:nvSpPr>
          <p:spPr bwMode="auto">
            <a:xfrm>
              <a:off x="1066" y="1706"/>
              <a:ext cx="453" cy="9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0732" name="Oval 12"/>
            <p:cNvSpPr>
              <a:spLocks noChangeArrowheads="1"/>
            </p:cNvSpPr>
            <p:nvPr/>
          </p:nvSpPr>
          <p:spPr bwMode="auto">
            <a:xfrm>
              <a:off x="68" y="2523"/>
              <a:ext cx="182" cy="168"/>
            </a:xfrm>
            <a:prstGeom prst="ellipse">
              <a:avLst/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733" name="Oval 13"/>
            <p:cNvSpPr>
              <a:spLocks noChangeArrowheads="1"/>
            </p:cNvSpPr>
            <p:nvPr/>
          </p:nvSpPr>
          <p:spPr bwMode="auto">
            <a:xfrm>
              <a:off x="1429" y="2523"/>
              <a:ext cx="182" cy="168"/>
            </a:xfrm>
            <a:prstGeom prst="ellipse">
              <a:avLst/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735" name="Line 15"/>
            <p:cNvSpPr>
              <a:spLocks noChangeShapeType="1"/>
            </p:cNvSpPr>
            <p:nvPr/>
          </p:nvSpPr>
          <p:spPr bwMode="auto">
            <a:xfrm>
              <a:off x="158" y="1706"/>
              <a:ext cx="136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0749" name="Group 29"/>
          <p:cNvGrpSpPr>
            <a:grpSpLocks/>
          </p:cNvGrpSpPr>
          <p:nvPr/>
        </p:nvGrpSpPr>
        <p:grpSpPr bwMode="auto">
          <a:xfrm>
            <a:off x="4211638" y="2492375"/>
            <a:ext cx="1223962" cy="936625"/>
            <a:chOff x="2290" y="1570"/>
            <a:chExt cx="1361" cy="1121"/>
          </a:xfrm>
        </p:grpSpPr>
        <p:sp>
          <p:nvSpPr>
            <p:cNvPr id="30736" name="Rectangle 16" descr="Широкий диагональный 2"/>
            <p:cNvSpPr>
              <a:spLocks noChangeArrowheads="1"/>
            </p:cNvSpPr>
            <p:nvPr/>
          </p:nvSpPr>
          <p:spPr bwMode="auto">
            <a:xfrm>
              <a:off x="2290" y="1570"/>
              <a:ext cx="1361" cy="136"/>
            </a:xfrm>
            <a:prstGeom prst="rect">
              <a:avLst/>
            </a:prstGeom>
            <a:pattFill prst="wdUpDiag">
              <a:fgClr>
                <a:schemeClr val="tx1"/>
              </a:fgClr>
              <a:bgClr>
                <a:schemeClr val="folHlink"/>
              </a:bgClr>
            </a:patt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737" name="Line 17"/>
            <p:cNvSpPr>
              <a:spLocks noChangeShapeType="1"/>
            </p:cNvSpPr>
            <p:nvPr/>
          </p:nvSpPr>
          <p:spPr bwMode="auto">
            <a:xfrm flipH="1">
              <a:off x="2744" y="1706"/>
              <a:ext cx="0" cy="9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0738" name="Line 18"/>
            <p:cNvSpPr>
              <a:spLocks noChangeShapeType="1"/>
            </p:cNvSpPr>
            <p:nvPr/>
          </p:nvSpPr>
          <p:spPr bwMode="auto">
            <a:xfrm>
              <a:off x="3198" y="1706"/>
              <a:ext cx="0" cy="9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0739" name="Oval 19"/>
            <p:cNvSpPr>
              <a:spLocks noChangeArrowheads="1"/>
            </p:cNvSpPr>
            <p:nvPr/>
          </p:nvSpPr>
          <p:spPr bwMode="auto">
            <a:xfrm>
              <a:off x="2653" y="2523"/>
              <a:ext cx="182" cy="168"/>
            </a:xfrm>
            <a:prstGeom prst="ellipse">
              <a:avLst/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740" name="Oval 20"/>
            <p:cNvSpPr>
              <a:spLocks noChangeArrowheads="1"/>
            </p:cNvSpPr>
            <p:nvPr/>
          </p:nvSpPr>
          <p:spPr bwMode="auto">
            <a:xfrm>
              <a:off x="3107" y="2523"/>
              <a:ext cx="182" cy="168"/>
            </a:xfrm>
            <a:prstGeom prst="ellipse">
              <a:avLst/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741" name="Line 21"/>
            <p:cNvSpPr>
              <a:spLocks noChangeShapeType="1"/>
            </p:cNvSpPr>
            <p:nvPr/>
          </p:nvSpPr>
          <p:spPr bwMode="auto">
            <a:xfrm>
              <a:off x="2290" y="1706"/>
              <a:ext cx="136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0750" name="Group 30"/>
          <p:cNvGrpSpPr>
            <a:grpSpLocks/>
          </p:cNvGrpSpPr>
          <p:nvPr/>
        </p:nvGrpSpPr>
        <p:grpSpPr bwMode="auto">
          <a:xfrm>
            <a:off x="7380288" y="2492375"/>
            <a:ext cx="1296987" cy="936625"/>
            <a:chOff x="4105" y="1570"/>
            <a:chExt cx="1361" cy="1121"/>
          </a:xfrm>
        </p:grpSpPr>
        <p:sp>
          <p:nvSpPr>
            <p:cNvPr id="30743" name="Rectangle 23" descr="Широкий диагональный 2"/>
            <p:cNvSpPr>
              <a:spLocks noChangeArrowheads="1"/>
            </p:cNvSpPr>
            <p:nvPr/>
          </p:nvSpPr>
          <p:spPr bwMode="auto">
            <a:xfrm>
              <a:off x="4105" y="1570"/>
              <a:ext cx="1361" cy="136"/>
            </a:xfrm>
            <a:prstGeom prst="rect">
              <a:avLst/>
            </a:prstGeom>
            <a:pattFill prst="wdUpDiag">
              <a:fgClr>
                <a:schemeClr val="tx1"/>
              </a:fgClr>
              <a:bgClr>
                <a:schemeClr val="folHlink"/>
              </a:bgClr>
            </a:patt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744" name="Line 24"/>
            <p:cNvSpPr>
              <a:spLocks noChangeShapeType="1"/>
            </p:cNvSpPr>
            <p:nvPr/>
          </p:nvSpPr>
          <p:spPr bwMode="auto">
            <a:xfrm>
              <a:off x="4558" y="1706"/>
              <a:ext cx="136" cy="9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0745" name="Line 25"/>
            <p:cNvSpPr>
              <a:spLocks noChangeShapeType="1"/>
            </p:cNvSpPr>
            <p:nvPr/>
          </p:nvSpPr>
          <p:spPr bwMode="auto">
            <a:xfrm flipH="1">
              <a:off x="4876" y="1706"/>
              <a:ext cx="136" cy="9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0746" name="Oval 26"/>
            <p:cNvSpPr>
              <a:spLocks noChangeArrowheads="1"/>
            </p:cNvSpPr>
            <p:nvPr/>
          </p:nvSpPr>
          <p:spPr bwMode="auto">
            <a:xfrm>
              <a:off x="4604" y="2523"/>
              <a:ext cx="182" cy="168"/>
            </a:xfrm>
            <a:prstGeom prst="ellipse">
              <a:avLst/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747" name="Oval 27"/>
            <p:cNvSpPr>
              <a:spLocks noChangeArrowheads="1"/>
            </p:cNvSpPr>
            <p:nvPr/>
          </p:nvSpPr>
          <p:spPr bwMode="auto">
            <a:xfrm>
              <a:off x="4785" y="2523"/>
              <a:ext cx="182" cy="168"/>
            </a:xfrm>
            <a:prstGeom prst="ellipse">
              <a:avLst/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748" name="Line 28"/>
            <p:cNvSpPr>
              <a:spLocks noChangeShapeType="1"/>
            </p:cNvSpPr>
            <p:nvPr/>
          </p:nvSpPr>
          <p:spPr bwMode="auto">
            <a:xfrm>
              <a:off x="4105" y="1706"/>
              <a:ext cx="136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0751" name="Text Box 31"/>
          <p:cNvSpPr txBox="1">
            <a:spLocks noChangeArrowheads="1"/>
          </p:cNvSpPr>
          <p:nvPr/>
        </p:nvSpPr>
        <p:spPr bwMode="auto">
          <a:xfrm>
            <a:off x="827088" y="249237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/>
              <a:t>1</a:t>
            </a:r>
          </a:p>
        </p:txBody>
      </p:sp>
      <p:sp>
        <p:nvSpPr>
          <p:cNvPr id="30752" name="Text Box 32"/>
          <p:cNvSpPr txBox="1">
            <a:spLocks noChangeArrowheads="1"/>
          </p:cNvSpPr>
          <p:nvPr/>
        </p:nvSpPr>
        <p:spPr bwMode="auto">
          <a:xfrm>
            <a:off x="6948488" y="249237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/>
              <a:t>3</a:t>
            </a:r>
          </a:p>
        </p:txBody>
      </p:sp>
      <p:sp>
        <p:nvSpPr>
          <p:cNvPr id="30753" name="Text Box 33"/>
          <p:cNvSpPr txBox="1">
            <a:spLocks noChangeArrowheads="1"/>
          </p:cNvSpPr>
          <p:nvPr/>
        </p:nvSpPr>
        <p:spPr bwMode="auto">
          <a:xfrm>
            <a:off x="3708400" y="249237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/>
              <a:t>2</a:t>
            </a:r>
          </a:p>
        </p:txBody>
      </p:sp>
      <p:sp>
        <p:nvSpPr>
          <p:cNvPr id="30754" name="Text Box 34"/>
          <p:cNvSpPr txBox="1">
            <a:spLocks noChangeArrowheads="1"/>
          </p:cNvSpPr>
          <p:nvPr/>
        </p:nvSpPr>
        <p:spPr bwMode="auto">
          <a:xfrm>
            <a:off x="684213" y="4005263"/>
            <a:ext cx="7273925" cy="2443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/>
              <a:t>А. 1</a:t>
            </a:r>
          </a:p>
          <a:p>
            <a:pPr>
              <a:spcBef>
                <a:spcPct val="50000"/>
              </a:spcBef>
            </a:pPr>
            <a:r>
              <a:rPr lang="ru-RU" sz="2800" b="1"/>
              <a:t>Б. 2</a:t>
            </a:r>
          </a:p>
          <a:p>
            <a:pPr>
              <a:spcBef>
                <a:spcPct val="50000"/>
              </a:spcBef>
            </a:pPr>
            <a:r>
              <a:rPr lang="ru-RU" sz="2800" b="1"/>
              <a:t>В. 3</a:t>
            </a:r>
          </a:p>
          <a:p>
            <a:pPr>
              <a:spcBef>
                <a:spcPct val="50000"/>
              </a:spcBef>
            </a:pPr>
            <a:r>
              <a:rPr lang="ru-RU" sz="2800" b="1"/>
              <a:t>Г. такого рисунка нет</a:t>
            </a:r>
          </a:p>
        </p:txBody>
      </p:sp>
      <p:sp>
        <p:nvSpPr>
          <p:cNvPr id="30755" name="Rectangle 35"/>
          <p:cNvSpPr>
            <a:spLocks noChangeArrowheads="1"/>
          </p:cNvSpPr>
          <p:nvPr/>
        </p:nvSpPr>
        <p:spPr bwMode="auto">
          <a:xfrm>
            <a:off x="250825" y="836613"/>
            <a:ext cx="8642350" cy="2735262"/>
          </a:xfrm>
          <a:prstGeom prst="rect">
            <a:avLst/>
          </a:prstGeom>
          <a:gradFill rotWithShape="1">
            <a:gsLst>
              <a:gs pos="0">
                <a:srgbClr val="BDFFE9">
                  <a:gamma/>
                  <a:shade val="46275"/>
                  <a:invGamma/>
                  <a:alpha val="25000"/>
                </a:srgbClr>
              </a:gs>
              <a:gs pos="50000">
                <a:srgbClr val="BDFFE9">
                  <a:alpha val="27000"/>
                </a:srgbClr>
              </a:gs>
              <a:gs pos="100000">
                <a:srgbClr val="BDFFE9">
                  <a:gamma/>
                  <a:shade val="46275"/>
                  <a:invGamma/>
                  <a:alpha val="25000"/>
                </a:srgbClr>
              </a:gs>
            </a:gsLst>
            <a:lin ang="5400000" scaled="1"/>
          </a:gradFill>
          <a:ln w="57150" cmpd="thinThick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56" name="Rectangle 36"/>
          <p:cNvSpPr>
            <a:spLocks noChangeArrowheads="1"/>
          </p:cNvSpPr>
          <p:nvPr/>
        </p:nvSpPr>
        <p:spPr bwMode="auto">
          <a:xfrm>
            <a:off x="250825" y="3860800"/>
            <a:ext cx="8642350" cy="2735263"/>
          </a:xfrm>
          <a:prstGeom prst="rect">
            <a:avLst/>
          </a:prstGeom>
          <a:gradFill rotWithShape="1">
            <a:gsLst>
              <a:gs pos="0">
                <a:srgbClr val="BDFFE9">
                  <a:gamma/>
                  <a:shade val="46275"/>
                  <a:invGamma/>
                  <a:alpha val="25000"/>
                </a:srgbClr>
              </a:gs>
              <a:gs pos="50000">
                <a:srgbClr val="BDFFE9">
                  <a:alpha val="27000"/>
                </a:srgbClr>
              </a:gs>
              <a:gs pos="100000">
                <a:srgbClr val="BDFFE9">
                  <a:gamma/>
                  <a:shade val="46275"/>
                  <a:invGamma/>
                  <a:alpha val="25000"/>
                </a:srgbClr>
              </a:gs>
            </a:gsLst>
            <a:lin ang="5400000" scaled="1"/>
          </a:gradFill>
          <a:ln w="57150" cmpd="thinThick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59" name="WordArt 39"/>
          <p:cNvSpPr>
            <a:spLocks noChangeArrowheads="1" noChangeShapeType="1" noTextEdit="1"/>
          </p:cNvSpPr>
          <p:nvPr/>
        </p:nvSpPr>
        <p:spPr bwMode="auto">
          <a:xfrm>
            <a:off x="2411413" y="188913"/>
            <a:ext cx="4321175" cy="430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25400">
                  <a:solidFill>
                    <a:srgbClr val="015F2E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7456">
                        <a:alpha val="50000"/>
                      </a:srgbClr>
                    </a:gs>
                    <a:gs pos="50000">
                      <a:srgbClr val="00C877"/>
                    </a:gs>
                    <a:gs pos="100000">
                      <a:srgbClr val="007456">
                        <a:alpha val="50000"/>
                      </a:srgbClr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ПОВТОРЕНИЕ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Group 2"/>
          <p:cNvGrpSpPr>
            <a:grpSpLocks/>
          </p:cNvGrpSpPr>
          <p:nvPr/>
        </p:nvGrpSpPr>
        <p:grpSpPr bwMode="auto">
          <a:xfrm>
            <a:off x="4427538" y="1916113"/>
            <a:ext cx="2449512" cy="3673475"/>
            <a:chOff x="2789" y="1207"/>
            <a:chExt cx="1543" cy="2314"/>
          </a:xfrm>
        </p:grpSpPr>
        <p:sp>
          <p:nvSpPr>
            <p:cNvPr id="27651" name="AutoShape 3"/>
            <p:cNvSpPr>
              <a:spLocks noChangeArrowheads="1"/>
            </p:cNvSpPr>
            <p:nvPr/>
          </p:nvSpPr>
          <p:spPr bwMode="auto">
            <a:xfrm>
              <a:off x="2789" y="1207"/>
              <a:ext cx="1543" cy="2314"/>
            </a:xfrm>
            <a:prstGeom prst="roundRect">
              <a:avLst>
                <a:gd name="adj" fmla="val 16667"/>
              </a:avLst>
            </a:prstGeom>
            <a:solidFill>
              <a:srgbClr val="968C9A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27652" name="Group 4"/>
            <p:cNvGrpSpPr>
              <a:grpSpLocks/>
            </p:cNvGrpSpPr>
            <p:nvPr/>
          </p:nvGrpSpPr>
          <p:grpSpPr bwMode="auto">
            <a:xfrm>
              <a:off x="2971" y="1389"/>
              <a:ext cx="1225" cy="1995"/>
              <a:chOff x="3152" y="1525"/>
              <a:chExt cx="1225" cy="1995"/>
            </a:xfrm>
          </p:grpSpPr>
          <p:grpSp>
            <p:nvGrpSpPr>
              <p:cNvPr id="27653" name="Group 5"/>
              <p:cNvGrpSpPr>
                <a:grpSpLocks/>
              </p:cNvGrpSpPr>
              <p:nvPr/>
            </p:nvGrpSpPr>
            <p:grpSpPr bwMode="auto">
              <a:xfrm>
                <a:off x="3152" y="2614"/>
                <a:ext cx="363" cy="362"/>
                <a:chOff x="3152" y="2614"/>
                <a:chExt cx="363" cy="362"/>
              </a:xfrm>
            </p:grpSpPr>
            <p:sp>
              <p:nvSpPr>
                <p:cNvPr id="27654" name="Line 6"/>
                <p:cNvSpPr>
                  <a:spLocks noChangeShapeType="1"/>
                </p:cNvSpPr>
                <p:nvPr/>
              </p:nvSpPr>
              <p:spPr bwMode="auto">
                <a:xfrm>
                  <a:off x="3334" y="2614"/>
                  <a:ext cx="0" cy="362"/>
                </a:xfrm>
                <a:prstGeom prst="line">
                  <a:avLst/>
                </a:prstGeom>
                <a:noFill/>
                <a:ln w="57150">
                  <a:solidFill>
                    <a:srgbClr val="FF33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7655" name="Line 7"/>
                <p:cNvSpPr>
                  <a:spLocks noChangeShapeType="1"/>
                </p:cNvSpPr>
                <p:nvPr/>
              </p:nvSpPr>
              <p:spPr bwMode="auto">
                <a:xfrm>
                  <a:off x="3152" y="2795"/>
                  <a:ext cx="363" cy="0"/>
                </a:xfrm>
                <a:prstGeom prst="line">
                  <a:avLst/>
                </a:prstGeom>
                <a:noFill/>
                <a:ln w="57150">
                  <a:solidFill>
                    <a:srgbClr val="FF33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7656" name="Group 8"/>
              <p:cNvGrpSpPr>
                <a:grpSpLocks/>
              </p:cNvGrpSpPr>
              <p:nvPr/>
            </p:nvGrpSpPr>
            <p:grpSpPr bwMode="auto">
              <a:xfrm>
                <a:off x="3152" y="2069"/>
                <a:ext cx="363" cy="362"/>
                <a:chOff x="3152" y="2614"/>
                <a:chExt cx="363" cy="362"/>
              </a:xfrm>
            </p:grpSpPr>
            <p:sp>
              <p:nvSpPr>
                <p:cNvPr id="27657" name="Line 9"/>
                <p:cNvSpPr>
                  <a:spLocks noChangeShapeType="1"/>
                </p:cNvSpPr>
                <p:nvPr/>
              </p:nvSpPr>
              <p:spPr bwMode="auto">
                <a:xfrm>
                  <a:off x="3334" y="2614"/>
                  <a:ext cx="0" cy="362"/>
                </a:xfrm>
                <a:prstGeom prst="line">
                  <a:avLst/>
                </a:prstGeom>
                <a:noFill/>
                <a:ln w="57150">
                  <a:solidFill>
                    <a:srgbClr val="FF33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7658" name="Line 10"/>
                <p:cNvSpPr>
                  <a:spLocks noChangeShapeType="1"/>
                </p:cNvSpPr>
                <p:nvPr/>
              </p:nvSpPr>
              <p:spPr bwMode="auto">
                <a:xfrm>
                  <a:off x="3152" y="2795"/>
                  <a:ext cx="363" cy="0"/>
                </a:xfrm>
                <a:prstGeom prst="line">
                  <a:avLst/>
                </a:prstGeom>
                <a:noFill/>
                <a:ln w="57150">
                  <a:solidFill>
                    <a:srgbClr val="FF33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7659" name="Group 11"/>
              <p:cNvGrpSpPr>
                <a:grpSpLocks/>
              </p:cNvGrpSpPr>
              <p:nvPr/>
            </p:nvGrpSpPr>
            <p:grpSpPr bwMode="auto">
              <a:xfrm>
                <a:off x="3923" y="2069"/>
                <a:ext cx="363" cy="362"/>
                <a:chOff x="3152" y="2614"/>
                <a:chExt cx="363" cy="362"/>
              </a:xfrm>
            </p:grpSpPr>
            <p:sp>
              <p:nvSpPr>
                <p:cNvPr id="27660" name="Line 12"/>
                <p:cNvSpPr>
                  <a:spLocks noChangeShapeType="1"/>
                </p:cNvSpPr>
                <p:nvPr/>
              </p:nvSpPr>
              <p:spPr bwMode="auto">
                <a:xfrm>
                  <a:off x="3334" y="2614"/>
                  <a:ext cx="0" cy="362"/>
                </a:xfrm>
                <a:prstGeom prst="line">
                  <a:avLst/>
                </a:prstGeom>
                <a:noFill/>
                <a:ln w="57150">
                  <a:solidFill>
                    <a:srgbClr val="FF33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7661" name="Line 13"/>
                <p:cNvSpPr>
                  <a:spLocks noChangeShapeType="1"/>
                </p:cNvSpPr>
                <p:nvPr/>
              </p:nvSpPr>
              <p:spPr bwMode="auto">
                <a:xfrm>
                  <a:off x="3152" y="2795"/>
                  <a:ext cx="363" cy="0"/>
                </a:xfrm>
                <a:prstGeom prst="line">
                  <a:avLst/>
                </a:prstGeom>
                <a:noFill/>
                <a:ln w="57150">
                  <a:solidFill>
                    <a:srgbClr val="FF33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27662" name="Line 14"/>
              <p:cNvSpPr>
                <a:spLocks noChangeShapeType="1"/>
              </p:cNvSpPr>
              <p:nvPr/>
            </p:nvSpPr>
            <p:spPr bwMode="auto">
              <a:xfrm>
                <a:off x="4014" y="2387"/>
                <a:ext cx="318" cy="0"/>
              </a:xfrm>
              <a:prstGeom prst="line">
                <a:avLst/>
              </a:prstGeom>
              <a:noFill/>
              <a:ln w="76200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27663" name="Group 15"/>
              <p:cNvGrpSpPr>
                <a:grpSpLocks/>
              </p:cNvGrpSpPr>
              <p:nvPr/>
            </p:nvGrpSpPr>
            <p:grpSpPr bwMode="auto">
              <a:xfrm>
                <a:off x="3923" y="1525"/>
                <a:ext cx="363" cy="362"/>
                <a:chOff x="3152" y="2614"/>
                <a:chExt cx="363" cy="362"/>
              </a:xfrm>
            </p:grpSpPr>
            <p:sp>
              <p:nvSpPr>
                <p:cNvPr id="27664" name="Line 16"/>
                <p:cNvSpPr>
                  <a:spLocks noChangeShapeType="1"/>
                </p:cNvSpPr>
                <p:nvPr/>
              </p:nvSpPr>
              <p:spPr bwMode="auto">
                <a:xfrm>
                  <a:off x="3334" y="2614"/>
                  <a:ext cx="0" cy="362"/>
                </a:xfrm>
                <a:prstGeom prst="line">
                  <a:avLst/>
                </a:prstGeom>
                <a:noFill/>
                <a:ln w="57150">
                  <a:solidFill>
                    <a:srgbClr val="FF33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7665" name="Line 17"/>
                <p:cNvSpPr>
                  <a:spLocks noChangeShapeType="1"/>
                </p:cNvSpPr>
                <p:nvPr/>
              </p:nvSpPr>
              <p:spPr bwMode="auto">
                <a:xfrm>
                  <a:off x="3152" y="2795"/>
                  <a:ext cx="363" cy="0"/>
                </a:xfrm>
                <a:prstGeom prst="line">
                  <a:avLst/>
                </a:prstGeom>
                <a:noFill/>
                <a:ln w="57150">
                  <a:solidFill>
                    <a:srgbClr val="FF33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7666" name="Group 18"/>
              <p:cNvGrpSpPr>
                <a:grpSpLocks/>
              </p:cNvGrpSpPr>
              <p:nvPr/>
            </p:nvGrpSpPr>
            <p:grpSpPr bwMode="auto">
              <a:xfrm>
                <a:off x="3152" y="1525"/>
                <a:ext cx="363" cy="362"/>
                <a:chOff x="3152" y="2614"/>
                <a:chExt cx="363" cy="362"/>
              </a:xfrm>
            </p:grpSpPr>
            <p:sp>
              <p:nvSpPr>
                <p:cNvPr id="27667" name="Line 19"/>
                <p:cNvSpPr>
                  <a:spLocks noChangeShapeType="1"/>
                </p:cNvSpPr>
                <p:nvPr/>
              </p:nvSpPr>
              <p:spPr bwMode="auto">
                <a:xfrm>
                  <a:off x="3334" y="2614"/>
                  <a:ext cx="0" cy="362"/>
                </a:xfrm>
                <a:prstGeom prst="line">
                  <a:avLst/>
                </a:prstGeom>
                <a:noFill/>
                <a:ln w="57150">
                  <a:solidFill>
                    <a:srgbClr val="FF33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7668" name="Line 20"/>
                <p:cNvSpPr>
                  <a:spLocks noChangeShapeType="1"/>
                </p:cNvSpPr>
                <p:nvPr/>
              </p:nvSpPr>
              <p:spPr bwMode="auto">
                <a:xfrm>
                  <a:off x="3152" y="2795"/>
                  <a:ext cx="363" cy="0"/>
                </a:xfrm>
                <a:prstGeom prst="line">
                  <a:avLst/>
                </a:prstGeom>
                <a:noFill/>
                <a:ln w="57150">
                  <a:solidFill>
                    <a:srgbClr val="FF33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7669" name="Group 21"/>
              <p:cNvGrpSpPr>
                <a:grpSpLocks/>
              </p:cNvGrpSpPr>
              <p:nvPr/>
            </p:nvGrpSpPr>
            <p:grpSpPr bwMode="auto">
              <a:xfrm>
                <a:off x="3923" y="2614"/>
                <a:ext cx="363" cy="362"/>
                <a:chOff x="3152" y="2614"/>
                <a:chExt cx="363" cy="362"/>
              </a:xfrm>
            </p:grpSpPr>
            <p:sp>
              <p:nvSpPr>
                <p:cNvPr id="27670" name="Line 22"/>
                <p:cNvSpPr>
                  <a:spLocks noChangeShapeType="1"/>
                </p:cNvSpPr>
                <p:nvPr/>
              </p:nvSpPr>
              <p:spPr bwMode="auto">
                <a:xfrm>
                  <a:off x="3334" y="2614"/>
                  <a:ext cx="0" cy="362"/>
                </a:xfrm>
                <a:prstGeom prst="line">
                  <a:avLst/>
                </a:prstGeom>
                <a:noFill/>
                <a:ln w="57150">
                  <a:solidFill>
                    <a:srgbClr val="FF33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7671" name="Line 23"/>
                <p:cNvSpPr>
                  <a:spLocks noChangeShapeType="1"/>
                </p:cNvSpPr>
                <p:nvPr/>
              </p:nvSpPr>
              <p:spPr bwMode="auto">
                <a:xfrm>
                  <a:off x="3152" y="2795"/>
                  <a:ext cx="363" cy="0"/>
                </a:xfrm>
                <a:prstGeom prst="line">
                  <a:avLst/>
                </a:prstGeom>
                <a:noFill/>
                <a:ln w="57150">
                  <a:solidFill>
                    <a:srgbClr val="FF33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7672" name="Group 24"/>
              <p:cNvGrpSpPr>
                <a:grpSpLocks/>
              </p:cNvGrpSpPr>
              <p:nvPr/>
            </p:nvGrpSpPr>
            <p:grpSpPr bwMode="auto">
              <a:xfrm>
                <a:off x="3152" y="3158"/>
                <a:ext cx="363" cy="362"/>
                <a:chOff x="3152" y="2614"/>
                <a:chExt cx="363" cy="362"/>
              </a:xfrm>
            </p:grpSpPr>
            <p:sp>
              <p:nvSpPr>
                <p:cNvPr id="27673" name="Line 25"/>
                <p:cNvSpPr>
                  <a:spLocks noChangeShapeType="1"/>
                </p:cNvSpPr>
                <p:nvPr/>
              </p:nvSpPr>
              <p:spPr bwMode="auto">
                <a:xfrm>
                  <a:off x="3334" y="2614"/>
                  <a:ext cx="0" cy="362"/>
                </a:xfrm>
                <a:prstGeom prst="line">
                  <a:avLst/>
                </a:prstGeom>
                <a:noFill/>
                <a:ln w="57150">
                  <a:solidFill>
                    <a:srgbClr val="FF33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7674" name="Line 26"/>
                <p:cNvSpPr>
                  <a:spLocks noChangeShapeType="1"/>
                </p:cNvSpPr>
                <p:nvPr/>
              </p:nvSpPr>
              <p:spPr bwMode="auto">
                <a:xfrm>
                  <a:off x="3152" y="2795"/>
                  <a:ext cx="363" cy="0"/>
                </a:xfrm>
                <a:prstGeom prst="line">
                  <a:avLst/>
                </a:prstGeom>
                <a:noFill/>
                <a:ln w="57150">
                  <a:solidFill>
                    <a:srgbClr val="FF33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7675" name="Group 27"/>
              <p:cNvGrpSpPr>
                <a:grpSpLocks/>
              </p:cNvGrpSpPr>
              <p:nvPr/>
            </p:nvGrpSpPr>
            <p:grpSpPr bwMode="auto">
              <a:xfrm>
                <a:off x="3923" y="3158"/>
                <a:ext cx="363" cy="362"/>
                <a:chOff x="3152" y="2614"/>
                <a:chExt cx="363" cy="362"/>
              </a:xfrm>
            </p:grpSpPr>
            <p:sp>
              <p:nvSpPr>
                <p:cNvPr id="27676" name="Line 28"/>
                <p:cNvSpPr>
                  <a:spLocks noChangeShapeType="1"/>
                </p:cNvSpPr>
                <p:nvPr/>
              </p:nvSpPr>
              <p:spPr bwMode="auto">
                <a:xfrm>
                  <a:off x="3334" y="2614"/>
                  <a:ext cx="0" cy="362"/>
                </a:xfrm>
                <a:prstGeom prst="line">
                  <a:avLst/>
                </a:prstGeom>
                <a:noFill/>
                <a:ln w="57150">
                  <a:solidFill>
                    <a:srgbClr val="FF33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7677" name="Line 29"/>
                <p:cNvSpPr>
                  <a:spLocks noChangeShapeType="1"/>
                </p:cNvSpPr>
                <p:nvPr/>
              </p:nvSpPr>
              <p:spPr bwMode="auto">
                <a:xfrm>
                  <a:off x="3152" y="2795"/>
                  <a:ext cx="363" cy="0"/>
                </a:xfrm>
                <a:prstGeom prst="line">
                  <a:avLst/>
                </a:prstGeom>
                <a:noFill/>
                <a:ln w="57150">
                  <a:solidFill>
                    <a:srgbClr val="FF33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27678" name="Line 30"/>
              <p:cNvSpPr>
                <a:spLocks noChangeShapeType="1"/>
              </p:cNvSpPr>
              <p:nvPr/>
            </p:nvSpPr>
            <p:spPr bwMode="auto">
              <a:xfrm>
                <a:off x="3288" y="1797"/>
                <a:ext cx="318" cy="0"/>
              </a:xfrm>
              <a:prstGeom prst="line">
                <a:avLst/>
              </a:prstGeom>
              <a:noFill/>
              <a:ln w="76200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679" name="Line 31"/>
              <p:cNvSpPr>
                <a:spLocks noChangeShapeType="1"/>
              </p:cNvSpPr>
              <p:nvPr/>
            </p:nvSpPr>
            <p:spPr bwMode="auto">
              <a:xfrm>
                <a:off x="4014" y="1797"/>
                <a:ext cx="318" cy="0"/>
              </a:xfrm>
              <a:prstGeom prst="line">
                <a:avLst/>
              </a:prstGeom>
              <a:noFill/>
              <a:ln w="76200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680" name="Line 32"/>
              <p:cNvSpPr>
                <a:spLocks noChangeShapeType="1"/>
              </p:cNvSpPr>
              <p:nvPr/>
            </p:nvSpPr>
            <p:spPr bwMode="auto">
              <a:xfrm>
                <a:off x="4059" y="3430"/>
                <a:ext cx="318" cy="0"/>
              </a:xfrm>
              <a:prstGeom prst="line">
                <a:avLst/>
              </a:prstGeom>
              <a:noFill/>
              <a:ln w="76200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681" name="Line 33"/>
              <p:cNvSpPr>
                <a:spLocks noChangeShapeType="1"/>
              </p:cNvSpPr>
              <p:nvPr/>
            </p:nvSpPr>
            <p:spPr bwMode="auto">
              <a:xfrm>
                <a:off x="4014" y="2931"/>
                <a:ext cx="318" cy="0"/>
              </a:xfrm>
              <a:prstGeom prst="line">
                <a:avLst/>
              </a:prstGeom>
              <a:noFill/>
              <a:ln w="76200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682" name="Line 34"/>
              <p:cNvSpPr>
                <a:spLocks noChangeShapeType="1"/>
              </p:cNvSpPr>
              <p:nvPr/>
            </p:nvSpPr>
            <p:spPr bwMode="auto">
              <a:xfrm>
                <a:off x="3288" y="3475"/>
                <a:ext cx="318" cy="0"/>
              </a:xfrm>
              <a:prstGeom prst="line">
                <a:avLst/>
              </a:prstGeom>
              <a:noFill/>
              <a:ln w="76200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683" name="Line 35"/>
              <p:cNvSpPr>
                <a:spLocks noChangeShapeType="1"/>
              </p:cNvSpPr>
              <p:nvPr/>
            </p:nvSpPr>
            <p:spPr bwMode="auto">
              <a:xfrm>
                <a:off x="3288" y="2387"/>
                <a:ext cx="318" cy="0"/>
              </a:xfrm>
              <a:prstGeom prst="line">
                <a:avLst/>
              </a:prstGeom>
              <a:noFill/>
              <a:ln w="76200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684" name="Line 36"/>
              <p:cNvSpPr>
                <a:spLocks noChangeShapeType="1"/>
              </p:cNvSpPr>
              <p:nvPr/>
            </p:nvSpPr>
            <p:spPr bwMode="auto">
              <a:xfrm>
                <a:off x="3288" y="2931"/>
                <a:ext cx="318" cy="0"/>
              </a:xfrm>
              <a:prstGeom prst="line">
                <a:avLst/>
              </a:prstGeom>
              <a:noFill/>
              <a:ln w="76200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27686" name="AutoShape 38"/>
          <p:cNvSpPr>
            <a:spLocks noChangeArrowheads="1"/>
          </p:cNvSpPr>
          <p:nvPr/>
        </p:nvSpPr>
        <p:spPr bwMode="auto">
          <a:xfrm>
            <a:off x="-4319588" y="2852738"/>
            <a:ext cx="4319588" cy="1800225"/>
          </a:xfrm>
          <a:prstGeom prst="roundRect">
            <a:avLst>
              <a:gd name="adj" fmla="val 50000"/>
            </a:avLst>
          </a:prstGeom>
          <a:solidFill>
            <a:srgbClr val="72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7687" name="Line 39"/>
          <p:cNvSpPr>
            <a:spLocks noChangeShapeType="1"/>
          </p:cNvSpPr>
          <p:nvPr/>
        </p:nvSpPr>
        <p:spPr bwMode="auto">
          <a:xfrm flipV="1">
            <a:off x="-2085975" y="3429000"/>
            <a:ext cx="436562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7688" name="Line 40"/>
          <p:cNvSpPr>
            <a:spLocks noChangeShapeType="1"/>
          </p:cNvSpPr>
          <p:nvPr/>
        </p:nvSpPr>
        <p:spPr bwMode="auto">
          <a:xfrm flipV="1">
            <a:off x="-1400175" y="3429000"/>
            <a:ext cx="434975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7689" name="Line 41"/>
          <p:cNvSpPr>
            <a:spLocks noChangeShapeType="1"/>
          </p:cNvSpPr>
          <p:nvPr/>
        </p:nvSpPr>
        <p:spPr bwMode="auto">
          <a:xfrm flipV="1">
            <a:off x="-715963" y="3429000"/>
            <a:ext cx="436563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7690" name="Line 42"/>
          <p:cNvSpPr>
            <a:spLocks noChangeShapeType="1"/>
          </p:cNvSpPr>
          <p:nvPr/>
        </p:nvSpPr>
        <p:spPr bwMode="auto">
          <a:xfrm flipV="1">
            <a:off x="-2085975" y="4149725"/>
            <a:ext cx="436562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7691" name="Line 43"/>
          <p:cNvSpPr>
            <a:spLocks noChangeShapeType="1"/>
          </p:cNvSpPr>
          <p:nvPr/>
        </p:nvSpPr>
        <p:spPr bwMode="auto">
          <a:xfrm flipV="1">
            <a:off x="-1404938" y="4149725"/>
            <a:ext cx="434975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7692" name="Line 44"/>
          <p:cNvSpPr>
            <a:spLocks noChangeShapeType="1"/>
          </p:cNvSpPr>
          <p:nvPr/>
        </p:nvSpPr>
        <p:spPr bwMode="auto">
          <a:xfrm flipV="1">
            <a:off x="-715963" y="4149725"/>
            <a:ext cx="436563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7693" name="Line 45"/>
          <p:cNvSpPr>
            <a:spLocks noChangeShapeType="1"/>
          </p:cNvSpPr>
          <p:nvPr/>
        </p:nvSpPr>
        <p:spPr bwMode="auto">
          <a:xfrm flipV="1">
            <a:off x="-4102100" y="3429000"/>
            <a:ext cx="436562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7694" name="Line 46"/>
          <p:cNvSpPr>
            <a:spLocks noChangeShapeType="1"/>
          </p:cNvSpPr>
          <p:nvPr/>
        </p:nvSpPr>
        <p:spPr bwMode="auto">
          <a:xfrm flipV="1">
            <a:off x="-3421063" y="3429000"/>
            <a:ext cx="434975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7695" name="Line 47"/>
          <p:cNvSpPr>
            <a:spLocks noChangeShapeType="1"/>
          </p:cNvSpPr>
          <p:nvPr/>
        </p:nvSpPr>
        <p:spPr bwMode="auto">
          <a:xfrm flipV="1">
            <a:off x="-2732088" y="3429000"/>
            <a:ext cx="436563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7696" name="Line 48"/>
          <p:cNvSpPr>
            <a:spLocks noChangeShapeType="1"/>
          </p:cNvSpPr>
          <p:nvPr/>
        </p:nvSpPr>
        <p:spPr bwMode="auto">
          <a:xfrm flipV="1">
            <a:off x="-4102100" y="4149725"/>
            <a:ext cx="436562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7697" name="Line 49"/>
          <p:cNvSpPr>
            <a:spLocks noChangeShapeType="1"/>
          </p:cNvSpPr>
          <p:nvPr/>
        </p:nvSpPr>
        <p:spPr bwMode="auto">
          <a:xfrm flipV="1">
            <a:off x="-3416300" y="4149725"/>
            <a:ext cx="434975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7698" name="Line 50"/>
          <p:cNvSpPr>
            <a:spLocks noChangeShapeType="1"/>
          </p:cNvSpPr>
          <p:nvPr/>
        </p:nvSpPr>
        <p:spPr bwMode="auto">
          <a:xfrm flipV="1">
            <a:off x="-2732088" y="4149725"/>
            <a:ext cx="436563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7701" name="WordArt 53"/>
          <p:cNvSpPr>
            <a:spLocks noChangeArrowheads="1" noChangeShapeType="1" noTextEdit="1"/>
          </p:cNvSpPr>
          <p:nvPr/>
        </p:nvSpPr>
        <p:spPr bwMode="auto">
          <a:xfrm>
            <a:off x="755650" y="188913"/>
            <a:ext cx="7777163" cy="430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25400">
                  <a:solidFill>
                    <a:srgbClr val="015F2E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7456">
                        <a:alpha val="50000"/>
                      </a:srgbClr>
                    </a:gs>
                    <a:gs pos="50000">
                      <a:srgbClr val="00C877"/>
                    </a:gs>
                    <a:gs pos="100000">
                      <a:srgbClr val="007456">
                        <a:alpha val="50000"/>
                      </a:srgbClr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ЭЛЕКТРИЗАЦИЯ ПРИ СОПРИКОСНОВЕНИИ</a:t>
            </a:r>
          </a:p>
        </p:txBody>
      </p:sp>
    </p:spTree>
  </p:cSld>
  <p:clrMapOvr>
    <a:masterClrMapping/>
  </p:clrMapOvr>
  <p:transition spd="med"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55122 0.0 " pathEditMode="relative" ptsTypes="AA">
                                      <p:cBhvr>
                                        <p:cTn id="6" dur="2000" fill="hold"/>
                                        <p:tgtEl>
                                          <p:spTgt spid="276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55122 0.0 " pathEditMode="relative" ptsTypes="AA">
                                      <p:cBhvr>
                                        <p:cTn id="8" dur="2000" fill="hold"/>
                                        <p:tgtEl>
                                          <p:spTgt spid="276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55122 0.0 " pathEditMode="relative" ptsTypes="AA">
                                      <p:cBhvr>
                                        <p:cTn id="10" dur="2000" fill="hold"/>
                                        <p:tgtEl>
                                          <p:spTgt spid="276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55122 0.0 " pathEditMode="relative" ptsTypes="AA">
                                      <p:cBhvr>
                                        <p:cTn id="12" dur="2000" fill="hold"/>
                                        <p:tgtEl>
                                          <p:spTgt spid="276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55122 0.0 " pathEditMode="relative" ptsTypes="AA">
                                      <p:cBhvr>
                                        <p:cTn id="14" dur="2000" fill="hold"/>
                                        <p:tgtEl>
                                          <p:spTgt spid="276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55122 0.0 " pathEditMode="relative" ptsTypes="AA">
                                      <p:cBhvr>
                                        <p:cTn id="16" dur="2000" fill="hold"/>
                                        <p:tgtEl>
                                          <p:spTgt spid="276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55122 0.0 " pathEditMode="relative" ptsTypes="AA">
                                      <p:cBhvr>
                                        <p:cTn id="18" dur="2000" fill="hold"/>
                                        <p:tgtEl>
                                          <p:spTgt spid="276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55122 0.0 " pathEditMode="relative" ptsTypes="AA">
                                      <p:cBhvr>
                                        <p:cTn id="20" dur="2000" fill="hold"/>
                                        <p:tgtEl>
                                          <p:spTgt spid="276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55122 0.0 " pathEditMode="relative" ptsTypes="AA">
                                      <p:cBhvr>
                                        <p:cTn id="22" dur="2000" fill="hold"/>
                                        <p:tgtEl>
                                          <p:spTgt spid="276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55122 0.0 " pathEditMode="relative" ptsTypes="AA">
                                      <p:cBhvr>
                                        <p:cTn id="24" dur="2000" fill="hold"/>
                                        <p:tgtEl>
                                          <p:spTgt spid="276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55122 0.0 " pathEditMode="relative" ptsTypes="AA">
                                      <p:cBhvr>
                                        <p:cTn id="26" dur="2000" fill="hold"/>
                                        <p:tgtEl>
                                          <p:spTgt spid="276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55122 0.0 " pathEditMode="relative" ptsTypes="AA">
                                      <p:cBhvr>
                                        <p:cTn id="28" dur="2000" fill="hold"/>
                                        <p:tgtEl>
                                          <p:spTgt spid="276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55122 0.0 " pathEditMode="relative" ptsTypes="AA">
                                      <p:cBhvr>
                                        <p:cTn id="30" dur="2000" fill="hold"/>
                                        <p:tgtEl>
                                          <p:spTgt spid="276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0" presetClass="path" presetSubtype="0" accel="50000" decel="5000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55122 3.21594E-6 C 0.55382 -0.01784 0.5566 -0.03568 0.56285 -0.04147 C 0.5691 -0.04727 0.58021 -0.03892 0.58889 -0.03452 C 0.59757 -0.03012 0.60469 -0.01066 0.61476 -0.01552 C 0.62483 -0.02039 0.63733 -0.0424 0.64983 -0.06418 " pathEditMode="relative" ptsTypes="aaaaA">
                                      <p:cBhvr>
                                        <p:cTn id="33" dur="2000" fill="hold"/>
                                        <p:tgtEl>
                                          <p:spTgt spid="276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5122 1.76089E-7 C 0.55295 -0.01714 0.55486 -0.03406 0.57188 -0.03985 C 0.58889 -0.04564 0.64028 -0.0278 0.65382 -0.03452 C 0.66736 -0.04124 0.64375 -0.07599 0.65382 -0.0797 C 0.66389 -0.08341 0.70122 -0.05792 0.71476 -0.05699 C 0.7283 -0.05607 0.72431 -0.07715 0.73559 -0.07437 C 0.74688 -0.07159 0.76458 -0.05584 0.78229 -0.03985 " pathEditMode="relative" ptsTypes="aaaaaaA">
                                      <p:cBhvr>
                                        <p:cTn id="35" dur="2000" fill="hold"/>
                                        <p:tgtEl>
                                          <p:spTgt spid="276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5122 5.08804E-6 C 0.58473 0.0058 0.61841 0.01182 0.63421 0.0241 C 0.65 0.03638 0.63612 0.06326 0.64601 0.07438 C 0.65591 0.0855 0.67483 0.07832 0.6941 0.09014 C 0.71337 0.10195 0.74862 0.14528 0.76164 0.14551 C 0.77466 0.14575 0.75799 0.10033 0.77188 0.09176 C 0.78577 0.08319 0.81511 0.08828 0.84462 0.09361 " pathEditMode="relative" ptsTypes="aaaaaaA">
                                      <p:cBhvr>
                                        <p:cTn id="37" dur="2000" fill="hold"/>
                                        <p:tgtEl>
                                          <p:spTgt spid="276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5122 1.76089E-7 C 0.57691 -0.00857 0.60261 -0.01714 0.62014 -0.01367 C 0.63768 -0.01019 0.6342 0.02086 0.65643 0.02086 C 0.67865 0.02086 0.73525 0.01483 0.75382 -0.01367 C 0.7724 -0.04217 0.77014 -0.09638 0.76806 -0.1506 " pathEditMode="relative" ptsTypes="aaaaA">
                                      <p:cBhvr>
                                        <p:cTn id="39" dur="2000" fill="hold"/>
                                        <p:tgtEl>
                                          <p:spTgt spid="276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5122 5.61631E-6 C 0.59254 0.00765 0.63404 0.01553 0.66303 0.01229 C 0.69202 0.00904 0.6981 -0.02177 0.72536 -0.01899 C 0.75261 -0.01621 0.80973 0.00371 0.82657 0.02966 C 0.84341 0.05561 0.8106 0.12814 0.82657 0.13694 C 0.84254 0.14574 0.88265 0.11447 0.92275 0.08319 " pathEditMode="relative" ptsTypes="aaaaaA">
                                      <p:cBhvr>
                                        <p:cTn id="41" dur="2000" fill="hold"/>
                                        <p:tgtEl>
                                          <p:spTgt spid="276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5122 5.08804E-6 C 0.56754 0.00673 0.58386 0.01368 0.6007 0.01206 C 0.61754 0.01043 0.63177 -0.02525 0.65261 -0.01042 C 0.67344 0.00441 0.7132 0.07114 0.72535 0.10056 C 0.7375 0.12999 0.7092 0.16683 0.72535 0.16637 C 0.7415 0.1659 0.78212 0.13138 0.82275 0.09709 " pathEditMode="relative" ptsTypes="aaaaaA">
                                      <p:cBhvr>
                                        <p:cTn id="43" dur="2000" fill="hold"/>
                                        <p:tgtEl>
                                          <p:spTgt spid="276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5122 -3.39203E-6 L 0.76372 -3.39203E-6 " pathEditMode="relative" ptsTypes="AA">
                                      <p:cBhvr>
                                        <p:cTn id="45" dur="2000" fill="hold"/>
                                        <p:tgtEl>
                                          <p:spTgt spid="276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5122 -3.38276E-6 L 0.76372 -3.38276E-6 " pathEditMode="relative" ptsTypes="AA">
                                      <p:cBhvr>
                                        <p:cTn id="47" dur="2000" fill="hold"/>
                                        <p:tgtEl>
                                          <p:spTgt spid="276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5121 -3.39203E-6 L 0.66146 -3.39203E-6 " pathEditMode="relative" ptsTypes="AA">
                                      <p:cBhvr>
                                        <p:cTn id="49" dur="2000" fill="hold"/>
                                        <p:tgtEl>
                                          <p:spTgt spid="276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5122 -6.58017E-7 L 0.65348 -6.58017E-7 " pathEditMode="relative" ptsTypes="AA">
                                      <p:cBhvr>
                                        <p:cTn id="51" dur="2000" fill="hold"/>
                                        <p:tgtEl>
                                          <p:spTgt spid="276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86" grpId="0" animBg="1"/>
      <p:bldP spid="27687" grpId="0" animBg="1"/>
      <p:bldP spid="27687" grpId="1" animBg="1"/>
      <p:bldP spid="27688" grpId="0" animBg="1"/>
      <p:bldP spid="27688" grpId="1" animBg="1"/>
      <p:bldP spid="27689" grpId="0" animBg="1"/>
      <p:bldP spid="27689" grpId="1" animBg="1"/>
      <p:bldP spid="27690" grpId="0" animBg="1"/>
      <p:bldP spid="27690" grpId="1" animBg="1"/>
      <p:bldP spid="27691" grpId="0" animBg="1"/>
      <p:bldP spid="27691" grpId="1" animBg="1"/>
      <p:bldP spid="27692" grpId="0" animBg="1"/>
      <p:bldP spid="27692" grpId="1" animBg="1"/>
      <p:bldP spid="27693" grpId="0" animBg="1"/>
      <p:bldP spid="27694" grpId="0" animBg="1"/>
      <p:bldP spid="27694" grpId="1" animBg="1"/>
      <p:bldP spid="27695" grpId="0" animBg="1"/>
      <p:bldP spid="27695" grpId="1" animBg="1"/>
      <p:bldP spid="27696" grpId="0" animBg="1"/>
      <p:bldP spid="27697" grpId="0" animBg="1"/>
      <p:bldP spid="27697" grpId="1" animBg="1"/>
      <p:bldP spid="27698" grpId="0" animBg="1"/>
      <p:bldP spid="27698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5" name="Group 3"/>
          <p:cNvGrpSpPr>
            <a:grpSpLocks/>
          </p:cNvGrpSpPr>
          <p:nvPr/>
        </p:nvGrpSpPr>
        <p:grpSpPr bwMode="auto">
          <a:xfrm>
            <a:off x="4427538" y="1916113"/>
            <a:ext cx="2451100" cy="3673475"/>
            <a:chOff x="2789" y="1207"/>
            <a:chExt cx="1544" cy="2314"/>
          </a:xfrm>
        </p:grpSpPr>
        <p:grpSp>
          <p:nvGrpSpPr>
            <p:cNvPr id="28676" name="Group 4"/>
            <p:cNvGrpSpPr>
              <a:grpSpLocks/>
            </p:cNvGrpSpPr>
            <p:nvPr/>
          </p:nvGrpSpPr>
          <p:grpSpPr bwMode="auto">
            <a:xfrm>
              <a:off x="2789" y="1207"/>
              <a:ext cx="1543" cy="2314"/>
              <a:chOff x="2789" y="1207"/>
              <a:chExt cx="1543" cy="2314"/>
            </a:xfrm>
          </p:grpSpPr>
          <p:sp>
            <p:nvSpPr>
              <p:cNvPr id="28677" name="AutoShape 5"/>
              <p:cNvSpPr>
                <a:spLocks noChangeArrowheads="1"/>
              </p:cNvSpPr>
              <p:nvPr/>
            </p:nvSpPr>
            <p:spPr bwMode="auto">
              <a:xfrm>
                <a:off x="2789" y="1207"/>
                <a:ext cx="1543" cy="2314"/>
              </a:xfrm>
              <a:prstGeom prst="roundRect">
                <a:avLst>
                  <a:gd name="adj" fmla="val 16667"/>
                </a:avLst>
              </a:prstGeom>
              <a:solidFill>
                <a:srgbClr val="968C9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grpSp>
            <p:nvGrpSpPr>
              <p:cNvPr id="28678" name="Group 6"/>
              <p:cNvGrpSpPr>
                <a:grpSpLocks/>
              </p:cNvGrpSpPr>
              <p:nvPr/>
            </p:nvGrpSpPr>
            <p:grpSpPr bwMode="auto">
              <a:xfrm>
                <a:off x="2971" y="1389"/>
                <a:ext cx="1225" cy="1995"/>
                <a:chOff x="3152" y="1525"/>
                <a:chExt cx="1225" cy="1995"/>
              </a:xfrm>
            </p:grpSpPr>
            <p:grpSp>
              <p:nvGrpSpPr>
                <p:cNvPr id="28679" name="Group 7"/>
                <p:cNvGrpSpPr>
                  <a:grpSpLocks/>
                </p:cNvGrpSpPr>
                <p:nvPr/>
              </p:nvGrpSpPr>
              <p:grpSpPr bwMode="auto">
                <a:xfrm>
                  <a:off x="3152" y="2614"/>
                  <a:ext cx="363" cy="362"/>
                  <a:chOff x="3152" y="2614"/>
                  <a:chExt cx="363" cy="362"/>
                </a:xfrm>
              </p:grpSpPr>
              <p:sp>
                <p:nvSpPr>
                  <p:cNvPr id="28680" name="Line 8"/>
                  <p:cNvSpPr>
                    <a:spLocks noChangeShapeType="1"/>
                  </p:cNvSpPr>
                  <p:nvPr/>
                </p:nvSpPr>
                <p:spPr bwMode="auto">
                  <a:xfrm>
                    <a:off x="3334" y="2614"/>
                    <a:ext cx="0" cy="362"/>
                  </a:xfrm>
                  <a:prstGeom prst="line">
                    <a:avLst/>
                  </a:prstGeom>
                  <a:noFill/>
                  <a:ln w="57150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8681" name="Line 9"/>
                  <p:cNvSpPr>
                    <a:spLocks noChangeShapeType="1"/>
                  </p:cNvSpPr>
                  <p:nvPr/>
                </p:nvSpPr>
                <p:spPr bwMode="auto">
                  <a:xfrm>
                    <a:off x="3152" y="2795"/>
                    <a:ext cx="363" cy="0"/>
                  </a:xfrm>
                  <a:prstGeom prst="line">
                    <a:avLst/>
                  </a:prstGeom>
                  <a:noFill/>
                  <a:ln w="57150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8682" name="Group 10"/>
                <p:cNvGrpSpPr>
                  <a:grpSpLocks/>
                </p:cNvGrpSpPr>
                <p:nvPr/>
              </p:nvGrpSpPr>
              <p:grpSpPr bwMode="auto">
                <a:xfrm>
                  <a:off x="3152" y="2069"/>
                  <a:ext cx="363" cy="362"/>
                  <a:chOff x="3152" y="2614"/>
                  <a:chExt cx="363" cy="362"/>
                </a:xfrm>
              </p:grpSpPr>
              <p:sp>
                <p:nvSpPr>
                  <p:cNvPr id="28683" name="Line 11"/>
                  <p:cNvSpPr>
                    <a:spLocks noChangeShapeType="1"/>
                  </p:cNvSpPr>
                  <p:nvPr/>
                </p:nvSpPr>
                <p:spPr bwMode="auto">
                  <a:xfrm>
                    <a:off x="3334" y="2614"/>
                    <a:ext cx="0" cy="362"/>
                  </a:xfrm>
                  <a:prstGeom prst="line">
                    <a:avLst/>
                  </a:prstGeom>
                  <a:noFill/>
                  <a:ln w="57150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8684" name="Line 12"/>
                  <p:cNvSpPr>
                    <a:spLocks noChangeShapeType="1"/>
                  </p:cNvSpPr>
                  <p:nvPr/>
                </p:nvSpPr>
                <p:spPr bwMode="auto">
                  <a:xfrm>
                    <a:off x="3152" y="2795"/>
                    <a:ext cx="363" cy="0"/>
                  </a:xfrm>
                  <a:prstGeom prst="line">
                    <a:avLst/>
                  </a:prstGeom>
                  <a:noFill/>
                  <a:ln w="57150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8685" name="Group 13"/>
                <p:cNvGrpSpPr>
                  <a:grpSpLocks/>
                </p:cNvGrpSpPr>
                <p:nvPr/>
              </p:nvGrpSpPr>
              <p:grpSpPr bwMode="auto">
                <a:xfrm>
                  <a:off x="3923" y="2069"/>
                  <a:ext cx="363" cy="362"/>
                  <a:chOff x="3152" y="2614"/>
                  <a:chExt cx="363" cy="362"/>
                </a:xfrm>
              </p:grpSpPr>
              <p:sp>
                <p:nvSpPr>
                  <p:cNvPr id="28686" name="Line 14"/>
                  <p:cNvSpPr>
                    <a:spLocks noChangeShapeType="1"/>
                  </p:cNvSpPr>
                  <p:nvPr/>
                </p:nvSpPr>
                <p:spPr bwMode="auto">
                  <a:xfrm>
                    <a:off x="3334" y="2614"/>
                    <a:ext cx="0" cy="362"/>
                  </a:xfrm>
                  <a:prstGeom prst="line">
                    <a:avLst/>
                  </a:prstGeom>
                  <a:noFill/>
                  <a:ln w="57150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8687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3152" y="2795"/>
                    <a:ext cx="363" cy="0"/>
                  </a:xfrm>
                  <a:prstGeom prst="line">
                    <a:avLst/>
                  </a:prstGeom>
                  <a:noFill/>
                  <a:ln w="57150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28688" name="Line 16"/>
                <p:cNvSpPr>
                  <a:spLocks noChangeShapeType="1"/>
                </p:cNvSpPr>
                <p:nvPr/>
              </p:nvSpPr>
              <p:spPr bwMode="auto">
                <a:xfrm>
                  <a:off x="4014" y="2387"/>
                  <a:ext cx="318" cy="0"/>
                </a:xfrm>
                <a:prstGeom prst="line">
                  <a:avLst/>
                </a:prstGeom>
                <a:noFill/>
                <a:ln w="76200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28689" name="Group 17"/>
                <p:cNvGrpSpPr>
                  <a:grpSpLocks/>
                </p:cNvGrpSpPr>
                <p:nvPr/>
              </p:nvGrpSpPr>
              <p:grpSpPr bwMode="auto">
                <a:xfrm>
                  <a:off x="3923" y="1525"/>
                  <a:ext cx="363" cy="362"/>
                  <a:chOff x="3152" y="2614"/>
                  <a:chExt cx="363" cy="362"/>
                </a:xfrm>
              </p:grpSpPr>
              <p:sp>
                <p:nvSpPr>
                  <p:cNvPr id="28690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3334" y="2614"/>
                    <a:ext cx="0" cy="362"/>
                  </a:xfrm>
                  <a:prstGeom prst="line">
                    <a:avLst/>
                  </a:prstGeom>
                  <a:noFill/>
                  <a:ln w="57150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8691" name="Line 19"/>
                  <p:cNvSpPr>
                    <a:spLocks noChangeShapeType="1"/>
                  </p:cNvSpPr>
                  <p:nvPr/>
                </p:nvSpPr>
                <p:spPr bwMode="auto">
                  <a:xfrm>
                    <a:off x="3152" y="2795"/>
                    <a:ext cx="363" cy="0"/>
                  </a:xfrm>
                  <a:prstGeom prst="line">
                    <a:avLst/>
                  </a:prstGeom>
                  <a:noFill/>
                  <a:ln w="57150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8692" name="Group 20"/>
                <p:cNvGrpSpPr>
                  <a:grpSpLocks/>
                </p:cNvGrpSpPr>
                <p:nvPr/>
              </p:nvGrpSpPr>
              <p:grpSpPr bwMode="auto">
                <a:xfrm>
                  <a:off x="3152" y="1525"/>
                  <a:ext cx="363" cy="362"/>
                  <a:chOff x="3152" y="2614"/>
                  <a:chExt cx="363" cy="362"/>
                </a:xfrm>
              </p:grpSpPr>
              <p:sp>
                <p:nvSpPr>
                  <p:cNvPr id="28693" name="Line 21"/>
                  <p:cNvSpPr>
                    <a:spLocks noChangeShapeType="1"/>
                  </p:cNvSpPr>
                  <p:nvPr/>
                </p:nvSpPr>
                <p:spPr bwMode="auto">
                  <a:xfrm>
                    <a:off x="3334" y="2614"/>
                    <a:ext cx="0" cy="362"/>
                  </a:xfrm>
                  <a:prstGeom prst="line">
                    <a:avLst/>
                  </a:prstGeom>
                  <a:noFill/>
                  <a:ln w="57150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8694" name="Line 22"/>
                  <p:cNvSpPr>
                    <a:spLocks noChangeShapeType="1"/>
                  </p:cNvSpPr>
                  <p:nvPr/>
                </p:nvSpPr>
                <p:spPr bwMode="auto">
                  <a:xfrm>
                    <a:off x="3152" y="2795"/>
                    <a:ext cx="363" cy="0"/>
                  </a:xfrm>
                  <a:prstGeom prst="line">
                    <a:avLst/>
                  </a:prstGeom>
                  <a:noFill/>
                  <a:ln w="57150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8695" name="Group 23"/>
                <p:cNvGrpSpPr>
                  <a:grpSpLocks/>
                </p:cNvGrpSpPr>
                <p:nvPr/>
              </p:nvGrpSpPr>
              <p:grpSpPr bwMode="auto">
                <a:xfrm>
                  <a:off x="3923" y="2614"/>
                  <a:ext cx="363" cy="362"/>
                  <a:chOff x="3152" y="2614"/>
                  <a:chExt cx="363" cy="362"/>
                </a:xfrm>
              </p:grpSpPr>
              <p:sp>
                <p:nvSpPr>
                  <p:cNvPr id="28696" name="Line 24"/>
                  <p:cNvSpPr>
                    <a:spLocks noChangeShapeType="1"/>
                  </p:cNvSpPr>
                  <p:nvPr/>
                </p:nvSpPr>
                <p:spPr bwMode="auto">
                  <a:xfrm>
                    <a:off x="3334" y="2614"/>
                    <a:ext cx="0" cy="362"/>
                  </a:xfrm>
                  <a:prstGeom prst="line">
                    <a:avLst/>
                  </a:prstGeom>
                  <a:noFill/>
                  <a:ln w="57150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8697" name="Line 25"/>
                  <p:cNvSpPr>
                    <a:spLocks noChangeShapeType="1"/>
                  </p:cNvSpPr>
                  <p:nvPr/>
                </p:nvSpPr>
                <p:spPr bwMode="auto">
                  <a:xfrm>
                    <a:off x="3152" y="2795"/>
                    <a:ext cx="363" cy="0"/>
                  </a:xfrm>
                  <a:prstGeom prst="line">
                    <a:avLst/>
                  </a:prstGeom>
                  <a:noFill/>
                  <a:ln w="57150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8698" name="Group 26"/>
                <p:cNvGrpSpPr>
                  <a:grpSpLocks/>
                </p:cNvGrpSpPr>
                <p:nvPr/>
              </p:nvGrpSpPr>
              <p:grpSpPr bwMode="auto">
                <a:xfrm>
                  <a:off x="3152" y="3158"/>
                  <a:ext cx="363" cy="362"/>
                  <a:chOff x="3152" y="2614"/>
                  <a:chExt cx="363" cy="362"/>
                </a:xfrm>
              </p:grpSpPr>
              <p:sp>
                <p:nvSpPr>
                  <p:cNvPr id="28699" name="Line 27"/>
                  <p:cNvSpPr>
                    <a:spLocks noChangeShapeType="1"/>
                  </p:cNvSpPr>
                  <p:nvPr/>
                </p:nvSpPr>
                <p:spPr bwMode="auto">
                  <a:xfrm>
                    <a:off x="3334" y="2614"/>
                    <a:ext cx="0" cy="362"/>
                  </a:xfrm>
                  <a:prstGeom prst="line">
                    <a:avLst/>
                  </a:prstGeom>
                  <a:noFill/>
                  <a:ln w="57150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8700" name="Line 28"/>
                  <p:cNvSpPr>
                    <a:spLocks noChangeShapeType="1"/>
                  </p:cNvSpPr>
                  <p:nvPr/>
                </p:nvSpPr>
                <p:spPr bwMode="auto">
                  <a:xfrm>
                    <a:off x="3152" y="2795"/>
                    <a:ext cx="363" cy="0"/>
                  </a:xfrm>
                  <a:prstGeom prst="line">
                    <a:avLst/>
                  </a:prstGeom>
                  <a:noFill/>
                  <a:ln w="57150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8701" name="Group 29"/>
                <p:cNvGrpSpPr>
                  <a:grpSpLocks/>
                </p:cNvGrpSpPr>
                <p:nvPr/>
              </p:nvGrpSpPr>
              <p:grpSpPr bwMode="auto">
                <a:xfrm>
                  <a:off x="3923" y="3158"/>
                  <a:ext cx="363" cy="362"/>
                  <a:chOff x="3152" y="2614"/>
                  <a:chExt cx="363" cy="362"/>
                </a:xfrm>
              </p:grpSpPr>
              <p:sp>
                <p:nvSpPr>
                  <p:cNvPr id="28702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3334" y="2614"/>
                    <a:ext cx="0" cy="362"/>
                  </a:xfrm>
                  <a:prstGeom prst="line">
                    <a:avLst/>
                  </a:prstGeom>
                  <a:noFill/>
                  <a:ln w="57150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8703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3152" y="2795"/>
                    <a:ext cx="363" cy="0"/>
                  </a:xfrm>
                  <a:prstGeom prst="line">
                    <a:avLst/>
                  </a:prstGeom>
                  <a:noFill/>
                  <a:ln w="57150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28704" name="Line 32"/>
                <p:cNvSpPr>
                  <a:spLocks noChangeShapeType="1"/>
                </p:cNvSpPr>
                <p:nvPr/>
              </p:nvSpPr>
              <p:spPr bwMode="auto">
                <a:xfrm>
                  <a:off x="3288" y="1797"/>
                  <a:ext cx="318" cy="0"/>
                </a:xfrm>
                <a:prstGeom prst="line">
                  <a:avLst/>
                </a:prstGeom>
                <a:noFill/>
                <a:ln w="76200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8705" name="Line 33"/>
                <p:cNvSpPr>
                  <a:spLocks noChangeShapeType="1"/>
                </p:cNvSpPr>
                <p:nvPr/>
              </p:nvSpPr>
              <p:spPr bwMode="auto">
                <a:xfrm>
                  <a:off x="4014" y="1797"/>
                  <a:ext cx="318" cy="0"/>
                </a:xfrm>
                <a:prstGeom prst="line">
                  <a:avLst/>
                </a:prstGeom>
                <a:noFill/>
                <a:ln w="76200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8706" name="Line 34"/>
                <p:cNvSpPr>
                  <a:spLocks noChangeShapeType="1"/>
                </p:cNvSpPr>
                <p:nvPr/>
              </p:nvSpPr>
              <p:spPr bwMode="auto">
                <a:xfrm>
                  <a:off x="4059" y="3430"/>
                  <a:ext cx="318" cy="0"/>
                </a:xfrm>
                <a:prstGeom prst="line">
                  <a:avLst/>
                </a:prstGeom>
                <a:noFill/>
                <a:ln w="76200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8707" name="Line 35"/>
                <p:cNvSpPr>
                  <a:spLocks noChangeShapeType="1"/>
                </p:cNvSpPr>
                <p:nvPr/>
              </p:nvSpPr>
              <p:spPr bwMode="auto">
                <a:xfrm>
                  <a:off x="4014" y="2931"/>
                  <a:ext cx="318" cy="0"/>
                </a:xfrm>
                <a:prstGeom prst="line">
                  <a:avLst/>
                </a:prstGeom>
                <a:noFill/>
                <a:ln w="76200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8708" name="Line 36"/>
                <p:cNvSpPr>
                  <a:spLocks noChangeShapeType="1"/>
                </p:cNvSpPr>
                <p:nvPr/>
              </p:nvSpPr>
              <p:spPr bwMode="auto">
                <a:xfrm>
                  <a:off x="3288" y="3475"/>
                  <a:ext cx="318" cy="0"/>
                </a:xfrm>
                <a:prstGeom prst="line">
                  <a:avLst/>
                </a:prstGeom>
                <a:noFill/>
                <a:ln w="76200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8709" name="Line 37"/>
                <p:cNvSpPr>
                  <a:spLocks noChangeShapeType="1"/>
                </p:cNvSpPr>
                <p:nvPr/>
              </p:nvSpPr>
              <p:spPr bwMode="auto">
                <a:xfrm>
                  <a:off x="3288" y="2387"/>
                  <a:ext cx="318" cy="0"/>
                </a:xfrm>
                <a:prstGeom prst="line">
                  <a:avLst/>
                </a:prstGeom>
                <a:noFill/>
                <a:ln w="76200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8710" name="Line 38"/>
                <p:cNvSpPr>
                  <a:spLocks noChangeShapeType="1"/>
                </p:cNvSpPr>
                <p:nvPr/>
              </p:nvSpPr>
              <p:spPr bwMode="auto">
                <a:xfrm>
                  <a:off x="3288" y="2931"/>
                  <a:ext cx="318" cy="0"/>
                </a:xfrm>
                <a:prstGeom prst="line">
                  <a:avLst/>
                </a:prstGeom>
                <a:noFill/>
                <a:ln w="76200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28711" name="Line 39"/>
            <p:cNvSpPr>
              <a:spLocks noChangeShapeType="1"/>
            </p:cNvSpPr>
            <p:nvPr/>
          </p:nvSpPr>
          <p:spPr bwMode="auto">
            <a:xfrm flipV="1">
              <a:off x="3288" y="2341"/>
              <a:ext cx="275" cy="0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8712" name="Line 40"/>
            <p:cNvSpPr>
              <a:spLocks noChangeShapeType="1"/>
            </p:cNvSpPr>
            <p:nvPr/>
          </p:nvSpPr>
          <p:spPr bwMode="auto">
            <a:xfrm flipV="1">
              <a:off x="4059" y="1979"/>
              <a:ext cx="274" cy="0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8713" name="Line 41"/>
            <p:cNvSpPr>
              <a:spLocks noChangeShapeType="1"/>
            </p:cNvSpPr>
            <p:nvPr/>
          </p:nvSpPr>
          <p:spPr bwMode="auto">
            <a:xfrm flipV="1">
              <a:off x="4014" y="3022"/>
              <a:ext cx="275" cy="0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8714" name="Line 42"/>
            <p:cNvSpPr>
              <a:spLocks noChangeShapeType="1"/>
            </p:cNvSpPr>
            <p:nvPr/>
          </p:nvSpPr>
          <p:spPr bwMode="auto">
            <a:xfrm flipV="1">
              <a:off x="3560" y="1480"/>
              <a:ext cx="275" cy="0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8715" name="Line 43"/>
            <p:cNvSpPr>
              <a:spLocks noChangeShapeType="1"/>
            </p:cNvSpPr>
            <p:nvPr/>
          </p:nvSpPr>
          <p:spPr bwMode="auto">
            <a:xfrm flipV="1">
              <a:off x="3969" y="2523"/>
              <a:ext cx="274" cy="0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8716" name="Line 44"/>
            <p:cNvSpPr>
              <a:spLocks noChangeShapeType="1"/>
            </p:cNvSpPr>
            <p:nvPr/>
          </p:nvSpPr>
          <p:spPr bwMode="auto">
            <a:xfrm flipV="1">
              <a:off x="3424" y="3022"/>
              <a:ext cx="275" cy="0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8717" name="Group 45"/>
          <p:cNvGrpSpPr>
            <a:grpSpLocks/>
          </p:cNvGrpSpPr>
          <p:nvPr/>
        </p:nvGrpSpPr>
        <p:grpSpPr bwMode="auto">
          <a:xfrm>
            <a:off x="684213" y="2852738"/>
            <a:ext cx="4319587" cy="1800225"/>
            <a:chOff x="431" y="1797"/>
            <a:chExt cx="2721" cy="1134"/>
          </a:xfrm>
        </p:grpSpPr>
        <p:sp>
          <p:nvSpPr>
            <p:cNvPr id="28718" name="AutoShape 46"/>
            <p:cNvSpPr>
              <a:spLocks noChangeArrowheads="1"/>
            </p:cNvSpPr>
            <p:nvPr/>
          </p:nvSpPr>
          <p:spPr bwMode="auto">
            <a:xfrm>
              <a:off x="431" y="1797"/>
              <a:ext cx="2721" cy="1134"/>
            </a:xfrm>
            <a:prstGeom prst="roundRect">
              <a:avLst>
                <a:gd name="adj" fmla="val 50000"/>
              </a:avLst>
            </a:prstGeom>
            <a:solidFill>
              <a:srgbClr val="72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8719" name="Line 47"/>
            <p:cNvSpPr>
              <a:spLocks noChangeShapeType="1"/>
            </p:cNvSpPr>
            <p:nvPr/>
          </p:nvSpPr>
          <p:spPr bwMode="auto">
            <a:xfrm flipV="1">
              <a:off x="567" y="2160"/>
              <a:ext cx="275" cy="0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8720" name="Line 48"/>
            <p:cNvSpPr>
              <a:spLocks noChangeShapeType="1"/>
            </p:cNvSpPr>
            <p:nvPr/>
          </p:nvSpPr>
          <p:spPr bwMode="auto">
            <a:xfrm flipV="1">
              <a:off x="1565" y="2160"/>
              <a:ext cx="274" cy="0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8721" name="Line 49"/>
            <p:cNvSpPr>
              <a:spLocks noChangeShapeType="1"/>
            </p:cNvSpPr>
            <p:nvPr/>
          </p:nvSpPr>
          <p:spPr bwMode="auto">
            <a:xfrm flipV="1">
              <a:off x="2653" y="2160"/>
              <a:ext cx="275" cy="0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8722" name="Line 50"/>
            <p:cNvSpPr>
              <a:spLocks noChangeShapeType="1"/>
            </p:cNvSpPr>
            <p:nvPr/>
          </p:nvSpPr>
          <p:spPr bwMode="auto">
            <a:xfrm flipV="1">
              <a:off x="567" y="2614"/>
              <a:ext cx="275" cy="0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8723" name="Line 51"/>
            <p:cNvSpPr>
              <a:spLocks noChangeShapeType="1"/>
            </p:cNvSpPr>
            <p:nvPr/>
          </p:nvSpPr>
          <p:spPr bwMode="auto">
            <a:xfrm flipV="1">
              <a:off x="1519" y="2614"/>
              <a:ext cx="274" cy="0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8724" name="Line 52"/>
            <p:cNvSpPr>
              <a:spLocks noChangeShapeType="1"/>
            </p:cNvSpPr>
            <p:nvPr/>
          </p:nvSpPr>
          <p:spPr bwMode="auto">
            <a:xfrm flipV="1">
              <a:off x="2653" y="2614"/>
              <a:ext cx="275" cy="0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8727" name="WordArt 55"/>
          <p:cNvSpPr>
            <a:spLocks noChangeArrowheads="1" noChangeShapeType="1" noTextEdit="1"/>
          </p:cNvSpPr>
          <p:nvPr/>
        </p:nvSpPr>
        <p:spPr bwMode="auto">
          <a:xfrm>
            <a:off x="755650" y="188913"/>
            <a:ext cx="7777163" cy="430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25400">
                  <a:solidFill>
                    <a:srgbClr val="015F2E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7456">
                        <a:alpha val="50000"/>
                      </a:srgbClr>
                    </a:gs>
                    <a:gs pos="50000">
                      <a:srgbClr val="00C877"/>
                    </a:gs>
                    <a:gs pos="100000">
                      <a:srgbClr val="007456">
                        <a:alpha val="50000"/>
                      </a:srgbClr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ЭЛЕКТРИЗАЦИЯ ПРИ СОПРИКОСНОВЕНИИ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9.91659E-7 L -0.25191 9.91659E-7 " pathEditMode="relative" ptsTypes="AA">
                                      <p:cBhvr>
                                        <p:cTn id="6" dur="2000" fill="hold"/>
                                        <p:tgtEl>
                                          <p:spTgt spid="287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9.91659E-7 L 0.32292 -9.91659E-7 " pathEditMode="relative" ptsTypes="AA">
                                      <p:cBhvr>
                                        <p:cTn id="8" dur="2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4" name="Group 4"/>
          <p:cNvGrpSpPr>
            <a:grpSpLocks/>
          </p:cNvGrpSpPr>
          <p:nvPr/>
        </p:nvGrpSpPr>
        <p:grpSpPr bwMode="auto">
          <a:xfrm>
            <a:off x="5148263" y="1557338"/>
            <a:ext cx="2519362" cy="4032250"/>
            <a:chOff x="2200" y="935"/>
            <a:chExt cx="1587" cy="2540"/>
          </a:xfrm>
        </p:grpSpPr>
        <p:sp>
          <p:nvSpPr>
            <p:cNvPr id="15365" name="Rectangle 5"/>
            <p:cNvSpPr>
              <a:spLocks noChangeArrowheads="1"/>
            </p:cNvSpPr>
            <p:nvPr/>
          </p:nvSpPr>
          <p:spPr bwMode="auto">
            <a:xfrm>
              <a:off x="2880" y="3339"/>
              <a:ext cx="907" cy="136"/>
            </a:xfrm>
            <a:prstGeom prst="rect">
              <a:avLst/>
            </a:prstGeom>
            <a:solidFill>
              <a:srgbClr val="968C9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66" name="Line 6"/>
            <p:cNvSpPr>
              <a:spLocks noChangeShapeType="1"/>
            </p:cNvSpPr>
            <p:nvPr/>
          </p:nvSpPr>
          <p:spPr bwMode="auto">
            <a:xfrm flipV="1">
              <a:off x="3334" y="935"/>
              <a:ext cx="0" cy="2404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5367" name="Line 7"/>
            <p:cNvSpPr>
              <a:spLocks noChangeShapeType="1"/>
            </p:cNvSpPr>
            <p:nvPr/>
          </p:nvSpPr>
          <p:spPr bwMode="auto">
            <a:xfrm flipH="1">
              <a:off x="2200" y="935"/>
              <a:ext cx="1134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5368" name="Line 8"/>
            <p:cNvSpPr>
              <a:spLocks noChangeShapeType="1"/>
            </p:cNvSpPr>
            <p:nvPr/>
          </p:nvSpPr>
          <p:spPr bwMode="auto">
            <a:xfrm>
              <a:off x="2200" y="935"/>
              <a:ext cx="0" cy="182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5369" name="Group 9"/>
          <p:cNvGrpSpPr>
            <a:grpSpLocks/>
          </p:cNvGrpSpPr>
          <p:nvPr/>
        </p:nvGrpSpPr>
        <p:grpSpPr bwMode="auto">
          <a:xfrm>
            <a:off x="4932363" y="1844675"/>
            <a:ext cx="431800" cy="3024188"/>
            <a:chOff x="3107" y="1162"/>
            <a:chExt cx="272" cy="1905"/>
          </a:xfrm>
        </p:grpSpPr>
        <p:sp>
          <p:nvSpPr>
            <p:cNvPr id="15370" name="Line 10"/>
            <p:cNvSpPr>
              <a:spLocks noChangeShapeType="1"/>
            </p:cNvSpPr>
            <p:nvPr/>
          </p:nvSpPr>
          <p:spPr bwMode="auto">
            <a:xfrm>
              <a:off x="3243" y="1162"/>
              <a:ext cx="0" cy="13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5371" name="AutoShape 11"/>
            <p:cNvSpPr>
              <a:spLocks noChangeArrowheads="1"/>
            </p:cNvSpPr>
            <p:nvPr/>
          </p:nvSpPr>
          <p:spPr bwMode="auto">
            <a:xfrm>
              <a:off x="3107" y="2478"/>
              <a:ext cx="272" cy="589"/>
            </a:xfrm>
            <a:prstGeom prst="roundRect">
              <a:avLst>
                <a:gd name="adj" fmla="val 16667"/>
              </a:avLst>
            </a:prstGeom>
            <a:solidFill>
              <a:srgbClr val="968C9A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5372" name="Group 12"/>
          <p:cNvGrpSpPr>
            <a:grpSpLocks/>
          </p:cNvGrpSpPr>
          <p:nvPr/>
        </p:nvGrpSpPr>
        <p:grpSpPr bwMode="auto">
          <a:xfrm rot="1432625">
            <a:off x="4284663" y="1700213"/>
            <a:ext cx="431800" cy="3024187"/>
            <a:chOff x="3107" y="1162"/>
            <a:chExt cx="272" cy="1905"/>
          </a:xfrm>
        </p:grpSpPr>
        <p:sp>
          <p:nvSpPr>
            <p:cNvPr id="15373" name="Line 13"/>
            <p:cNvSpPr>
              <a:spLocks noChangeShapeType="1"/>
            </p:cNvSpPr>
            <p:nvPr/>
          </p:nvSpPr>
          <p:spPr bwMode="auto">
            <a:xfrm>
              <a:off x="3243" y="1162"/>
              <a:ext cx="0" cy="13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5374" name="AutoShape 14"/>
            <p:cNvSpPr>
              <a:spLocks noChangeArrowheads="1"/>
            </p:cNvSpPr>
            <p:nvPr/>
          </p:nvSpPr>
          <p:spPr bwMode="auto">
            <a:xfrm>
              <a:off x="3107" y="2478"/>
              <a:ext cx="272" cy="589"/>
            </a:xfrm>
            <a:prstGeom prst="roundRect">
              <a:avLst>
                <a:gd name="adj" fmla="val 16667"/>
              </a:avLst>
            </a:prstGeom>
            <a:solidFill>
              <a:srgbClr val="968C9A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5386" name="Group 26"/>
          <p:cNvGrpSpPr>
            <a:grpSpLocks/>
          </p:cNvGrpSpPr>
          <p:nvPr/>
        </p:nvGrpSpPr>
        <p:grpSpPr bwMode="auto">
          <a:xfrm rot="-1138011">
            <a:off x="5435600" y="1700213"/>
            <a:ext cx="431800" cy="3024187"/>
            <a:chOff x="3107" y="1162"/>
            <a:chExt cx="272" cy="1905"/>
          </a:xfrm>
        </p:grpSpPr>
        <p:sp>
          <p:nvSpPr>
            <p:cNvPr id="15387" name="Line 27"/>
            <p:cNvSpPr>
              <a:spLocks noChangeShapeType="1"/>
            </p:cNvSpPr>
            <p:nvPr/>
          </p:nvSpPr>
          <p:spPr bwMode="auto">
            <a:xfrm>
              <a:off x="3243" y="1162"/>
              <a:ext cx="0" cy="13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5388" name="AutoShape 28"/>
            <p:cNvSpPr>
              <a:spLocks noChangeArrowheads="1"/>
            </p:cNvSpPr>
            <p:nvPr/>
          </p:nvSpPr>
          <p:spPr bwMode="auto">
            <a:xfrm>
              <a:off x="3107" y="2478"/>
              <a:ext cx="272" cy="589"/>
            </a:xfrm>
            <a:prstGeom prst="roundRect">
              <a:avLst>
                <a:gd name="adj" fmla="val 16667"/>
              </a:avLst>
            </a:prstGeom>
            <a:solidFill>
              <a:srgbClr val="968C9A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5389" name="AutoShape 29"/>
          <p:cNvSpPr>
            <a:spLocks noChangeArrowheads="1"/>
          </p:cNvSpPr>
          <p:nvPr/>
        </p:nvSpPr>
        <p:spPr bwMode="auto">
          <a:xfrm>
            <a:off x="-3276600" y="4149725"/>
            <a:ext cx="3097212" cy="360363"/>
          </a:xfrm>
          <a:prstGeom prst="roundRect">
            <a:avLst>
              <a:gd name="adj" fmla="val 50000"/>
            </a:avLst>
          </a:prstGeom>
          <a:solidFill>
            <a:schemeClr val="hlink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600" b="1">
                <a:solidFill>
                  <a:srgbClr val="FF0000"/>
                </a:solidFill>
              </a:rPr>
              <a:t>+  +  +  +  +  +</a:t>
            </a:r>
          </a:p>
        </p:txBody>
      </p:sp>
      <p:sp>
        <p:nvSpPr>
          <p:cNvPr id="15391" name="WordArt 31"/>
          <p:cNvSpPr>
            <a:spLocks noChangeArrowheads="1" noChangeShapeType="1" noTextEdit="1"/>
          </p:cNvSpPr>
          <p:nvPr/>
        </p:nvSpPr>
        <p:spPr bwMode="auto">
          <a:xfrm>
            <a:off x="755650" y="188913"/>
            <a:ext cx="7777163" cy="430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25400">
                  <a:solidFill>
                    <a:srgbClr val="015F2E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7456">
                        <a:alpha val="50000"/>
                      </a:srgbClr>
                    </a:gs>
                    <a:gs pos="50000">
                      <a:srgbClr val="00C877"/>
                    </a:gs>
                    <a:gs pos="100000">
                      <a:srgbClr val="007456">
                        <a:alpha val="50000"/>
                      </a:srgbClr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ЭЛЕКТРИЗАЦИЯ ПРИ СОПРИКОСНОВЕНИИ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1.11022E-16 L 0.35816 -0.0053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3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63" presetClass="path" presetSubtype="0" accel="50000" decel="50000" fill="hold" grpId="2" nodeType="after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35816 -0.00532 L 0.46841 -0.0053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53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35" presetClass="path" presetSubtype="0" accel="50000" decel="5000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4684 -0.00532 L -0.00417 0.00532 " pathEditMode="relative" rAng="0" ptsTypes="AA">
                                      <p:cBhvr>
                                        <p:cTn id="26" dur="3000" fill="hold"/>
                                        <p:tgtEl>
                                          <p:spTgt spid="153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6" y="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1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53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89" grpId="0" animBg="1"/>
      <p:bldP spid="15389" grpId="1" animBg="1"/>
      <p:bldP spid="15389" grpId="2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613" name="Group 37"/>
          <p:cNvGrpSpPr>
            <a:grpSpLocks/>
          </p:cNvGrpSpPr>
          <p:nvPr/>
        </p:nvGrpSpPr>
        <p:grpSpPr bwMode="auto">
          <a:xfrm>
            <a:off x="4427538" y="1916113"/>
            <a:ext cx="2449512" cy="3673475"/>
            <a:chOff x="2789" y="1207"/>
            <a:chExt cx="1543" cy="2314"/>
          </a:xfrm>
        </p:grpSpPr>
        <p:sp>
          <p:nvSpPr>
            <p:cNvPr id="24614" name="AutoShape 38"/>
            <p:cNvSpPr>
              <a:spLocks noChangeArrowheads="1"/>
            </p:cNvSpPr>
            <p:nvPr/>
          </p:nvSpPr>
          <p:spPr bwMode="auto">
            <a:xfrm>
              <a:off x="2789" y="1207"/>
              <a:ext cx="1543" cy="2314"/>
            </a:xfrm>
            <a:prstGeom prst="roundRect">
              <a:avLst>
                <a:gd name="adj" fmla="val 16667"/>
              </a:avLst>
            </a:prstGeom>
            <a:solidFill>
              <a:srgbClr val="968C9A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24615" name="Group 39"/>
            <p:cNvGrpSpPr>
              <a:grpSpLocks/>
            </p:cNvGrpSpPr>
            <p:nvPr/>
          </p:nvGrpSpPr>
          <p:grpSpPr bwMode="auto">
            <a:xfrm>
              <a:off x="2971" y="2478"/>
              <a:ext cx="363" cy="362"/>
              <a:chOff x="3152" y="2614"/>
              <a:chExt cx="363" cy="362"/>
            </a:xfrm>
          </p:grpSpPr>
          <p:sp>
            <p:nvSpPr>
              <p:cNvPr id="24616" name="Line 40"/>
              <p:cNvSpPr>
                <a:spLocks noChangeShapeType="1"/>
              </p:cNvSpPr>
              <p:nvPr/>
            </p:nvSpPr>
            <p:spPr bwMode="auto">
              <a:xfrm>
                <a:off x="3334" y="2614"/>
                <a:ext cx="0" cy="362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17" name="Line 41"/>
              <p:cNvSpPr>
                <a:spLocks noChangeShapeType="1"/>
              </p:cNvSpPr>
              <p:nvPr/>
            </p:nvSpPr>
            <p:spPr bwMode="auto">
              <a:xfrm>
                <a:off x="3152" y="2795"/>
                <a:ext cx="363" cy="0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4618" name="Group 42"/>
            <p:cNvGrpSpPr>
              <a:grpSpLocks/>
            </p:cNvGrpSpPr>
            <p:nvPr/>
          </p:nvGrpSpPr>
          <p:grpSpPr bwMode="auto">
            <a:xfrm>
              <a:off x="2971" y="1933"/>
              <a:ext cx="363" cy="362"/>
              <a:chOff x="3152" y="2614"/>
              <a:chExt cx="363" cy="362"/>
            </a:xfrm>
          </p:grpSpPr>
          <p:sp>
            <p:nvSpPr>
              <p:cNvPr id="24619" name="Line 43"/>
              <p:cNvSpPr>
                <a:spLocks noChangeShapeType="1"/>
              </p:cNvSpPr>
              <p:nvPr/>
            </p:nvSpPr>
            <p:spPr bwMode="auto">
              <a:xfrm>
                <a:off x="3334" y="2614"/>
                <a:ext cx="0" cy="362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20" name="Line 44"/>
              <p:cNvSpPr>
                <a:spLocks noChangeShapeType="1"/>
              </p:cNvSpPr>
              <p:nvPr/>
            </p:nvSpPr>
            <p:spPr bwMode="auto">
              <a:xfrm>
                <a:off x="3152" y="2795"/>
                <a:ext cx="363" cy="0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4621" name="Group 45"/>
            <p:cNvGrpSpPr>
              <a:grpSpLocks/>
            </p:cNvGrpSpPr>
            <p:nvPr/>
          </p:nvGrpSpPr>
          <p:grpSpPr bwMode="auto">
            <a:xfrm>
              <a:off x="3742" y="1933"/>
              <a:ext cx="363" cy="362"/>
              <a:chOff x="3152" y="2614"/>
              <a:chExt cx="363" cy="362"/>
            </a:xfrm>
          </p:grpSpPr>
          <p:sp>
            <p:nvSpPr>
              <p:cNvPr id="24622" name="Line 46"/>
              <p:cNvSpPr>
                <a:spLocks noChangeShapeType="1"/>
              </p:cNvSpPr>
              <p:nvPr/>
            </p:nvSpPr>
            <p:spPr bwMode="auto">
              <a:xfrm>
                <a:off x="3334" y="2614"/>
                <a:ext cx="0" cy="362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23" name="Line 47"/>
              <p:cNvSpPr>
                <a:spLocks noChangeShapeType="1"/>
              </p:cNvSpPr>
              <p:nvPr/>
            </p:nvSpPr>
            <p:spPr bwMode="auto">
              <a:xfrm>
                <a:off x="3152" y="2795"/>
                <a:ext cx="363" cy="0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4624" name="Group 48"/>
            <p:cNvGrpSpPr>
              <a:grpSpLocks/>
            </p:cNvGrpSpPr>
            <p:nvPr/>
          </p:nvGrpSpPr>
          <p:grpSpPr bwMode="auto">
            <a:xfrm>
              <a:off x="3742" y="1389"/>
              <a:ext cx="363" cy="362"/>
              <a:chOff x="3152" y="2614"/>
              <a:chExt cx="363" cy="362"/>
            </a:xfrm>
          </p:grpSpPr>
          <p:sp>
            <p:nvSpPr>
              <p:cNvPr id="24625" name="Line 49"/>
              <p:cNvSpPr>
                <a:spLocks noChangeShapeType="1"/>
              </p:cNvSpPr>
              <p:nvPr/>
            </p:nvSpPr>
            <p:spPr bwMode="auto">
              <a:xfrm>
                <a:off x="3334" y="2614"/>
                <a:ext cx="0" cy="362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26" name="Line 50"/>
              <p:cNvSpPr>
                <a:spLocks noChangeShapeType="1"/>
              </p:cNvSpPr>
              <p:nvPr/>
            </p:nvSpPr>
            <p:spPr bwMode="auto">
              <a:xfrm>
                <a:off x="3152" y="2795"/>
                <a:ext cx="363" cy="0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4627" name="Group 51"/>
            <p:cNvGrpSpPr>
              <a:grpSpLocks/>
            </p:cNvGrpSpPr>
            <p:nvPr/>
          </p:nvGrpSpPr>
          <p:grpSpPr bwMode="auto">
            <a:xfrm>
              <a:off x="2971" y="1389"/>
              <a:ext cx="363" cy="362"/>
              <a:chOff x="3152" y="2614"/>
              <a:chExt cx="363" cy="362"/>
            </a:xfrm>
          </p:grpSpPr>
          <p:sp>
            <p:nvSpPr>
              <p:cNvPr id="24628" name="Line 52"/>
              <p:cNvSpPr>
                <a:spLocks noChangeShapeType="1"/>
              </p:cNvSpPr>
              <p:nvPr/>
            </p:nvSpPr>
            <p:spPr bwMode="auto">
              <a:xfrm>
                <a:off x="3334" y="2614"/>
                <a:ext cx="0" cy="362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29" name="Line 53"/>
              <p:cNvSpPr>
                <a:spLocks noChangeShapeType="1"/>
              </p:cNvSpPr>
              <p:nvPr/>
            </p:nvSpPr>
            <p:spPr bwMode="auto">
              <a:xfrm>
                <a:off x="3152" y="2795"/>
                <a:ext cx="363" cy="0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4630" name="Group 54"/>
            <p:cNvGrpSpPr>
              <a:grpSpLocks/>
            </p:cNvGrpSpPr>
            <p:nvPr/>
          </p:nvGrpSpPr>
          <p:grpSpPr bwMode="auto">
            <a:xfrm>
              <a:off x="3742" y="2478"/>
              <a:ext cx="363" cy="362"/>
              <a:chOff x="3152" y="2614"/>
              <a:chExt cx="363" cy="362"/>
            </a:xfrm>
          </p:grpSpPr>
          <p:sp>
            <p:nvSpPr>
              <p:cNvPr id="24631" name="Line 55"/>
              <p:cNvSpPr>
                <a:spLocks noChangeShapeType="1"/>
              </p:cNvSpPr>
              <p:nvPr/>
            </p:nvSpPr>
            <p:spPr bwMode="auto">
              <a:xfrm>
                <a:off x="3334" y="2614"/>
                <a:ext cx="0" cy="362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32" name="Line 56"/>
              <p:cNvSpPr>
                <a:spLocks noChangeShapeType="1"/>
              </p:cNvSpPr>
              <p:nvPr/>
            </p:nvSpPr>
            <p:spPr bwMode="auto">
              <a:xfrm>
                <a:off x="3152" y="2795"/>
                <a:ext cx="363" cy="0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4633" name="Group 57"/>
            <p:cNvGrpSpPr>
              <a:grpSpLocks/>
            </p:cNvGrpSpPr>
            <p:nvPr/>
          </p:nvGrpSpPr>
          <p:grpSpPr bwMode="auto">
            <a:xfrm>
              <a:off x="2971" y="3022"/>
              <a:ext cx="363" cy="362"/>
              <a:chOff x="3152" y="2614"/>
              <a:chExt cx="363" cy="362"/>
            </a:xfrm>
          </p:grpSpPr>
          <p:sp>
            <p:nvSpPr>
              <p:cNvPr id="24634" name="Line 58"/>
              <p:cNvSpPr>
                <a:spLocks noChangeShapeType="1"/>
              </p:cNvSpPr>
              <p:nvPr/>
            </p:nvSpPr>
            <p:spPr bwMode="auto">
              <a:xfrm>
                <a:off x="3334" y="2614"/>
                <a:ext cx="0" cy="362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35" name="Line 59"/>
              <p:cNvSpPr>
                <a:spLocks noChangeShapeType="1"/>
              </p:cNvSpPr>
              <p:nvPr/>
            </p:nvSpPr>
            <p:spPr bwMode="auto">
              <a:xfrm>
                <a:off x="3152" y="2795"/>
                <a:ext cx="363" cy="0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4636" name="Group 60"/>
            <p:cNvGrpSpPr>
              <a:grpSpLocks/>
            </p:cNvGrpSpPr>
            <p:nvPr/>
          </p:nvGrpSpPr>
          <p:grpSpPr bwMode="auto">
            <a:xfrm>
              <a:off x="3742" y="3022"/>
              <a:ext cx="363" cy="362"/>
              <a:chOff x="3152" y="2614"/>
              <a:chExt cx="363" cy="362"/>
            </a:xfrm>
          </p:grpSpPr>
          <p:sp>
            <p:nvSpPr>
              <p:cNvPr id="24637" name="Line 61"/>
              <p:cNvSpPr>
                <a:spLocks noChangeShapeType="1"/>
              </p:cNvSpPr>
              <p:nvPr/>
            </p:nvSpPr>
            <p:spPr bwMode="auto">
              <a:xfrm>
                <a:off x="3334" y="2614"/>
                <a:ext cx="0" cy="362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38" name="Line 62"/>
              <p:cNvSpPr>
                <a:spLocks noChangeShapeType="1"/>
              </p:cNvSpPr>
              <p:nvPr/>
            </p:nvSpPr>
            <p:spPr bwMode="auto">
              <a:xfrm>
                <a:off x="3152" y="2795"/>
                <a:ext cx="363" cy="0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24579" name="AutoShape 3"/>
          <p:cNvSpPr>
            <a:spLocks noChangeArrowheads="1"/>
          </p:cNvSpPr>
          <p:nvPr/>
        </p:nvSpPr>
        <p:spPr bwMode="auto">
          <a:xfrm>
            <a:off x="-4645025" y="2852738"/>
            <a:ext cx="4321175" cy="1800225"/>
          </a:xfrm>
          <a:prstGeom prst="roundRect">
            <a:avLst>
              <a:gd name="adj" fmla="val 50000"/>
            </a:avLst>
          </a:prstGeom>
          <a:solidFill>
            <a:schemeClr val="hlink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6000" b="1">
                <a:solidFill>
                  <a:srgbClr val="FF0000"/>
                </a:solidFill>
              </a:rPr>
              <a:t>+ + + + + +</a:t>
            </a:r>
          </a:p>
          <a:p>
            <a:pPr algn="ctr"/>
            <a:r>
              <a:rPr lang="ru-RU" sz="6000" b="1">
                <a:solidFill>
                  <a:srgbClr val="FF0000"/>
                </a:solidFill>
              </a:rPr>
              <a:t>+ + + + + +</a:t>
            </a:r>
          </a:p>
        </p:txBody>
      </p:sp>
      <p:sp>
        <p:nvSpPr>
          <p:cNvPr id="24589" name="Line 13"/>
          <p:cNvSpPr>
            <a:spLocks noChangeShapeType="1"/>
          </p:cNvSpPr>
          <p:nvPr/>
        </p:nvSpPr>
        <p:spPr bwMode="auto">
          <a:xfrm>
            <a:off x="6084888" y="3573463"/>
            <a:ext cx="504825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4605" name="Line 29"/>
          <p:cNvSpPr>
            <a:spLocks noChangeShapeType="1"/>
          </p:cNvSpPr>
          <p:nvPr/>
        </p:nvSpPr>
        <p:spPr bwMode="auto">
          <a:xfrm>
            <a:off x="4932363" y="2636838"/>
            <a:ext cx="504825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4606" name="Line 30"/>
          <p:cNvSpPr>
            <a:spLocks noChangeShapeType="1"/>
          </p:cNvSpPr>
          <p:nvPr/>
        </p:nvSpPr>
        <p:spPr bwMode="auto">
          <a:xfrm>
            <a:off x="6084888" y="2636838"/>
            <a:ext cx="504825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4607" name="Line 31"/>
          <p:cNvSpPr>
            <a:spLocks noChangeShapeType="1"/>
          </p:cNvSpPr>
          <p:nvPr/>
        </p:nvSpPr>
        <p:spPr bwMode="auto">
          <a:xfrm>
            <a:off x="6156325" y="5229225"/>
            <a:ext cx="504825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4608" name="Line 32"/>
          <p:cNvSpPr>
            <a:spLocks noChangeShapeType="1"/>
          </p:cNvSpPr>
          <p:nvPr/>
        </p:nvSpPr>
        <p:spPr bwMode="auto">
          <a:xfrm>
            <a:off x="6084888" y="4437063"/>
            <a:ext cx="504825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4609" name="Line 33"/>
          <p:cNvSpPr>
            <a:spLocks noChangeShapeType="1"/>
          </p:cNvSpPr>
          <p:nvPr/>
        </p:nvSpPr>
        <p:spPr bwMode="auto">
          <a:xfrm>
            <a:off x="4932363" y="5300663"/>
            <a:ext cx="504825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4610" name="Line 34"/>
          <p:cNvSpPr>
            <a:spLocks noChangeShapeType="1"/>
          </p:cNvSpPr>
          <p:nvPr/>
        </p:nvSpPr>
        <p:spPr bwMode="auto">
          <a:xfrm>
            <a:off x="4932363" y="3573463"/>
            <a:ext cx="504825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4611" name="Line 35"/>
          <p:cNvSpPr>
            <a:spLocks noChangeShapeType="1"/>
          </p:cNvSpPr>
          <p:nvPr/>
        </p:nvSpPr>
        <p:spPr bwMode="auto">
          <a:xfrm>
            <a:off x="4932363" y="4437063"/>
            <a:ext cx="504825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4640" name="WordArt 64"/>
          <p:cNvSpPr>
            <a:spLocks noChangeArrowheads="1" noChangeShapeType="1" noTextEdit="1"/>
          </p:cNvSpPr>
          <p:nvPr/>
        </p:nvSpPr>
        <p:spPr bwMode="auto">
          <a:xfrm>
            <a:off x="755650" y="188913"/>
            <a:ext cx="7777163" cy="430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25400">
                  <a:solidFill>
                    <a:srgbClr val="015F2E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7456">
                        <a:alpha val="50000"/>
                      </a:srgbClr>
                    </a:gs>
                    <a:gs pos="50000">
                      <a:srgbClr val="00C877"/>
                    </a:gs>
                    <a:gs pos="100000">
                      <a:srgbClr val="007456">
                        <a:alpha val="50000"/>
                      </a:srgbClr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ЭЛЕКТРИЗАЦИЯ ПРИ СОПРИКОСНОВЕНИИ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2.22222E-6 L 0.55903 -0.0053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48148E-6 C -0.00087 0.01042 -0.00035 0.02106 -0.00642 0.02708 C -0.00903 0.0331 -0.01319 0.04097 -0.01788 0.04282 C -0.02066 0.04398 -0.02639 0.04606 -0.02639 0.04629 C -0.03368 0.0456 -0.04114 0.04537 -0.04844 0.04444 C -0.05555 0.04352 -0.0625 0.03866 -0.06944 0.03657 C -0.07812 0.03727 -0.09253 0.03773 -0.10208 0.03981 C -0.10538 0.04051 -0.11146 0.04444 -0.11146 0.04467 C -0.11667 0.05579 -0.11406 0.05116 -0.11892 0.05879 C -0.12239 0.07407 -0.11892 0.06342 -0.1243 0.07315 C -0.125 0.07454 -0.12517 0.07685 -0.12621 0.07778 C -0.12986 0.08102 -0.13594 0.08264 -0.1401 0.08426 C -0.14635 0.0868 -0.1526 0.08958 -0.15903 0.09213 C -0.17378 0.0912 -0.18507 0.08866 -0.19896 0.08565 C -0.20382 0.08356 -0.20799 0.08009 -0.21267 0.07778 C -0.21996 0.07014 -0.21059 0.07893 -0.22118 0.07315 C -0.22239 0.07245 -0.22292 0.0706 -0.22413 0.06991 C -0.22917 0.0669 -0.23576 0.06667 -0.24114 0.06504 C -0.2467 0.0662 -0.25243 0.06643 -0.25799 0.06829 C -0.2592 0.06875 -0.25989 0.0706 -0.26094 0.07153 C -0.27222 0.08264 -0.27014 0.08588 -0.27465 0.10162 C -0.27795 0.11273 -0.28264 0.12616 -0.28941 0.13333 C -0.29167 0.13842 -0.29549 0.14838 -0.29896 0.15231 C -0.29948 0.15301 -0.3059 0.15555 -0.30625 0.15555 C -0.31528 0.15856 -0.32448 0.15856 -0.33368 0.16042 C -0.3533 0.15995 -0.37292 0.16134 -0.39253 0.15879 C -0.39444 0.15856 -0.4026 0.14907 -0.40538 0.14768 C -0.41024 0.14028 -0.41424 0.13125 -0.41996 0.12546 C -0.42517 0.11296 -0.43177 0.10949 -0.44097 0.10949 " pathEditMode="relative" rAng="0" ptsTypes="ffffffffffffffffffffffffffffA">
                                      <p:cBhvr>
                                        <p:cTn id="9" dur="2000" fill="hold"/>
                                        <p:tgtEl>
                                          <p:spTgt spid="246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" y="81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44444E-6 C -0.01076 -0.00255 -0.01667 -0.01482 -0.02743 -0.01829 C -0.03542 -0.02061 -0.03906 -0.02084 -0.04878 -0.02176 C -0.06024 -0.0213 -0.07205 -0.02269 -0.08333 -0.02061 C -0.08663 -0.01968 -0.08802 -0.01575 -0.09045 -0.0132 C -0.09167 -0.01204 -0.0941 -0.00973 -0.0941 -0.0095 C -0.09601 -0.00278 -0.0967 0.00393 -0.09757 0.01111 C -0.09792 0.02291 -0.09774 0.03472 -0.09878 0.04652 C -0.0993 0.05208 -0.10851 0.05486 -0.11215 0.05625 C -0.11302 0.05648 -0.11545 0.0574 -0.11545 0.05763 C -0.15121 0.05601 -0.13819 0.05995 -0.1559 0.0537 C -0.16736 0.04953 -0.18107 0.03958 -0.19045 0.03194 C -0.19323 0.02963 -0.1941 0.02731 -0.19757 0.02569 C -0.20486 0.02245 -0.21354 0.01875 -0.22135 0.01713 C -0.23298 0.00972 -0.24878 0.01064 -0.2618 0.00995 C -0.27604 0.01041 -0.29236 0.00486 -0.30469 0.01226 C -0.31441 0.01828 -0.325 0.02523 -0.33333 0.03287 C -0.34271 0.04143 -0.35173 0.05254 -0.36302 0.05856 C -0.3743 0.06435 -0.38507 0.06689 -0.39757 0.06828 C -0.40851 0.06736 -0.41354 0.06898 -0.42135 0.06342 C -0.42378 0.05995 -0.42673 0.05648 -0.42847 0.05254 C -0.4309 0.04675 -0.43125 0.04259 -0.43455 0.03796 C -0.43732 0.03819 -0.44028 0.03796 -0.44288 0.03912 C -0.44392 0.03958 -0.44357 0.04166 -0.4441 0.04259 C -0.44479 0.04398 -0.44548 0.04513 -0.44635 0.04652 C -0.45087 0.05324 -0.45191 0.05439 -0.45833 0.05856 C -0.46389 0.06736 -0.46094 0.06388 -0.46667 0.06944 C -0.46962 0.07847 -0.46545 0.06759 -0.47135 0.07685 C -0.47205 0.07777 -0.47205 0.07916 -0.47257 0.08055 C -0.47326 0.08171 -0.47413 0.08287 -0.475 0.08402 C -0.47535 0.08819 -0.475 0.09236 -0.47621 0.09629 C -0.47673 0.09791 -0.47882 0.09861 -0.47969 0.1 C -0.48038 0.10115 -0.4809 0.1037 -0.4809 0.1037 " pathEditMode="relative" rAng="0" ptsTypes="ffffffffffffffffffffffffffffffffA">
                                      <p:cBhvr>
                                        <p:cTn id="11" dur="20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" y="41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7 0.00741 C 0.00122 0.00649 0.004 0.00695 0.00677 0.00278 C 0.00868 -4.81481E-6 0.00886 -0.00555 0.01164 -0.00671 C 0.01407 -0.00787 0.01632 -0.00879 0.01875 -0.00995 C 0.01997 -0.01041 0.02223 -0.01157 0.02223 -0.01157 C 0.03837 -0.00787 0.02344 -0.01365 0.03177 -0.00509 C 0.03368 -0.003 0.03646 -0.00324 0.03889 -0.00208 C 0.04549 -0.00393 0.04358 -0.00185 0.04601 -0.00509 " pathEditMode="relative" ptsTypes="fffffffA">
                                      <p:cBhvr>
                                        <p:cTn id="13" dur="2000" fill="hold"/>
                                        <p:tgtEl>
                                          <p:spTgt spid="246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29 -0.00093 C 0.00173 -0.00139 0.00017 -0.00231 -0.00139 -0.00255 C -0.00539 -0.00324 -0.00938 -0.00324 -0.01337 -0.00417 C -0.02292 -0.00671 -0.01771 -0.00625 -0.02396 -0.01042 C -0.03125 -0.01505 -0.03993 -0.01759 -0.04775 -0.01991 C -0.05018 -0.01782 -0.05261 -0.01574 -0.05504 -0.01366 C -0.05625 -0.01273 -0.05851 -0.01042 -0.05851 -0.01042 C -0.06389 -7.40741E-7 -0.05886 -0.00046 -0.07171 -0.00255 C -0.07535 -0.0037 -0.07761 -0.00278 -0.07761 -0.0088 C -0.07761 -0.01111 -0.07639 -0.01528 -0.07639 -0.01528 " pathEditMode="relative" ptsTypes="fffffffffA">
                                      <p:cBhvr>
                                        <p:cTn id="15" dur="2000" fill="hold"/>
                                        <p:tgtEl>
                                          <p:spTgt spid="246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0.00486 C -0.00486 -0.00625 -0.00798 -0.01852 -0.01336 -0.0301 C -0.01302 -0.0338 -0.01319 -0.03773 -0.01232 -0.04121 C -0.00989 -0.05047 -0.00138 -0.04954 0.00434 -0.05232 C 0.01198 -0.05186 0.01962 -0.05186 0.02709 -0.0507 C 0.02952 -0.05023 0.03421 -0.04746 0.03421 -0.04746 C 0.03664 -0.04815 0.04375 -0.04861 0.04375 -0.05394 " pathEditMode="relative" ptsTypes="ffffffA">
                                      <p:cBhvr>
                                        <p:cTn id="17" dur="2000" fill="hold"/>
                                        <p:tgtEl>
                                          <p:spTgt spid="246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0.00116 C 0.00225 -0.00093 0.00555 -0.00324 0.00694 -0.00671 C 0.00816 -0.00972 0.00937 -0.0162 0.00937 -0.0162 C 0.00868 -0.02755 0.00972 -0.03657 0.00225 -0.04329 C -0.00053 -0.04583 -0.00643 -0.04722 -0.00973 -0.04792 C -0.01528 -0.0493 -0.02639 -0.05116 -0.02639 -0.05116 C -0.04167 -0.05 -0.04827 -0.04977 -0.06094 -0.04491 C -0.06372 -0.04213 -0.06702 -0.04028 -0.06928 -0.0368 C -0.07257 -0.03148 -0.07362 -0.02106 -0.07518 -0.01458 C -0.07431 -0.00278 -0.07553 0.0044 -0.06806 0.01065 C -0.06268 0.02199 -0.06511 0.01713 -0.06094 0.025 C -0.05955 0.03056 -0.05973 0.03588 -0.05504 0.03773 C -0.05243 0.03889 -0.04671 0.03935 -0.04671 0.03935 " pathEditMode="relative" ptsTypes="ffffffffffffA">
                                      <p:cBhvr>
                                        <p:cTn id="19" dur="2000" fill="hold"/>
                                        <p:tgtEl>
                                          <p:spTgt spid="246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-0.00069 C 0.00295 -0.00602 0.00382 -0.01019 0.00625 -0.01481 C 0.00781 -0.02083 0.01076 -0.02454 0.01215 -0.03079 C 0.01146 -0.04606 0.01319 -0.06134 0.00278 -0.07037 C -0.00035 -0.07662 -0.00625 -0.07917 -0.01163 -0.08148 C -0.01788 -0.08102 -0.02431 -0.08125 -0.03056 -0.07986 C -0.03386 -0.07917 -0.03698 -0.07685 -0.04011 -0.07523 C -0.04254 -0.07407 -0.04722 -0.07199 -0.04722 -0.07199 C -0.05399 -0.06343 -0.06372 -0.06319 -0.07222 -0.05926 C -0.08143 -0.06019 -0.09219 -0.06019 -0.10087 -0.06574 C -0.10504 -0.06829 -0.11389 -0.07199 -0.11389 -0.07199 C -0.11632 -0.07407 -0.11875 -0.07639 -0.12118 -0.07847 C -0.1224 -0.0794 -0.12465 -0.08148 -0.12465 -0.08148 C -0.12674 -0.09005 -0.13386 -0.09468 -0.14011 -0.09745 C -0.14445 -0.09606 -0.14931 -0.0956 -0.1533 -0.09259 C -0.16285 -0.08565 -0.17084 -0.07546 -0.18056 -0.06875 C -0.18768 -0.06921 -0.19497 -0.06921 -0.20209 -0.07037 C -0.21285 -0.07222 -0.22101 -0.08819 -0.22952 -0.09583 C -0.23559 -0.10671 -0.23993 -0.11852 -0.24618 -0.12917 C -0.25243 -0.15116 -0.24479 -0.12616 -0.25087 -0.1419 C -0.25452 -0.15162 -0.25608 -0.16481 -0.25799 -0.17523 C -0.25868 -0.19074 -0.25434 -0.21389 -0.26754 -0.21968 C -0.27518 -0.21875 -0.28281 -0.21829 -0.29011 -0.21481 C -0.29132 -0.21019 -0.29167 -0.20486 -0.29375 -0.20069 C -0.29531 -0.19745 -0.29844 -0.19097 -0.29844 -0.19097 C -0.29514 -0.17847 -0.27969 -0.17847 -0.27118 -0.17847 " pathEditMode="relative" ptsTypes="fffffffffffffffffffffffffA">
                                      <p:cBhvr>
                                        <p:cTn id="21" dur="2000" fill="hold"/>
                                        <p:tgtEl>
                                          <p:spTgt spid="246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-0.00093 C 0.00209 -0.00139 0.01025 -0.00417 0.01164 -0.00741 C 0.01302 -0.01018 0.01389 -0.0169 0.01389 -0.0169 C 0.01146 -0.03542 0.00504 -0.04537 -0.00625 -0.05648 C -0.00902 -0.05926 -0.01649 -0.06736 -0.02066 -0.06759 C -0.03368 -0.06852 -0.04687 -0.06875 -0.05989 -0.06921 C -0.06388 -0.07292 -0.06805 -0.07593 -0.0717 -0.08032 C -0.0743 -0.08333 -0.07899 -0.08981 -0.07899 -0.08981 C -0.08038 -0.09583 -0.08316 -0.1 -0.08489 -0.10579 C -0.08819 -0.11667 -0.08958 -0.13079 -0.0967 -0.13912 C -0.10173 -0.14514 -0.10607 -0.14653 -0.11232 -0.14861 C -0.13628 -0.14722 -0.14027 -0.14722 -0.15868 -0.13912 C -0.171 -0.14143 -0.18316 -0.14259 -0.19566 -0.14375 C -0.19774 -0.1537 -0.19236 -0.15208 -0.18611 -0.15324 C -0.18177 -0.15903 -0.18402 -0.15718 -0.18003 -0.15972 " pathEditMode="relative" ptsTypes="ffffffffffffffA">
                                      <p:cBhvr>
                                        <p:cTn id="23" dur="2000" fill="hold"/>
                                        <p:tgtEl>
                                          <p:spTgt spid="246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35" presetClass="path" presetSubtype="0" accel="50000" decel="5000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55903 -0.00532 L 0.30903 -0.0053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35" presetClass="path" presetSubtype="0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27118 -0.17847 L -0.52118 -0.17847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46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35" presetClass="path" presetSubtype="0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44097 0.10949 L -0.69097 0.10949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46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35" presetClass="path" presetSubtype="0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48091 0.10394 L -0.73091 0.10394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3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 0.0  L 0.25 0.0  E" pathEditMode="relative" ptsTypes="">
                                      <p:cBhvr>
                                        <p:cTn id="34" dur="2000" fill="hold"/>
                                        <p:tgtEl>
                                          <p:spTgt spid="246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63" presetClass="path" presetSubtype="0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467 0.03958 L 0.2033 0.03958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46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63" presetClass="path" presetSubtype="0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46 -0.0051 L 0.296 -0.0051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46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63" presetClass="path" presetSubtype="0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7638 -0.01505 L 0.17362 -0.01505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46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63" presetClass="path" presetSubtype="0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4375 -0.05394 L 0.29375 -0.05394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46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35" presetClass="path" presetSubtype="0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18004 -0.15973 L -0.43004 -0.15973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246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animBg="1"/>
      <p:bldP spid="24579" grpId="1" animBg="1"/>
      <p:bldP spid="24589" grpId="0" animBg="1"/>
      <p:bldP spid="24589" grpId="1" animBg="1"/>
      <p:bldP spid="24605" grpId="0" animBg="1"/>
      <p:bldP spid="24605" grpId="1" animBg="1"/>
      <p:bldP spid="24606" grpId="0" animBg="1"/>
      <p:bldP spid="24606" grpId="1" animBg="1"/>
      <p:bldP spid="24607" grpId="0" animBg="1"/>
      <p:bldP spid="24607" grpId="1" animBg="1"/>
      <p:bldP spid="24608" grpId="0" animBg="1"/>
      <p:bldP spid="24608" grpId="1" animBg="1"/>
      <p:bldP spid="24609" grpId="0" animBg="1"/>
      <p:bldP spid="24609" grpId="1" animBg="1"/>
      <p:bldP spid="24610" grpId="0" animBg="1"/>
      <p:bldP spid="24610" grpId="1" animBg="1"/>
      <p:bldP spid="24611" grpId="0" animBg="1"/>
      <p:bldP spid="24611" grpId="1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12" name="AutoShape 8"/>
          <p:cNvSpPr>
            <a:spLocks noChangeArrowheads="1"/>
          </p:cNvSpPr>
          <p:nvPr/>
        </p:nvSpPr>
        <p:spPr bwMode="auto">
          <a:xfrm>
            <a:off x="250825" y="4005263"/>
            <a:ext cx="8642350" cy="2016125"/>
          </a:xfrm>
          <a:prstGeom prst="horizontalScroll">
            <a:avLst>
              <a:gd name="adj" fmla="val 8787"/>
            </a:avLst>
          </a:prstGeom>
          <a:gradFill rotWithShape="1">
            <a:gsLst>
              <a:gs pos="0">
                <a:srgbClr val="BDFFE9">
                  <a:gamma/>
                  <a:shade val="46275"/>
                  <a:invGamma/>
                  <a:alpha val="25999"/>
                </a:srgbClr>
              </a:gs>
              <a:gs pos="50000">
                <a:srgbClr val="BDFFE9">
                  <a:alpha val="25999"/>
                </a:srgbClr>
              </a:gs>
              <a:gs pos="100000">
                <a:srgbClr val="BDFFE9">
                  <a:gamma/>
                  <a:shade val="46275"/>
                  <a:invGamma/>
                  <a:alpha val="25999"/>
                </a:srgbClr>
              </a:gs>
            </a:gsLst>
            <a:lin ang="5400000" scaled="1"/>
          </a:gradFill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7111" name="AutoShape 7"/>
          <p:cNvSpPr>
            <a:spLocks noChangeArrowheads="1"/>
          </p:cNvSpPr>
          <p:nvPr/>
        </p:nvSpPr>
        <p:spPr bwMode="auto">
          <a:xfrm>
            <a:off x="250825" y="1196975"/>
            <a:ext cx="8642350" cy="2016125"/>
          </a:xfrm>
          <a:prstGeom prst="horizontalScroll">
            <a:avLst>
              <a:gd name="adj" fmla="val 8787"/>
            </a:avLst>
          </a:prstGeom>
          <a:gradFill rotWithShape="1">
            <a:gsLst>
              <a:gs pos="0">
                <a:srgbClr val="BDFFE9">
                  <a:gamma/>
                  <a:shade val="46275"/>
                  <a:invGamma/>
                  <a:alpha val="25999"/>
                </a:srgbClr>
              </a:gs>
              <a:gs pos="50000">
                <a:srgbClr val="BDFFE9">
                  <a:alpha val="25999"/>
                </a:srgbClr>
              </a:gs>
              <a:gs pos="100000">
                <a:srgbClr val="BDFFE9">
                  <a:gamma/>
                  <a:shade val="46275"/>
                  <a:invGamma/>
                  <a:alpha val="25999"/>
                </a:srgbClr>
              </a:gs>
            </a:gsLst>
            <a:lin ang="5400000" scaled="1"/>
          </a:gradFill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539750" y="1701800"/>
            <a:ext cx="8281988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/>
              <a:t>Чем больше тело, которому передают заряд, тем большая часть заряда не него перейдет.</a:t>
            </a:r>
          </a:p>
        </p:txBody>
      </p:sp>
      <p:sp>
        <p:nvSpPr>
          <p:cNvPr id="47110" name="Text Box 6"/>
          <p:cNvSpPr txBox="1">
            <a:spLocks noChangeArrowheads="1"/>
          </p:cNvSpPr>
          <p:nvPr/>
        </p:nvSpPr>
        <p:spPr bwMode="auto">
          <a:xfrm>
            <a:off x="611188" y="4437063"/>
            <a:ext cx="76327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/>
              <a:t>На этом основано </a:t>
            </a:r>
            <a:r>
              <a:rPr lang="ru-RU" sz="2800" b="1">
                <a:solidFill>
                  <a:srgbClr val="006600"/>
                </a:solidFill>
              </a:rPr>
              <a:t>заземление</a:t>
            </a:r>
            <a:r>
              <a:rPr lang="ru-RU" sz="2800" b="1"/>
              <a:t> – передача заряда земле.</a:t>
            </a:r>
          </a:p>
        </p:txBody>
      </p:sp>
      <p:sp>
        <p:nvSpPr>
          <p:cNvPr id="47113" name="WordArt 9"/>
          <p:cNvSpPr>
            <a:spLocks noChangeArrowheads="1" noChangeShapeType="1" noTextEdit="1"/>
          </p:cNvSpPr>
          <p:nvPr/>
        </p:nvSpPr>
        <p:spPr bwMode="auto">
          <a:xfrm>
            <a:off x="755650" y="188913"/>
            <a:ext cx="7777163" cy="430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25400">
                  <a:solidFill>
                    <a:srgbClr val="015F2E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7456">
                        <a:alpha val="50000"/>
                      </a:srgbClr>
                    </a:gs>
                    <a:gs pos="50000">
                      <a:srgbClr val="00C877"/>
                    </a:gs>
                    <a:gs pos="100000">
                      <a:srgbClr val="007456">
                        <a:alpha val="50000"/>
                      </a:srgbClr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ЭЛЕКТРИЗАЦИЯ ПРИ СОПРИКОСНОВЕНИИ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7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7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7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2" grpId="0" animBg="1"/>
      <p:bldP spid="47111" grpId="0" animBg="1"/>
      <p:bldP spid="4711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3" name="Picture 5" descr="699c5b83c77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765175"/>
            <a:ext cx="2700338" cy="3600450"/>
          </a:xfrm>
          <a:prstGeom prst="rect">
            <a:avLst/>
          </a:prstGeom>
          <a:noFill/>
          <a:ln w="57150" cmpd="thickThin">
            <a:solidFill>
              <a:srgbClr val="007456"/>
            </a:solidFill>
            <a:miter lim="800000"/>
            <a:headEnd/>
            <a:tailEnd/>
          </a:ln>
        </p:spPr>
      </p:pic>
      <p:pic>
        <p:nvPicPr>
          <p:cNvPr id="53254" name="Picture 6" descr="HomeEarthRodAustralia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2988" y="3644900"/>
            <a:ext cx="3851275" cy="2889250"/>
          </a:xfrm>
          <a:prstGeom prst="rect">
            <a:avLst/>
          </a:prstGeom>
          <a:noFill/>
          <a:ln w="57150" cmpd="thickThin">
            <a:solidFill>
              <a:srgbClr val="007456"/>
            </a:solidFill>
            <a:miter lim="800000"/>
            <a:headEnd/>
            <a:tailEnd/>
          </a:ln>
        </p:spPr>
      </p:pic>
      <p:pic>
        <p:nvPicPr>
          <p:cNvPr id="53255" name="Picture 7" descr="main_8_44_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4300" y="981075"/>
            <a:ext cx="3657600" cy="2743200"/>
          </a:xfrm>
          <a:prstGeom prst="rect">
            <a:avLst/>
          </a:prstGeom>
          <a:noFill/>
          <a:ln w="57150" cmpd="thickThin">
            <a:solidFill>
              <a:srgbClr val="007456"/>
            </a:solidFill>
            <a:miter lim="800000"/>
            <a:headEnd/>
            <a:tailEnd/>
          </a:ln>
        </p:spPr>
      </p:pic>
      <p:pic>
        <p:nvPicPr>
          <p:cNvPr id="53256" name="Picture 8" descr="65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5963" y="3429000"/>
            <a:ext cx="3095625" cy="3095625"/>
          </a:xfrm>
          <a:prstGeom prst="rect">
            <a:avLst/>
          </a:prstGeom>
          <a:noFill/>
          <a:ln w="57150" cmpd="thickThin">
            <a:solidFill>
              <a:srgbClr val="007456"/>
            </a:solidFill>
            <a:miter lim="800000"/>
            <a:headEnd/>
            <a:tailEnd/>
          </a:ln>
        </p:spPr>
      </p:pic>
      <p:sp>
        <p:nvSpPr>
          <p:cNvPr id="53258" name="WordArt 10"/>
          <p:cNvSpPr>
            <a:spLocks noChangeArrowheads="1" noChangeShapeType="1" noTextEdit="1"/>
          </p:cNvSpPr>
          <p:nvPr/>
        </p:nvSpPr>
        <p:spPr bwMode="auto">
          <a:xfrm>
            <a:off x="755650" y="188913"/>
            <a:ext cx="7777163" cy="430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25400">
                  <a:solidFill>
                    <a:srgbClr val="015F2E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7456">
                        <a:alpha val="50000"/>
                      </a:srgbClr>
                    </a:gs>
                    <a:gs pos="50000">
                      <a:srgbClr val="00C877"/>
                    </a:gs>
                    <a:gs pos="100000">
                      <a:srgbClr val="007456">
                        <a:alpha val="50000"/>
                      </a:srgbClr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ЭЛЕКТРИЗАЦИЯ ПРИ СОПРИКОСНОВЕНИИ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3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3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8" name="AutoShape 6"/>
          <p:cNvSpPr>
            <a:spLocks noChangeArrowheads="1"/>
          </p:cNvSpPr>
          <p:nvPr/>
        </p:nvSpPr>
        <p:spPr bwMode="auto">
          <a:xfrm>
            <a:off x="250825" y="836613"/>
            <a:ext cx="8642350" cy="2447925"/>
          </a:xfrm>
          <a:prstGeom prst="horizontalScroll">
            <a:avLst>
              <a:gd name="adj" fmla="val 8787"/>
            </a:avLst>
          </a:prstGeom>
          <a:gradFill rotWithShape="1">
            <a:gsLst>
              <a:gs pos="0">
                <a:srgbClr val="BDFFE9">
                  <a:gamma/>
                  <a:shade val="46275"/>
                  <a:invGamma/>
                  <a:alpha val="25999"/>
                </a:srgbClr>
              </a:gs>
              <a:gs pos="50000">
                <a:srgbClr val="BDFFE9">
                  <a:alpha val="25999"/>
                </a:srgbClr>
              </a:gs>
              <a:gs pos="100000">
                <a:srgbClr val="BDFFE9">
                  <a:gamma/>
                  <a:shade val="46275"/>
                  <a:invGamma/>
                  <a:alpha val="25999"/>
                </a:srgbClr>
              </a:gs>
            </a:gsLst>
            <a:lin ang="5400000" scaled="1"/>
          </a:gradFill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682625" y="1052513"/>
            <a:ext cx="8137525" cy="201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006600"/>
                </a:solidFill>
              </a:rPr>
              <a:t>Проводники</a:t>
            </a:r>
            <a:r>
              <a:rPr lang="ru-RU" sz="2800" b="1">
                <a:solidFill>
                  <a:schemeClr val="accent1"/>
                </a:solidFill>
              </a:rPr>
              <a:t> </a:t>
            </a:r>
            <a:r>
              <a:rPr lang="ru-RU" sz="2800" b="1"/>
              <a:t>– вещества, через которые электрические заряды могут переходить от заряженного тела к незаряженному.</a:t>
            </a:r>
          </a:p>
          <a:p>
            <a:pPr>
              <a:spcBef>
                <a:spcPct val="50000"/>
              </a:spcBef>
            </a:pPr>
            <a:r>
              <a:rPr lang="ru-RU" sz="2800" b="1" i="1"/>
              <a:t>(металлы, растворы солей)</a:t>
            </a:r>
          </a:p>
        </p:txBody>
      </p:sp>
      <p:pic>
        <p:nvPicPr>
          <p:cNvPr id="18440" name="Picture 8" descr="36c00c7bbe480fab96c450b6a3eab9e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3500438"/>
            <a:ext cx="2933700" cy="2933700"/>
          </a:xfrm>
          <a:prstGeom prst="rect">
            <a:avLst/>
          </a:prstGeom>
          <a:noFill/>
          <a:ln w="57150" cmpd="thickThin">
            <a:solidFill>
              <a:srgbClr val="007456"/>
            </a:solidFill>
            <a:miter lim="800000"/>
            <a:headEnd/>
            <a:tailEnd/>
          </a:ln>
        </p:spPr>
      </p:pic>
      <p:pic>
        <p:nvPicPr>
          <p:cNvPr id="18441" name="Picture 9" descr="electrical-safety-tips-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500438"/>
            <a:ext cx="3586162" cy="2922587"/>
          </a:xfrm>
          <a:prstGeom prst="rect">
            <a:avLst/>
          </a:prstGeom>
          <a:noFill/>
          <a:ln w="57150" cmpd="thickThin">
            <a:solidFill>
              <a:srgbClr val="007456"/>
            </a:solidFill>
            <a:miter lim="800000"/>
            <a:headEnd/>
            <a:tailEnd/>
          </a:ln>
        </p:spPr>
      </p:pic>
      <p:sp>
        <p:nvSpPr>
          <p:cNvPr id="18442" name="WordArt 10"/>
          <p:cNvSpPr>
            <a:spLocks noChangeArrowheads="1" noChangeShapeType="1" noTextEdit="1"/>
          </p:cNvSpPr>
          <p:nvPr/>
        </p:nvSpPr>
        <p:spPr bwMode="auto">
          <a:xfrm>
            <a:off x="755650" y="188913"/>
            <a:ext cx="7777163" cy="430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25400">
                  <a:solidFill>
                    <a:srgbClr val="015F2E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7456">
                        <a:alpha val="50000"/>
                      </a:srgbClr>
                    </a:gs>
                    <a:gs pos="50000">
                      <a:srgbClr val="00C877"/>
                    </a:gs>
                    <a:gs pos="100000">
                      <a:srgbClr val="007456">
                        <a:alpha val="50000"/>
                      </a:srgbClr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ПРОВОДНИКИ И НЕПРОВОДНИКИ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AutoShape 2"/>
          <p:cNvSpPr>
            <a:spLocks noChangeArrowheads="1"/>
          </p:cNvSpPr>
          <p:nvPr/>
        </p:nvSpPr>
        <p:spPr bwMode="auto">
          <a:xfrm>
            <a:off x="250825" y="765175"/>
            <a:ext cx="8642350" cy="3529013"/>
          </a:xfrm>
          <a:prstGeom prst="horizontalScroll">
            <a:avLst>
              <a:gd name="adj" fmla="val 6296"/>
            </a:avLst>
          </a:prstGeom>
          <a:gradFill rotWithShape="1">
            <a:gsLst>
              <a:gs pos="0">
                <a:srgbClr val="BDFFE9">
                  <a:gamma/>
                  <a:shade val="46275"/>
                  <a:invGamma/>
                  <a:alpha val="25999"/>
                </a:srgbClr>
              </a:gs>
              <a:gs pos="50000">
                <a:srgbClr val="BDFFE9">
                  <a:alpha val="25999"/>
                </a:srgbClr>
              </a:gs>
              <a:gs pos="100000">
                <a:srgbClr val="BDFFE9">
                  <a:gamma/>
                  <a:shade val="46275"/>
                  <a:invGamma/>
                  <a:alpha val="25999"/>
                </a:srgbClr>
              </a:gs>
            </a:gsLst>
            <a:lin ang="5400000" scaled="1"/>
          </a:gradFill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5302" name="Text Box 6"/>
          <p:cNvSpPr txBox="1">
            <a:spLocks noChangeArrowheads="1"/>
          </p:cNvSpPr>
          <p:nvPr/>
        </p:nvSpPr>
        <p:spPr bwMode="auto">
          <a:xfrm>
            <a:off x="684213" y="909638"/>
            <a:ext cx="8064500" cy="308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006600"/>
                </a:solidFill>
              </a:rPr>
              <a:t>Непроводники</a:t>
            </a:r>
            <a:r>
              <a:rPr lang="ru-RU" sz="2800" b="1"/>
              <a:t> – вещества, через которые электрические заряды не могут переходить от заряженного тела к незаряженному.</a:t>
            </a:r>
          </a:p>
          <a:p>
            <a:pPr>
              <a:spcBef>
                <a:spcPct val="50000"/>
              </a:spcBef>
            </a:pPr>
            <a:r>
              <a:rPr lang="ru-RU" sz="2800" b="1" i="1"/>
              <a:t>(дерево, резина, воздух)</a:t>
            </a:r>
          </a:p>
          <a:p>
            <a:pPr>
              <a:spcBef>
                <a:spcPct val="50000"/>
              </a:spcBef>
            </a:pPr>
            <a:r>
              <a:rPr lang="ru-RU" sz="2800" b="1"/>
              <a:t>Непроводники – </a:t>
            </a:r>
            <a:r>
              <a:rPr lang="ru-RU" sz="2800" b="1">
                <a:solidFill>
                  <a:srgbClr val="006600"/>
                </a:solidFill>
              </a:rPr>
              <a:t>изоляторы</a:t>
            </a:r>
            <a:r>
              <a:rPr lang="ru-RU" sz="2800" b="1"/>
              <a:t> («изоляро» - уединять)</a:t>
            </a:r>
          </a:p>
        </p:txBody>
      </p:sp>
      <p:pic>
        <p:nvPicPr>
          <p:cNvPr id="55303" name="Picture 7" descr="51635_preview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179811">
            <a:off x="323850" y="4652963"/>
            <a:ext cx="1476375" cy="1008062"/>
          </a:xfrm>
          <a:prstGeom prst="rect">
            <a:avLst/>
          </a:prstGeom>
          <a:noFill/>
        </p:spPr>
      </p:pic>
      <p:pic>
        <p:nvPicPr>
          <p:cNvPr id="55304" name="Picture 8" descr="philips_head_screwdriver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8175" y="4652963"/>
            <a:ext cx="1584325" cy="1509712"/>
          </a:xfrm>
          <a:prstGeom prst="rect">
            <a:avLst/>
          </a:prstGeom>
          <a:noFill/>
        </p:spPr>
      </p:pic>
      <p:pic>
        <p:nvPicPr>
          <p:cNvPr id="55305" name="Picture 9" descr="2313520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CDCDCD"/>
              </a:clrFrom>
              <a:clrTo>
                <a:srgbClr val="CDCDC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6600" y="5273675"/>
            <a:ext cx="1584325" cy="1584325"/>
          </a:xfrm>
          <a:prstGeom prst="rect">
            <a:avLst/>
          </a:prstGeom>
          <a:noFill/>
        </p:spPr>
      </p:pic>
      <p:pic>
        <p:nvPicPr>
          <p:cNvPr id="55306" name="Picture 10" descr="dielectric_Insulating_boot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00563" y="4292600"/>
            <a:ext cx="1439862" cy="1231900"/>
          </a:xfrm>
          <a:prstGeom prst="rect">
            <a:avLst/>
          </a:prstGeom>
          <a:noFill/>
        </p:spPr>
      </p:pic>
      <p:pic>
        <p:nvPicPr>
          <p:cNvPr id="55308" name="Picture 12" descr="hibrit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517"/>
          <a:stretch>
            <a:fillRect/>
          </a:stretch>
        </p:blipFill>
        <p:spPr bwMode="auto">
          <a:xfrm>
            <a:off x="6227763" y="4508500"/>
            <a:ext cx="2316162" cy="1597025"/>
          </a:xfrm>
          <a:prstGeom prst="rect">
            <a:avLst/>
          </a:prstGeom>
          <a:noFill/>
        </p:spPr>
      </p:pic>
      <p:sp>
        <p:nvSpPr>
          <p:cNvPr id="55309" name="WordArt 13"/>
          <p:cNvSpPr>
            <a:spLocks noChangeArrowheads="1" noChangeShapeType="1" noTextEdit="1"/>
          </p:cNvSpPr>
          <p:nvPr/>
        </p:nvSpPr>
        <p:spPr bwMode="auto">
          <a:xfrm>
            <a:off x="755650" y="188913"/>
            <a:ext cx="7777163" cy="430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25400">
                  <a:solidFill>
                    <a:srgbClr val="015F2E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7456">
                        <a:alpha val="50000"/>
                      </a:srgbClr>
                    </a:gs>
                    <a:gs pos="50000">
                      <a:srgbClr val="00C877"/>
                    </a:gs>
                    <a:gs pos="100000">
                      <a:srgbClr val="007456">
                        <a:alpha val="50000"/>
                      </a:srgbClr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ПРОВОДНИКИ И НЕПРОВОДНИКИ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5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53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53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5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5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5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5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55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92" name="AutoShape 36"/>
          <p:cNvSpPr>
            <a:spLocks noChangeArrowheads="1"/>
          </p:cNvSpPr>
          <p:nvPr/>
        </p:nvSpPr>
        <p:spPr bwMode="auto">
          <a:xfrm>
            <a:off x="250825" y="765175"/>
            <a:ext cx="8642350" cy="2232025"/>
          </a:xfrm>
          <a:prstGeom prst="horizontalScroll">
            <a:avLst>
              <a:gd name="adj" fmla="val 11449"/>
            </a:avLst>
          </a:prstGeom>
          <a:gradFill rotWithShape="1">
            <a:gsLst>
              <a:gs pos="0">
                <a:srgbClr val="BDFFE9">
                  <a:gamma/>
                  <a:shade val="46275"/>
                  <a:invGamma/>
                  <a:alpha val="25999"/>
                </a:srgbClr>
              </a:gs>
              <a:gs pos="50000">
                <a:srgbClr val="BDFFE9">
                  <a:alpha val="25999"/>
                </a:srgbClr>
              </a:gs>
              <a:gs pos="100000">
                <a:srgbClr val="BDFFE9">
                  <a:gamma/>
                  <a:shade val="46275"/>
                  <a:invGamma/>
                  <a:alpha val="25999"/>
                </a:srgbClr>
              </a:gs>
            </a:gsLst>
            <a:lin ang="5400000" scaled="1"/>
          </a:gradFill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9458" name="AutoShape 2"/>
          <p:cNvSpPr>
            <a:spLocks noChangeArrowheads="1"/>
          </p:cNvSpPr>
          <p:nvPr/>
        </p:nvSpPr>
        <p:spPr bwMode="auto">
          <a:xfrm>
            <a:off x="2268538" y="3286125"/>
            <a:ext cx="4608512" cy="215900"/>
          </a:xfrm>
          <a:prstGeom prst="roundRect">
            <a:avLst>
              <a:gd name="adj" fmla="val 50000"/>
            </a:avLst>
          </a:prstGeom>
          <a:solidFill>
            <a:srgbClr val="968C9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611188" y="1196975"/>
            <a:ext cx="8281987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/>
              <a:t>В проводниках есть </a:t>
            </a:r>
            <a:r>
              <a:rPr lang="ru-RU" sz="2800" b="1">
                <a:solidFill>
                  <a:srgbClr val="006600"/>
                </a:solidFill>
              </a:rPr>
              <a:t>свободные носители заряда</a:t>
            </a:r>
            <a:r>
              <a:rPr lang="ru-RU" sz="2800" b="1"/>
              <a:t> – они перемещаются по проводнику и переносят заряд.</a:t>
            </a:r>
            <a:endParaRPr lang="ru-RU" sz="2800" b="1" i="1"/>
          </a:p>
        </p:txBody>
      </p:sp>
      <p:grpSp>
        <p:nvGrpSpPr>
          <p:cNvPr id="19463" name="Group 7"/>
          <p:cNvGrpSpPr>
            <a:grpSpLocks/>
          </p:cNvGrpSpPr>
          <p:nvPr/>
        </p:nvGrpSpPr>
        <p:grpSpPr bwMode="auto">
          <a:xfrm>
            <a:off x="5867400" y="3502025"/>
            <a:ext cx="1439863" cy="2232025"/>
            <a:chOff x="3334" y="1389"/>
            <a:chExt cx="907" cy="1406"/>
          </a:xfrm>
        </p:grpSpPr>
        <p:sp>
          <p:nvSpPr>
            <p:cNvPr id="19464" name="Oval 8"/>
            <p:cNvSpPr>
              <a:spLocks noChangeArrowheads="1"/>
            </p:cNvSpPr>
            <p:nvPr/>
          </p:nvSpPr>
          <p:spPr bwMode="auto">
            <a:xfrm>
              <a:off x="3334" y="1706"/>
              <a:ext cx="907" cy="90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465" name="Line 9"/>
            <p:cNvSpPr>
              <a:spLocks noChangeShapeType="1"/>
            </p:cNvSpPr>
            <p:nvPr/>
          </p:nvSpPr>
          <p:spPr bwMode="auto">
            <a:xfrm>
              <a:off x="3787" y="2614"/>
              <a:ext cx="0" cy="181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9466" name="Line 10"/>
            <p:cNvSpPr>
              <a:spLocks noChangeShapeType="1"/>
            </p:cNvSpPr>
            <p:nvPr/>
          </p:nvSpPr>
          <p:spPr bwMode="auto">
            <a:xfrm>
              <a:off x="3424" y="2795"/>
              <a:ext cx="726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9467" name="Line 11"/>
            <p:cNvSpPr>
              <a:spLocks noChangeShapeType="1"/>
            </p:cNvSpPr>
            <p:nvPr/>
          </p:nvSpPr>
          <p:spPr bwMode="auto">
            <a:xfrm>
              <a:off x="3787" y="1661"/>
              <a:ext cx="0" cy="95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9468" name="Oval 12"/>
            <p:cNvSpPr>
              <a:spLocks noChangeArrowheads="1"/>
            </p:cNvSpPr>
            <p:nvPr/>
          </p:nvSpPr>
          <p:spPr bwMode="auto">
            <a:xfrm>
              <a:off x="3651" y="1389"/>
              <a:ext cx="273" cy="272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9469" name="Group 13"/>
          <p:cNvGrpSpPr>
            <a:grpSpLocks/>
          </p:cNvGrpSpPr>
          <p:nvPr/>
        </p:nvGrpSpPr>
        <p:grpSpPr bwMode="auto">
          <a:xfrm>
            <a:off x="1835150" y="3502025"/>
            <a:ext cx="1439863" cy="2232025"/>
            <a:chOff x="3334" y="1389"/>
            <a:chExt cx="907" cy="1406"/>
          </a:xfrm>
        </p:grpSpPr>
        <p:sp>
          <p:nvSpPr>
            <p:cNvPr id="19470" name="Oval 14"/>
            <p:cNvSpPr>
              <a:spLocks noChangeArrowheads="1"/>
            </p:cNvSpPr>
            <p:nvPr/>
          </p:nvSpPr>
          <p:spPr bwMode="auto">
            <a:xfrm>
              <a:off x="3334" y="1706"/>
              <a:ext cx="907" cy="90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471" name="Line 15"/>
            <p:cNvSpPr>
              <a:spLocks noChangeShapeType="1"/>
            </p:cNvSpPr>
            <p:nvPr/>
          </p:nvSpPr>
          <p:spPr bwMode="auto">
            <a:xfrm>
              <a:off x="3787" y="2614"/>
              <a:ext cx="0" cy="181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9472" name="Line 16"/>
            <p:cNvSpPr>
              <a:spLocks noChangeShapeType="1"/>
            </p:cNvSpPr>
            <p:nvPr/>
          </p:nvSpPr>
          <p:spPr bwMode="auto">
            <a:xfrm>
              <a:off x="3424" y="2795"/>
              <a:ext cx="726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9473" name="Line 17"/>
            <p:cNvSpPr>
              <a:spLocks noChangeShapeType="1"/>
            </p:cNvSpPr>
            <p:nvPr/>
          </p:nvSpPr>
          <p:spPr bwMode="auto">
            <a:xfrm>
              <a:off x="3787" y="1661"/>
              <a:ext cx="0" cy="95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9474" name="Oval 18"/>
            <p:cNvSpPr>
              <a:spLocks noChangeArrowheads="1"/>
            </p:cNvSpPr>
            <p:nvPr/>
          </p:nvSpPr>
          <p:spPr bwMode="auto">
            <a:xfrm>
              <a:off x="3651" y="1389"/>
              <a:ext cx="273" cy="272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9475" name="Group 19"/>
          <p:cNvGrpSpPr>
            <a:grpSpLocks/>
          </p:cNvGrpSpPr>
          <p:nvPr/>
        </p:nvGrpSpPr>
        <p:grpSpPr bwMode="auto">
          <a:xfrm>
            <a:off x="-4357688" y="3355975"/>
            <a:ext cx="4105275" cy="288925"/>
            <a:chOff x="-3107" y="1842"/>
            <a:chExt cx="2586" cy="182"/>
          </a:xfrm>
        </p:grpSpPr>
        <p:sp>
          <p:nvSpPr>
            <p:cNvPr id="19476" name="AutoShape 20"/>
            <p:cNvSpPr>
              <a:spLocks noChangeArrowheads="1"/>
            </p:cNvSpPr>
            <p:nvPr/>
          </p:nvSpPr>
          <p:spPr bwMode="auto">
            <a:xfrm>
              <a:off x="-3107" y="1842"/>
              <a:ext cx="2586" cy="182"/>
            </a:xfrm>
            <a:prstGeom prst="roundRect">
              <a:avLst>
                <a:gd name="adj" fmla="val 50000"/>
              </a:avLst>
            </a:prstGeom>
            <a:solidFill>
              <a:srgbClr val="72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477" name="Line 21"/>
            <p:cNvSpPr>
              <a:spLocks noChangeShapeType="1"/>
            </p:cNvSpPr>
            <p:nvPr/>
          </p:nvSpPr>
          <p:spPr bwMode="auto">
            <a:xfrm>
              <a:off x="-2970" y="1933"/>
              <a:ext cx="181" cy="0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9478" name="Line 22"/>
            <p:cNvSpPr>
              <a:spLocks noChangeShapeType="1"/>
            </p:cNvSpPr>
            <p:nvPr/>
          </p:nvSpPr>
          <p:spPr bwMode="auto">
            <a:xfrm>
              <a:off x="-2562" y="1933"/>
              <a:ext cx="181" cy="0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9479" name="Line 23"/>
            <p:cNvSpPr>
              <a:spLocks noChangeShapeType="1"/>
            </p:cNvSpPr>
            <p:nvPr/>
          </p:nvSpPr>
          <p:spPr bwMode="auto">
            <a:xfrm>
              <a:off x="-2154" y="1933"/>
              <a:ext cx="181" cy="0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9480" name="Line 24"/>
            <p:cNvSpPr>
              <a:spLocks noChangeShapeType="1"/>
            </p:cNvSpPr>
            <p:nvPr/>
          </p:nvSpPr>
          <p:spPr bwMode="auto">
            <a:xfrm>
              <a:off x="-1723" y="1933"/>
              <a:ext cx="181" cy="0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9481" name="Line 25"/>
            <p:cNvSpPr>
              <a:spLocks noChangeShapeType="1"/>
            </p:cNvSpPr>
            <p:nvPr/>
          </p:nvSpPr>
          <p:spPr bwMode="auto">
            <a:xfrm>
              <a:off x="-1337" y="1933"/>
              <a:ext cx="181" cy="0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9482" name="Line 26"/>
            <p:cNvSpPr>
              <a:spLocks noChangeShapeType="1"/>
            </p:cNvSpPr>
            <p:nvPr/>
          </p:nvSpPr>
          <p:spPr bwMode="auto">
            <a:xfrm>
              <a:off x="-884" y="1933"/>
              <a:ext cx="181" cy="0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9483" name="Line 27"/>
          <p:cNvSpPr>
            <a:spLocks noChangeShapeType="1"/>
          </p:cNvSpPr>
          <p:nvPr/>
        </p:nvSpPr>
        <p:spPr bwMode="auto">
          <a:xfrm flipV="1">
            <a:off x="2555875" y="4221163"/>
            <a:ext cx="0" cy="9366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484" name="Line 28"/>
          <p:cNvSpPr>
            <a:spLocks noChangeShapeType="1"/>
          </p:cNvSpPr>
          <p:nvPr/>
        </p:nvSpPr>
        <p:spPr bwMode="auto">
          <a:xfrm flipV="1">
            <a:off x="6588125" y="4294188"/>
            <a:ext cx="0" cy="9366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485" name="Line 29"/>
          <p:cNvSpPr>
            <a:spLocks noChangeShapeType="1"/>
          </p:cNvSpPr>
          <p:nvPr/>
        </p:nvSpPr>
        <p:spPr bwMode="auto">
          <a:xfrm>
            <a:off x="2411413" y="3573463"/>
            <a:ext cx="2159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486" name="Line 30"/>
          <p:cNvSpPr>
            <a:spLocks noChangeShapeType="1"/>
          </p:cNvSpPr>
          <p:nvPr/>
        </p:nvSpPr>
        <p:spPr bwMode="auto">
          <a:xfrm>
            <a:off x="2484438" y="3646488"/>
            <a:ext cx="2159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487" name="Line 31"/>
          <p:cNvSpPr>
            <a:spLocks noChangeShapeType="1"/>
          </p:cNvSpPr>
          <p:nvPr/>
        </p:nvSpPr>
        <p:spPr bwMode="auto">
          <a:xfrm>
            <a:off x="2411413" y="3717925"/>
            <a:ext cx="2159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488" name="Line 32"/>
          <p:cNvSpPr>
            <a:spLocks noChangeShapeType="1"/>
          </p:cNvSpPr>
          <p:nvPr/>
        </p:nvSpPr>
        <p:spPr bwMode="auto">
          <a:xfrm>
            <a:off x="2484438" y="3789363"/>
            <a:ext cx="2159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489" name="Line 33"/>
          <p:cNvSpPr>
            <a:spLocks noChangeShapeType="1"/>
          </p:cNvSpPr>
          <p:nvPr/>
        </p:nvSpPr>
        <p:spPr bwMode="auto">
          <a:xfrm flipV="1">
            <a:off x="2338388" y="4294188"/>
            <a:ext cx="504825" cy="79057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490" name="Line 34"/>
          <p:cNvSpPr>
            <a:spLocks noChangeShapeType="1"/>
          </p:cNvSpPr>
          <p:nvPr/>
        </p:nvSpPr>
        <p:spPr bwMode="auto">
          <a:xfrm flipV="1">
            <a:off x="6372225" y="4365625"/>
            <a:ext cx="504825" cy="79057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493" name="WordArt 37"/>
          <p:cNvSpPr>
            <a:spLocks noChangeArrowheads="1" noChangeShapeType="1" noTextEdit="1"/>
          </p:cNvSpPr>
          <p:nvPr/>
        </p:nvSpPr>
        <p:spPr bwMode="auto">
          <a:xfrm>
            <a:off x="755650" y="188913"/>
            <a:ext cx="7777163" cy="430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25400">
                  <a:solidFill>
                    <a:srgbClr val="015F2E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7456">
                        <a:alpha val="50000"/>
                      </a:srgbClr>
                    </a:gs>
                    <a:gs pos="50000">
                      <a:srgbClr val="00C877"/>
                    </a:gs>
                    <a:gs pos="100000">
                      <a:srgbClr val="007456">
                        <a:alpha val="50000"/>
                      </a:srgbClr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ПРОВОДНИКИ И НЕПРОВОДНИКИ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844 1.60334E-6 L 0.29531 1.60334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94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531 1.60334E-6 L -0.09844 1.60334E-6 " pathEditMode="relative" ptsTypes="AA">
                                      <p:cBhvr>
                                        <p:cTn id="22" dur="2000" fill="hold"/>
                                        <p:tgtEl>
                                          <p:spTgt spid="194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4" dur="2000" fill="hold"/>
                                        <p:tgtEl>
                                          <p:spTgt spid="194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000"/>
                            </p:stCondLst>
                            <p:childTnLst>
                              <p:par>
                                <p:cTn id="30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3 0.00093 C -0.00243 -0.00742 -0.00712 -0.01576 0.00764 -0.0197 C 0.0224 -0.02363 0.06094 -0.0234 0.0908 -0.02317 C 0.12066 -0.02294 0.14306 -0.01715 0.18681 -0.01807 C 0.23056 -0.019 0.31076 -0.02665 0.35295 -0.0285 C 0.39549 -0.03035 0.4257 -0.03916 0.44132 -0.0285 C 0.45695 -0.01784 0.45174 0.0088 0.44653 0.03568 " pathEditMode="relative" ptsTypes="aaaaaaA">
                                      <p:cBhvr>
                                        <p:cTn id="31" dur="2000" fill="hold"/>
                                        <p:tgtEl>
                                          <p:spTgt spid="194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0.00092 C -0.00955 -0.02154 -0.01875 -0.04217 -0.00799 -0.04958 C 0.00278 -0.05699 0.02795 -0.04587 0.06476 -0.0461 C 0.10156 -0.04634 0.16806 -0.05213 0.21285 -0.0512 C 0.25764 -0.05028 0.29826 -0.0417 0.33351 -0.04078 C 0.36875 -0.03985 0.40677 -0.05074 0.42448 -0.0461 C 0.44219 -0.04147 0.44115 -0.02734 0.44011 -0.0132 " pathEditMode="relative" ptsTypes="aaaaaaA">
                                      <p:cBhvr>
                                        <p:cTn id="33" dur="2000" fill="hold"/>
                                        <p:tgtEl>
                                          <p:spTgt spid="194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3000"/>
                                        <p:tgtEl>
                                          <p:spTgt spid="194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9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3000"/>
                                        <p:tgtEl>
                                          <p:spTgt spid="194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9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3000"/>
                                        <p:tgtEl>
                                          <p:spTgt spid="19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3000"/>
                                        <p:tgtEl>
                                          <p:spTgt spid="19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9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92" grpId="0" animBg="1"/>
      <p:bldP spid="19458" grpId="0" animBg="1"/>
      <p:bldP spid="19483" grpId="0" animBg="1"/>
      <p:bldP spid="19483" grpId="1" animBg="1"/>
      <p:bldP spid="19484" grpId="0" animBg="1"/>
      <p:bldP spid="19485" grpId="0" animBg="1"/>
      <p:bldP spid="19485" grpId="1" animBg="1"/>
      <p:bldP spid="19486" grpId="0" animBg="1"/>
      <p:bldP spid="19487" grpId="0" animBg="1"/>
      <p:bldP spid="19487" grpId="1" animBg="1"/>
      <p:bldP spid="19488" grpId="0" animBg="1"/>
      <p:bldP spid="19489" grpId="0" animBg="1"/>
      <p:bldP spid="1949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39" name="AutoShape 35"/>
          <p:cNvSpPr>
            <a:spLocks noChangeArrowheads="1"/>
          </p:cNvSpPr>
          <p:nvPr/>
        </p:nvSpPr>
        <p:spPr bwMode="auto">
          <a:xfrm>
            <a:off x="250825" y="908050"/>
            <a:ext cx="8642350" cy="1873250"/>
          </a:xfrm>
          <a:prstGeom prst="horizontalScroll">
            <a:avLst>
              <a:gd name="adj" fmla="val 11449"/>
            </a:avLst>
          </a:prstGeom>
          <a:gradFill rotWithShape="1">
            <a:gsLst>
              <a:gs pos="0">
                <a:srgbClr val="BDFFE9">
                  <a:gamma/>
                  <a:shade val="46275"/>
                  <a:invGamma/>
                  <a:alpha val="25999"/>
                </a:srgbClr>
              </a:gs>
              <a:gs pos="50000">
                <a:srgbClr val="BDFFE9">
                  <a:alpha val="25999"/>
                </a:srgbClr>
              </a:gs>
              <a:gs pos="100000">
                <a:srgbClr val="BDFFE9">
                  <a:gamma/>
                  <a:shade val="46275"/>
                  <a:invGamma/>
                  <a:alpha val="25999"/>
                </a:srgbClr>
              </a:gs>
            </a:gsLst>
            <a:lin ang="5400000" scaled="1"/>
          </a:gradFill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1506" name="AutoShape 2"/>
          <p:cNvSpPr>
            <a:spLocks noChangeArrowheads="1"/>
          </p:cNvSpPr>
          <p:nvPr/>
        </p:nvSpPr>
        <p:spPr bwMode="auto">
          <a:xfrm>
            <a:off x="2268538" y="3286125"/>
            <a:ext cx="4608512" cy="215900"/>
          </a:xfrm>
          <a:prstGeom prst="roundRect">
            <a:avLst>
              <a:gd name="adj" fmla="val 50000"/>
            </a:avLst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611188" y="1258888"/>
            <a:ext cx="8281987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/>
              <a:t>В непроводниках нет свободных носителей заряда – заряд не переносится.</a:t>
            </a:r>
          </a:p>
        </p:txBody>
      </p:sp>
      <p:grpSp>
        <p:nvGrpSpPr>
          <p:cNvPr id="21510" name="Group 6"/>
          <p:cNvGrpSpPr>
            <a:grpSpLocks/>
          </p:cNvGrpSpPr>
          <p:nvPr/>
        </p:nvGrpSpPr>
        <p:grpSpPr bwMode="auto">
          <a:xfrm>
            <a:off x="5867400" y="3502025"/>
            <a:ext cx="1439863" cy="2232025"/>
            <a:chOff x="3334" y="1389"/>
            <a:chExt cx="907" cy="1406"/>
          </a:xfrm>
        </p:grpSpPr>
        <p:sp>
          <p:nvSpPr>
            <p:cNvPr id="21511" name="Oval 7"/>
            <p:cNvSpPr>
              <a:spLocks noChangeArrowheads="1"/>
            </p:cNvSpPr>
            <p:nvPr/>
          </p:nvSpPr>
          <p:spPr bwMode="auto">
            <a:xfrm>
              <a:off x="3334" y="1706"/>
              <a:ext cx="907" cy="90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12" name="Line 8"/>
            <p:cNvSpPr>
              <a:spLocks noChangeShapeType="1"/>
            </p:cNvSpPr>
            <p:nvPr/>
          </p:nvSpPr>
          <p:spPr bwMode="auto">
            <a:xfrm>
              <a:off x="3787" y="2614"/>
              <a:ext cx="0" cy="181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513" name="Line 9"/>
            <p:cNvSpPr>
              <a:spLocks noChangeShapeType="1"/>
            </p:cNvSpPr>
            <p:nvPr/>
          </p:nvSpPr>
          <p:spPr bwMode="auto">
            <a:xfrm>
              <a:off x="3424" y="2795"/>
              <a:ext cx="726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514" name="Line 10"/>
            <p:cNvSpPr>
              <a:spLocks noChangeShapeType="1"/>
            </p:cNvSpPr>
            <p:nvPr/>
          </p:nvSpPr>
          <p:spPr bwMode="auto">
            <a:xfrm>
              <a:off x="3787" y="1661"/>
              <a:ext cx="0" cy="95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515" name="Oval 11"/>
            <p:cNvSpPr>
              <a:spLocks noChangeArrowheads="1"/>
            </p:cNvSpPr>
            <p:nvPr/>
          </p:nvSpPr>
          <p:spPr bwMode="auto">
            <a:xfrm>
              <a:off x="3651" y="1389"/>
              <a:ext cx="273" cy="272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21516" name="Group 12"/>
          <p:cNvGrpSpPr>
            <a:grpSpLocks/>
          </p:cNvGrpSpPr>
          <p:nvPr/>
        </p:nvGrpSpPr>
        <p:grpSpPr bwMode="auto">
          <a:xfrm>
            <a:off x="1835150" y="3502025"/>
            <a:ext cx="1439863" cy="2232025"/>
            <a:chOff x="3334" y="1389"/>
            <a:chExt cx="907" cy="1406"/>
          </a:xfrm>
        </p:grpSpPr>
        <p:sp>
          <p:nvSpPr>
            <p:cNvPr id="21517" name="Oval 13"/>
            <p:cNvSpPr>
              <a:spLocks noChangeArrowheads="1"/>
            </p:cNvSpPr>
            <p:nvPr/>
          </p:nvSpPr>
          <p:spPr bwMode="auto">
            <a:xfrm>
              <a:off x="3334" y="1706"/>
              <a:ext cx="907" cy="90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18" name="Line 14"/>
            <p:cNvSpPr>
              <a:spLocks noChangeShapeType="1"/>
            </p:cNvSpPr>
            <p:nvPr/>
          </p:nvSpPr>
          <p:spPr bwMode="auto">
            <a:xfrm>
              <a:off x="3787" y="2614"/>
              <a:ext cx="0" cy="181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519" name="Line 15"/>
            <p:cNvSpPr>
              <a:spLocks noChangeShapeType="1"/>
            </p:cNvSpPr>
            <p:nvPr/>
          </p:nvSpPr>
          <p:spPr bwMode="auto">
            <a:xfrm>
              <a:off x="3424" y="2795"/>
              <a:ext cx="726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520" name="Line 16"/>
            <p:cNvSpPr>
              <a:spLocks noChangeShapeType="1"/>
            </p:cNvSpPr>
            <p:nvPr/>
          </p:nvSpPr>
          <p:spPr bwMode="auto">
            <a:xfrm>
              <a:off x="3787" y="1661"/>
              <a:ext cx="0" cy="95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521" name="Oval 17"/>
            <p:cNvSpPr>
              <a:spLocks noChangeArrowheads="1"/>
            </p:cNvSpPr>
            <p:nvPr/>
          </p:nvSpPr>
          <p:spPr bwMode="auto">
            <a:xfrm>
              <a:off x="3651" y="1389"/>
              <a:ext cx="273" cy="272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21522" name="Group 18"/>
          <p:cNvGrpSpPr>
            <a:grpSpLocks/>
          </p:cNvGrpSpPr>
          <p:nvPr/>
        </p:nvGrpSpPr>
        <p:grpSpPr bwMode="auto">
          <a:xfrm>
            <a:off x="-4357688" y="3355975"/>
            <a:ext cx="4105275" cy="288925"/>
            <a:chOff x="-3107" y="1842"/>
            <a:chExt cx="2586" cy="182"/>
          </a:xfrm>
        </p:grpSpPr>
        <p:sp>
          <p:nvSpPr>
            <p:cNvPr id="21523" name="AutoShape 19"/>
            <p:cNvSpPr>
              <a:spLocks noChangeArrowheads="1"/>
            </p:cNvSpPr>
            <p:nvPr/>
          </p:nvSpPr>
          <p:spPr bwMode="auto">
            <a:xfrm>
              <a:off x="-3107" y="1842"/>
              <a:ext cx="2586" cy="182"/>
            </a:xfrm>
            <a:prstGeom prst="roundRect">
              <a:avLst>
                <a:gd name="adj" fmla="val 50000"/>
              </a:avLst>
            </a:prstGeom>
            <a:solidFill>
              <a:srgbClr val="72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24" name="Line 20"/>
            <p:cNvSpPr>
              <a:spLocks noChangeShapeType="1"/>
            </p:cNvSpPr>
            <p:nvPr/>
          </p:nvSpPr>
          <p:spPr bwMode="auto">
            <a:xfrm>
              <a:off x="-2970" y="1933"/>
              <a:ext cx="181" cy="0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525" name="Line 21"/>
            <p:cNvSpPr>
              <a:spLocks noChangeShapeType="1"/>
            </p:cNvSpPr>
            <p:nvPr/>
          </p:nvSpPr>
          <p:spPr bwMode="auto">
            <a:xfrm>
              <a:off x="-2562" y="1933"/>
              <a:ext cx="181" cy="0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526" name="Line 22"/>
            <p:cNvSpPr>
              <a:spLocks noChangeShapeType="1"/>
            </p:cNvSpPr>
            <p:nvPr/>
          </p:nvSpPr>
          <p:spPr bwMode="auto">
            <a:xfrm>
              <a:off x="-2154" y="1933"/>
              <a:ext cx="181" cy="0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527" name="Line 23"/>
            <p:cNvSpPr>
              <a:spLocks noChangeShapeType="1"/>
            </p:cNvSpPr>
            <p:nvPr/>
          </p:nvSpPr>
          <p:spPr bwMode="auto">
            <a:xfrm>
              <a:off x="-1723" y="1933"/>
              <a:ext cx="181" cy="0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528" name="Line 24"/>
            <p:cNvSpPr>
              <a:spLocks noChangeShapeType="1"/>
            </p:cNvSpPr>
            <p:nvPr/>
          </p:nvSpPr>
          <p:spPr bwMode="auto">
            <a:xfrm>
              <a:off x="-1337" y="1933"/>
              <a:ext cx="181" cy="0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529" name="Line 25"/>
            <p:cNvSpPr>
              <a:spLocks noChangeShapeType="1"/>
            </p:cNvSpPr>
            <p:nvPr/>
          </p:nvSpPr>
          <p:spPr bwMode="auto">
            <a:xfrm>
              <a:off x="-884" y="1933"/>
              <a:ext cx="181" cy="0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1530" name="Line 26"/>
          <p:cNvSpPr>
            <a:spLocks noChangeShapeType="1"/>
          </p:cNvSpPr>
          <p:nvPr/>
        </p:nvSpPr>
        <p:spPr bwMode="auto">
          <a:xfrm flipV="1">
            <a:off x="2555875" y="4221163"/>
            <a:ext cx="0" cy="9366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1531" name="Line 27"/>
          <p:cNvSpPr>
            <a:spLocks noChangeShapeType="1"/>
          </p:cNvSpPr>
          <p:nvPr/>
        </p:nvSpPr>
        <p:spPr bwMode="auto">
          <a:xfrm flipV="1">
            <a:off x="6588125" y="4294188"/>
            <a:ext cx="0" cy="9366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1532" name="Line 28"/>
          <p:cNvSpPr>
            <a:spLocks noChangeShapeType="1"/>
          </p:cNvSpPr>
          <p:nvPr/>
        </p:nvSpPr>
        <p:spPr bwMode="auto">
          <a:xfrm>
            <a:off x="2411413" y="3573463"/>
            <a:ext cx="2159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1533" name="Line 29"/>
          <p:cNvSpPr>
            <a:spLocks noChangeShapeType="1"/>
          </p:cNvSpPr>
          <p:nvPr/>
        </p:nvSpPr>
        <p:spPr bwMode="auto">
          <a:xfrm>
            <a:off x="2484438" y="3646488"/>
            <a:ext cx="2159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1534" name="Line 30"/>
          <p:cNvSpPr>
            <a:spLocks noChangeShapeType="1"/>
          </p:cNvSpPr>
          <p:nvPr/>
        </p:nvSpPr>
        <p:spPr bwMode="auto">
          <a:xfrm>
            <a:off x="2411413" y="3717925"/>
            <a:ext cx="2159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1535" name="Line 31"/>
          <p:cNvSpPr>
            <a:spLocks noChangeShapeType="1"/>
          </p:cNvSpPr>
          <p:nvPr/>
        </p:nvSpPr>
        <p:spPr bwMode="auto">
          <a:xfrm>
            <a:off x="2484438" y="3789363"/>
            <a:ext cx="2159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1540" name="WordArt 36"/>
          <p:cNvSpPr>
            <a:spLocks noChangeArrowheads="1" noChangeShapeType="1" noTextEdit="1"/>
          </p:cNvSpPr>
          <p:nvPr/>
        </p:nvSpPr>
        <p:spPr bwMode="auto">
          <a:xfrm>
            <a:off x="755650" y="188913"/>
            <a:ext cx="7777163" cy="430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25400">
                  <a:solidFill>
                    <a:srgbClr val="015F2E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7456">
                        <a:alpha val="50000"/>
                      </a:srgbClr>
                    </a:gs>
                    <a:gs pos="50000">
                      <a:srgbClr val="00C877"/>
                    </a:gs>
                    <a:gs pos="100000">
                      <a:srgbClr val="007456">
                        <a:alpha val="50000"/>
                      </a:srgbClr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ПРОВОДНИКИ И НЕПРОВОДНИКИ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844 1.60334E-6 L 0.29531 1.60334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1" dur="2000" fill="hold"/>
                                        <p:tgtEl>
                                          <p:spTgt spid="215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35" presetClass="path" presetSubtype="0" accel="50000" decel="5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25468 -3.7037E-6 L 0.00468 -3.7037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1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39" grpId="0" animBg="1"/>
      <p:bldP spid="21506" grpId="0" animBg="1"/>
      <p:bldP spid="21530" grpId="0" animBg="1"/>
      <p:bldP spid="21532" grpId="0" animBg="1"/>
      <p:bldP spid="21533" grpId="0" animBg="1"/>
      <p:bldP spid="21534" grpId="0" animBg="1"/>
      <p:bldP spid="2153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250825" y="1484313"/>
            <a:ext cx="86423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2. Какая из перечисленных ниже частиц обладает отрицательным зарядом? </a:t>
            </a:r>
          </a:p>
        </p:txBody>
      </p:sp>
      <p:sp>
        <p:nvSpPr>
          <p:cNvPr id="31772" name="Text Box 28"/>
          <p:cNvSpPr txBox="1">
            <a:spLocks noChangeArrowheads="1"/>
          </p:cNvSpPr>
          <p:nvPr/>
        </p:nvSpPr>
        <p:spPr bwMode="auto">
          <a:xfrm>
            <a:off x="755650" y="3213100"/>
            <a:ext cx="7273925" cy="244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/>
              <a:t>А. атом</a:t>
            </a:r>
          </a:p>
          <a:p>
            <a:pPr>
              <a:spcBef>
                <a:spcPct val="50000"/>
              </a:spcBef>
            </a:pPr>
            <a:r>
              <a:rPr lang="ru-RU" sz="2800" b="1"/>
              <a:t>Б. электрон</a:t>
            </a:r>
          </a:p>
          <a:p>
            <a:pPr>
              <a:spcBef>
                <a:spcPct val="50000"/>
              </a:spcBef>
            </a:pPr>
            <a:r>
              <a:rPr lang="ru-RU" sz="2800" b="1"/>
              <a:t>В. протон</a:t>
            </a:r>
          </a:p>
          <a:p>
            <a:pPr>
              <a:spcBef>
                <a:spcPct val="50000"/>
              </a:spcBef>
            </a:pPr>
            <a:r>
              <a:rPr lang="ru-RU" sz="2800" b="1"/>
              <a:t>Г. нейтрон</a:t>
            </a:r>
          </a:p>
        </p:txBody>
      </p:sp>
      <p:sp>
        <p:nvSpPr>
          <p:cNvPr id="31773" name="Rectangle 29"/>
          <p:cNvSpPr>
            <a:spLocks noChangeArrowheads="1"/>
          </p:cNvSpPr>
          <p:nvPr/>
        </p:nvSpPr>
        <p:spPr bwMode="auto">
          <a:xfrm>
            <a:off x="250825" y="1125538"/>
            <a:ext cx="8642350" cy="1582737"/>
          </a:xfrm>
          <a:prstGeom prst="rect">
            <a:avLst/>
          </a:prstGeom>
          <a:gradFill rotWithShape="1">
            <a:gsLst>
              <a:gs pos="0">
                <a:srgbClr val="BDFFE9">
                  <a:gamma/>
                  <a:shade val="46275"/>
                  <a:invGamma/>
                  <a:alpha val="25999"/>
                </a:srgbClr>
              </a:gs>
              <a:gs pos="50000">
                <a:srgbClr val="BDFFE9">
                  <a:alpha val="27000"/>
                </a:srgbClr>
              </a:gs>
              <a:gs pos="100000">
                <a:srgbClr val="BDFFE9">
                  <a:gamma/>
                  <a:shade val="46275"/>
                  <a:invGamma/>
                  <a:alpha val="25999"/>
                </a:srgbClr>
              </a:gs>
            </a:gsLst>
            <a:lin ang="5400000" scaled="1"/>
          </a:gradFill>
          <a:ln w="57150" cmpd="thinThick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774" name="Rectangle 30"/>
          <p:cNvSpPr>
            <a:spLocks noChangeArrowheads="1"/>
          </p:cNvSpPr>
          <p:nvPr/>
        </p:nvSpPr>
        <p:spPr bwMode="auto">
          <a:xfrm>
            <a:off x="250825" y="3141663"/>
            <a:ext cx="8642350" cy="2735262"/>
          </a:xfrm>
          <a:prstGeom prst="rect">
            <a:avLst/>
          </a:prstGeom>
          <a:gradFill rotWithShape="1">
            <a:gsLst>
              <a:gs pos="0">
                <a:srgbClr val="BDFFE9">
                  <a:gamma/>
                  <a:shade val="46275"/>
                  <a:invGamma/>
                  <a:alpha val="25000"/>
                </a:srgbClr>
              </a:gs>
              <a:gs pos="50000">
                <a:srgbClr val="BDFFE9">
                  <a:alpha val="27000"/>
                </a:srgbClr>
              </a:gs>
              <a:gs pos="100000">
                <a:srgbClr val="BDFFE9">
                  <a:gamma/>
                  <a:shade val="46275"/>
                  <a:invGamma/>
                  <a:alpha val="25000"/>
                </a:srgbClr>
              </a:gs>
            </a:gsLst>
            <a:lin ang="5400000" scaled="1"/>
          </a:gradFill>
          <a:ln w="57150" cmpd="thinThick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776" name="WordArt 32"/>
          <p:cNvSpPr>
            <a:spLocks noChangeArrowheads="1" noChangeShapeType="1" noTextEdit="1"/>
          </p:cNvSpPr>
          <p:nvPr/>
        </p:nvSpPr>
        <p:spPr bwMode="auto">
          <a:xfrm>
            <a:off x="2411413" y="188913"/>
            <a:ext cx="4321175" cy="430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25400">
                  <a:solidFill>
                    <a:srgbClr val="015F2E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7456">
                        <a:alpha val="50000"/>
                      </a:srgbClr>
                    </a:gs>
                    <a:gs pos="50000">
                      <a:srgbClr val="00C877"/>
                    </a:gs>
                    <a:gs pos="100000">
                      <a:srgbClr val="007456">
                        <a:alpha val="50000"/>
                      </a:srgbClr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ПОВТОРЕНИЕ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3" name="AutoShape 5"/>
          <p:cNvSpPr>
            <a:spLocks noChangeArrowheads="1"/>
          </p:cNvSpPr>
          <p:nvPr/>
        </p:nvSpPr>
        <p:spPr bwMode="auto">
          <a:xfrm>
            <a:off x="250825" y="1196975"/>
            <a:ext cx="8424863" cy="1873250"/>
          </a:xfrm>
          <a:prstGeom prst="horizontalScroll">
            <a:avLst>
              <a:gd name="adj" fmla="val 11449"/>
            </a:avLst>
          </a:prstGeom>
          <a:gradFill rotWithShape="1">
            <a:gsLst>
              <a:gs pos="0">
                <a:srgbClr val="BDFFE9">
                  <a:gamma/>
                  <a:shade val="46275"/>
                  <a:invGamma/>
                  <a:alpha val="25999"/>
                </a:srgbClr>
              </a:gs>
              <a:gs pos="50000">
                <a:srgbClr val="BDFFE9">
                  <a:alpha val="25999"/>
                </a:srgbClr>
              </a:gs>
              <a:gs pos="100000">
                <a:srgbClr val="BDFFE9">
                  <a:gamma/>
                  <a:shade val="46275"/>
                  <a:invGamma/>
                  <a:alpha val="25999"/>
                </a:srgbClr>
              </a:gs>
            </a:gsLst>
            <a:lin ang="5400000" scaled="1"/>
          </a:gradFill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 b="1"/>
              <a:t>1. Как изменится масса тела, если ему </a:t>
            </a:r>
          </a:p>
          <a:p>
            <a:pPr algn="ctr"/>
            <a:r>
              <a:rPr lang="ru-RU" sz="2800" b="1"/>
              <a:t>сообщить отрицательный заряд? Почему?</a:t>
            </a:r>
          </a:p>
        </p:txBody>
      </p:sp>
      <p:sp>
        <p:nvSpPr>
          <p:cNvPr id="48134" name="AutoShape 6"/>
          <p:cNvSpPr>
            <a:spLocks noChangeArrowheads="1"/>
          </p:cNvSpPr>
          <p:nvPr/>
        </p:nvSpPr>
        <p:spPr bwMode="auto">
          <a:xfrm>
            <a:off x="2843213" y="3284538"/>
            <a:ext cx="5616575" cy="3097212"/>
          </a:xfrm>
          <a:prstGeom prst="horizontalScroll">
            <a:avLst>
              <a:gd name="adj" fmla="val 11449"/>
            </a:avLst>
          </a:prstGeom>
          <a:gradFill rotWithShape="1">
            <a:gsLst>
              <a:gs pos="0">
                <a:srgbClr val="BDFFE9">
                  <a:gamma/>
                  <a:shade val="46275"/>
                  <a:invGamma/>
                  <a:alpha val="25999"/>
                </a:srgbClr>
              </a:gs>
              <a:gs pos="50000">
                <a:srgbClr val="BDFFE9">
                  <a:alpha val="25999"/>
                </a:srgbClr>
              </a:gs>
              <a:gs pos="100000">
                <a:srgbClr val="BDFFE9">
                  <a:gamma/>
                  <a:shade val="46275"/>
                  <a:invGamma/>
                  <a:alpha val="25999"/>
                </a:srgbClr>
              </a:gs>
            </a:gsLst>
            <a:lin ang="5400000" scaled="1"/>
          </a:gradFill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 b="1"/>
              <a:t>Увеличится, так как тело </a:t>
            </a:r>
          </a:p>
          <a:p>
            <a:pPr algn="ctr"/>
            <a:r>
              <a:rPr lang="ru-RU" sz="2800" b="1"/>
              <a:t>приобретает избыточные</a:t>
            </a:r>
          </a:p>
          <a:p>
            <a:pPr algn="ctr"/>
            <a:r>
              <a:rPr lang="ru-RU" sz="2800" b="1"/>
              <a:t>электроны, а электроны</a:t>
            </a:r>
          </a:p>
          <a:p>
            <a:pPr algn="ctr"/>
            <a:r>
              <a:rPr lang="ru-RU" sz="2800" b="1"/>
              <a:t>обладают массой.</a:t>
            </a:r>
          </a:p>
        </p:txBody>
      </p:sp>
      <p:sp>
        <p:nvSpPr>
          <p:cNvPr id="48135" name="WordArt 7"/>
          <p:cNvSpPr>
            <a:spLocks noChangeArrowheads="1" noChangeShapeType="1" noTextEdit="1"/>
          </p:cNvSpPr>
          <p:nvPr/>
        </p:nvSpPr>
        <p:spPr bwMode="auto">
          <a:xfrm>
            <a:off x="755650" y="188913"/>
            <a:ext cx="7777163" cy="430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25400">
                  <a:solidFill>
                    <a:srgbClr val="015F2E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7456">
                        <a:alpha val="50000"/>
                      </a:srgbClr>
                    </a:gs>
                    <a:gs pos="50000">
                      <a:srgbClr val="00C877"/>
                    </a:gs>
                    <a:gs pos="100000">
                      <a:srgbClr val="007456">
                        <a:alpha val="50000"/>
                      </a:srgbClr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ОБЪЯСНЕНИЕ ЭЛЕКТРИЧЕСКИХ ЯВЛЕНИЙ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AutoShape 8"/>
          <p:cNvSpPr>
            <a:spLocks noChangeArrowheads="1"/>
          </p:cNvSpPr>
          <p:nvPr/>
        </p:nvSpPr>
        <p:spPr bwMode="auto">
          <a:xfrm>
            <a:off x="250825" y="1268413"/>
            <a:ext cx="8424863" cy="1873250"/>
          </a:xfrm>
          <a:prstGeom prst="horizontalScroll">
            <a:avLst>
              <a:gd name="adj" fmla="val 11449"/>
            </a:avLst>
          </a:prstGeom>
          <a:gradFill rotWithShape="1">
            <a:gsLst>
              <a:gs pos="0">
                <a:srgbClr val="BDFFE9">
                  <a:gamma/>
                  <a:shade val="46275"/>
                  <a:invGamma/>
                  <a:alpha val="25999"/>
                </a:srgbClr>
              </a:gs>
              <a:gs pos="50000">
                <a:srgbClr val="BDFFE9">
                  <a:alpha val="25999"/>
                </a:srgbClr>
              </a:gs>
              <a:gs pos="100000">
                <a:srgbClr val="BDFFE9">
                  <a:gamma/>
                  <a:shade val="46275"/>
                  <a:invGamma/>
                  <a:alpha val="25999"/>
                </a:srgbClr>
              </a:gs>
            </a:gsLst>
            <a:lin ang="5400000" scaled="1"/>
          </a:gradFill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 b="1"/>
              <a:t>2. Какой процесс является общим для</a:t>
            </a:r>
          </a:p>
          <a:p>
            <a:pPr algn="ctr"/>
            <a:r>
              <a:rPr lang="ru-RU" sz="2800" b="1"/>
              <a:t> любых типов электризации?</a:t>
            </a:r>
          </a:p>
        </p:txBody>
      </p:sp>
      <p:sp>
        <p:nvSpPr>
          <p:cNvPr id="5129" name="AutoShape 9"/>
          <p:cNvSpPr>
            <a:spLocks noChangeArrowheads="1"/>
          </p:cNvSpPr>
          <p:nvPr/>
        </p:nvSpPr>
        <p:spPr bwMode="auto">
          <a:xfrm>
            <a:off x="2843213" y="3429000"/>
            <a:ext cx="5616575" cy="2089150"/>
          </a:xfrm>
          <a:prstGeom prst="horizontalScroll">
            <a:avLst>
              <a:gd name="adj" fmla="val 17940"/>
            </a:avLst>
          </a:prstGeom>
          <a:gradFill rotWithShape="1">
            <a:gsLst>
              <a:gs pos="0">
                <a:srgbClr val="BDFFE9">
                  <a:gamma/>
                  <a:shade val="46275"/>
                  <a:invGamma/>
                  <a:alpha val="25999"/>
                </a:srgbClr>
              </a:gs>
              <a:gs pos="50000">
                <a:srgbClr val="BDFFE9">
                  <a:alpha val="25999"/>
                </a:srgbClr>
              </a:gs>
              <a:gs pos="100000">
                <a:srgbClr val="BDFFE9">
                  <a:gamma/>
                  <a:shade val="46275"/>
                  <a:invGamma/>
                  <a:alpha val="25999"/>
                </a:srgbClr>
              </a:gs>
            </a:gsLst>
            <a:lin ang="5400000" scaled="1"/>
          </a:gradFill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 b="1"/>
              <a:t>Перераспределение </a:t>
            </a:r>
          </a:p>
          <a:p>
            <a:pPr algn="ctr"/>
            <a:r>
              <a:rPr lang="ru-RU" sz="2800" b="1"/>
              <a:t>зарядов.</a:t>
            </a:r>
          </a:p>
        </p:txBody>
      </p:sp>
      <p:sp>
        <p:nvSpPr>
          <p:cNvPr id="5130" name="WordArt 10"/>
          <p:cNvSpPr>
            <a:spLocks noChangeArrowheads="1" noChangeShapeType="1" noTextEdit="1"/>
          </p:cNvSpPr>
          <p:nvPr/>
        </p:nvSpPr>
        <p:spPr bwMode="auto">
          <a:xfrm>
            <a:off x="755650" y="188913"/>
            <a:ext cx="7777163" cy="430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25400">
                  <a:solidFill>
                    <a:srgbClr val="015F2E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7456">
                        <a:alpha val="50000"/>
                      </a:srgbClr>
                    </a:gs>
                    <a:gs pos="50000">
                      <a:srgbClr val="00C877"/>
                    </a:gs>
                    <a:gs pos="100000">
                      <a:srgbClr val="007456">
                        <a:alpha val="50000"/>
                      </a:srgbClr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ОБЪЯСНЕНИЕ ЭЛЕКТРИЧЕСКИХ ЯВЛЕНИЙ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9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7" name="AutoShape 5"/>
          <p:cNvSpPr>
            <a:spLocks noChangeArrowheads="1"/>
          </p:cNvSpPr>
          <p:nvPr/>
        </p:nvSpPr>
        <p:spPr bwMode="auto">
          <a:xfrm>
            <a:off x="250825" y="1196975"/>
            <a:ext cx="8424863" cy="1873250"/>
          </a:xfrm>
          <a:prstGeom prst="horizontalScroll">
            <a:avLst>
              <a:gd name="adj" fmla="val 11449"/>
            </a:avLst>
          </a:prstGeom>
          <a:gradFill rotWithShape="1">
            <a:gsLst>
              <a:gs pos="0">
                <a:srgbClr val="BDFFE9">
                  <a:gamma/>
                  <a:shade val="46275"/>
                  <a:invGamma/>
                  <a:alpha val="25999"/>
                </a:srgbClr>
              </a:gs>
              <a:gs pos="50000">
                <a:srgbClr val="BDFFE9">
                  <a:alpha val="25999"/>
                </a:srgbClr>
              </a:gs>
              <a:gs pos="100000">
                <a:srgbClr val="BDFFE9">
                  <a:gamma/>
                  <a:shade val="46275"/>
                  <a:invGamma/>
                  <a:alpha val="25999"/>
                </a:srgbClr>
              </a:gs>
            </a:gsLst>
            <a:lin ang="5400000" scaled="1"/>
          </a:gradFill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 b="1"/>
              <a:t>3. Почему при заземлении почти весь </a:t>
            </a:r>
          </a:p>
          <a:p>
            <a:pPr algn="ctr"/>
            <a:r>
              <a:rPr lang="ru-RU" sz="2800" b="1"/>
              <a:t>заряд с тела уходит в землю?</a:t>
            </a:r>
          </a:p>
        </p:txBody>
      </p:sp>
      <p:sp>
        <p:nvSpPr>
          <p:cNvPr id="49158" name="AutoShape 6"/>
          <p:cNvSpPr>
            <a:spLocks noChangeArrowheads="1"/>
          </p:cNvSpPr>
          <p:nvPr/>
        </p:nvSpPr>
        <p:spPr bwMode="auto">
          <a:xfrm>
            <a:off x="539750" y="3644900"/>
            <a:ext cx="8424863" cy="2736850"/>
          </a:xfrm>
          <a:prstGeom prst="horizontalScroll">
            <a:avLst>
              <a:gd name="adj" fmla="val 7468"/>
            </a:avLst>
          </a:prstGeom>
          <a:gradFill rotWithShape="1">
            <a:gsLst>
              <a:gs pos="0">
                <a:srgbClr val="BDFFE9">
                  <a:gamma/>
                  <a:shade val="46275"/>
                  <a:invGamma/>
                  <a:alpha val="25999"/>
                </a:srgbClr>
              </a:gs>
              <a:gs pos="50000">
                <a:srgbClr val="BDFFE9">
                  <a:alpha val="25999"/>
                </a:srgbClr>
              </a:gs>
              <a:gs pos="100000">
                <a:srgbClr val="BDFFE9">
                  <a:gamma/>
                  <a:shade val="46275"/>
                  <a:invGamma/>
                  <a:alpha val="25999"/>
                </a:srgbClr>
              </a:gs>
            </a:gsLst>
            <a:lin ang="5400000" scaled="1"/>
          </a:gradFill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 b="1"/>
              <a:t>Чем больше тело, которому передают заряд, </a:t>
            </a:r>
          </a:p>
          <a:p>
            <a:pPr algn="ctr"/>
            <a:r>
              <a:rPr lang="ru-RU" sz="2800" b="1"/>
              <a:t>тем большая часть заряда на него перейдет.</a:t>
            </a:r>
          </a:p>
          <a:p>
            <a:pPr algn="ctr"/>
            <a:r>
              <a:rPr lang="ru-RU" sz="2800" b="1"/>
              <a:t>Земной шар очень велик по сравнению с </a:t>
            </a:r>
          </a:p>
          <a:p>
            <a:pPr algn="ctr"/>
            <a:r>
              <a:rPr lang="ru-RU" sz="2800" b="1"/>
              <a:t>телами, находящимися на нем.</a:t>
            </a:r>
          </a:p>
        </p:txBody>
      </p:sp>
      <p:sp>
        <p:nvSpPr>
          <p:cNvPr id="49159" name="WordArt 7"/>
          <p:cNvSpPr>
            <a:spLocks noChangeArrowheads="1" noChangeShapeType="1" noTextEdit="1"/>
          </p:cNvSpPr>
          <p:nvPr/>
        </p:nvSpPr>
        <p:spPr bwMode="auto">
          <a:xfrm>
            <a:off x="755650" y="188913"/>
            <a:ext cx="7777163" cy="430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25400">
                  <a:solidFill>
                    <a:srgbClr val="015F2E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7456">
                        <a:alpha val="50000"/>
                      </a:srgbClr>
                    </a:gs>
                    <a:gs pos="50000">
                      <a:srgbClr val="00C877"/>
                    </a:gs>
                    <a:gs pos="100000">
                      <a:srgbClr val="007456">
                        <a:alpha val="50000"/>
                      </a:srgbClr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ОБЪЯСНЕНИЕ ЭЛЕКТРИЧЕСКИХ ЯВЛЕНИЙ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9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8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AutoShape 3"/>
          <p:cNvSpPr>
            <a:spLocks noChangeArrowheads="1"/>
          </p:cNvSpPr>
          <p:nvPr/>
        </p:nvSpPr>
        <p:spPr bwMode="auto">
          <a:xfrm>
            <a:off x="250825" y="1196975"/>
            <a:ext cx="8424863" cy="1873250"/>
          </a:xfrm>
          <a:prstGeom prst="horizontalScroll">
            <a:avLst>
              <a:gd name="adj" fmla="val 11449"/>
            </a:avLst>
          </a:prstGeom>
          <a:gradFill rotWithShape="1">
            <a:gsLst>
              <a:gs pos="0">
                <a:srgbClr val="BDFFE9">
                  <a:gamma/>
                  <a:shade val="46275"/>
                  <a:invGamma/>
                  <a:alpha val="25999"/>
                </a:srgbClr>
              </a:gs>
              <a:gs pos="50000">
                <a:srgbClr val="BDFFE9">
                  <a:alpha val="25999"/>
                </a:srgbClr>
              </a:gs>
              <a:gs pos="100000">
                <a:srgbClr val="BDFFE9">
                  <a:gamma/>
                  <a:shade val="46275"/>
                  <a:invGamma/>
                  <a:alpha val="25999"/>
                </a:srgbClr>
              </a:gs>
            </a:gsLst>
            <a:lin ang="5400000" scaled="1"/>
          </a:gradFill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 b="1"/>
              <a:t>4. Почему во время грозы не рекомендуется </a:t>
            </a:r>
          </a:p>
          <a:p>
            <a:pPr algn="ctr"/>
            <a:r>
              <a:rPr lang="ru-RU" sz="2800" b="1"/>
              <a:t>прятаться под одиноко стоящими </a:t>
            </a:r>
          </a:p>
          <a:p>
            <a:pPr algn="ctr"/>
            <a:r>
              <a:rPr lang="ru-RU" sz="2800" b="1"/>
              <a:t>деревьями?</a:t>
            </a:r>
          </a:p>
        </p:txBody>
      </p:sp>
      <p:sp>
        <p:nvSpPr>
          <p:cNvPr id="57348" name="AutoShape 4"/>
          <p:cNvSpPr>
            <a:spLocks noChangeArrowheads="1"/>
          </p:cNvSpPr>
          <p:nvPr/>
        </p:nvSpPr>
        <p:spPr bwMode="auto">
          <a:xfrm>
            <a:off x="539750" y="3644900"/>
            <a:ext cx="8424863" cy="2736850"/>
          </a:xfrm>
          <a:prstGeom prst="horizontalScroll">
            <a:avLst>
              <a:gd name="adj" fmla="val 7468"/>
            </a:avLst>
          </a:prstGeom>
          <a:gradFill rotWithShape="1">
            <a:gsLst>
              <a:gs pos="0">
                <a:srgbClr val="BDFFE9">
                  <a:gamma/>
                  <a:shade val="46275"/>
                  <a:invGamma/>
                  <a:alpha val="25999"/>
                </a:srgbClr>
              </a:gs>
              <a:gs pos="50000">
                <a:srgbClr val="BDFFE9">
                  <a:alpha val="25999"/>
                </a:srgbClr>
              </a:gs>
              <a:gs pos="100000">
                <a:srgbClr val="BDFFE9">
                  <a:gamma/>
                  <a:shade val="46275"/>
                  <a:invGamma/>
                  <a:alpha val="25999"/>
                </a:srgbClr>
              </a:gs>
            </a:gsLst>
            <a:lin ang="5400000" scaled="1"/>
          </a:gradFill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 b="1"/>
              <a:t>Чем меньше объем тела, тем больше </a:t>
            </a:r>
          </a:p>
          <a:p>
            <a:pPr algn="ctr"/>
            <a:r>
              <a:rPr lang="ru-RU" sz="2800" b="1"/>
              <a:t>концентрация заряда.</a:t>
            </a:r>
          </a:p>
          <a:p>
            <a:pPr algn="ctr"/>
            <a:r>
              <a:rPr lang="ru-RU" sz="2800" b="1"/>
              <a:t> молния с большей вероятностью ударит </a:t>
            </a:r>
          </a:p>
          <a:p>
            <a:pPr algn="ctr"/>
            <a:r>
              <a:rPr lang="ru-RU" sz="2800" b="1"/>
              <a:t>в тело с большой концентрацией заряда.</a:t>
            </a:r>
          </a:p>
        </p:txBody>
      </p:sp>
      <p:sp>
        <p:nvSpPr>
          <p:cNvPr id="57349" name="WordArt 5"/>
          <p:cNvSpPr>
            <a:spLocks noChangeArrowheads="1" noChangeShapeType="1" noTextEdit="1"/>
          </p:cNvSpPr>
          <p:nvPr/>
        </p:nvSpPr>
        <p:spPr bwMode="auto">
          <a:xfrm>
            <a:off x="755650" y="188913"/>
            <a:ext cx="7777163" cy="430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25400">
                  <a:solidFill>
                    <a:srgbClr val="015F2E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7456">
                        <a:alpha val="50000"/>
                      </a:srgbClr>
                    </a:gs>
                    <a:gs pos="50000">
                      <a:srgbClr val="00C877"/>
                    </a:gs>
                    <a:gs pos="100000">
                      <a:srgbClr val="007456">
                        <a:alpha val="50000"/>
                      </a:srgbClr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ОБЪЯСНЕНИЕ ЭЛЕКТРИЧЕСКИХ ЯВЛЕНИЙ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8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AutoShape 3"/>
          <p:cNvSpPr>
            <a:spLocks noChangeArrowheads="1"/>
          </p:cNvSpPr>
          <p:nvPr/>
        </p:nvSpPr>
        <p:spPr bwMode="auto">
          <a:xfrm>
            <a:off x="250825" y="1196975"/>
            <a:ext cx="8424863" cy="1873250"/>
          </a:xfrm>
          <a:prstGeom prst="horizontalScroll">
            <a:avLst>
              <a:gd name="adj" fmla="val 11449"/>
            </a:avLst>
          </a:prstGeom>
          <a:gradFill rotWithShape="1">
            <a:gsLst>
              <a:gs pos="0">
                <a:srgbClr val="BDFFE9">
                  <a:gamma/>
                  <a:shade val="46275"/>
                  <a:invGamma/>
                  <a:alpha val="25999"/>
                </a:srgbClr>
              </a:gs>
              <a:gs pos="50000">
                <a:srgbClr val="BDFFE9">
                  <a:alpha val="25999"/>
                </a:srgbClr>
              </a:gs>
              <a:gs pos="100000">
                <a:srgbClr val="BDFFE9">
                  <a:gamma/>
                  <a:shade val="46275"/>
                  <a:invGamma/>
                  <a:alpha val="25999"/>
                </a:srgbClr>
              </a:gs>
            </a:gsLst>
            <a:lin ang="5400000" scaled="1"/>
          </a:gradFill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 b="1"/>
              <a:t>5. Почему стержень электроскопа делается</a:t>
            </a:r>
          </a:p>
          <a:p>
            <a:pPr algn="ctr"/>
            <a:r>
              <a:rPr lang="ru-RU" sz="2800" b="1"/>
              <a:t> из металла?</a:t>
            </a:r>
          </a:p>
        </p:txBody>
      </p:sp>
      <p:sp>
        <p:nvSpPr>
          <p:cNvPr id="50180" name="AutoShape 4"/>
          <p:cNvSpPr>
            <a:spLocks noChangeArrowheads="1"/>
          </p:cNvSpPr>
          <p:nvPr/>
        </p:nvSpPr>
        <p:spPr bwMode="auto">
          <a:xfrm>
            <a:off x="2843213" y="4005263"/>
            <a:ext cx="6121400" cy="1728787"/>
          </a:xfrm>
          <a:prstGeom prst="horizontalScroll">
            <a:avLst>
              <a:gd name="adj" fmla="val 13773"/>
            </a:avLst>
          </a:prstGeom>
          <a:gradFill rotWithShape="1">
            <a:gsLst>
              <a:gs pos="0">
                <a:srgbClr val="BDFFE9">
                  <a:gamma/>
                  <a:shade val="46275"/>
                  <a:invGamma/>
                  <a:alpha val="25999"/>
                </a:srgbClr>
              </a:gs>
              <a:gs pos="50000">
                <a:srgbClr val="BDFFE9">
                  <a:alpha val="25999"/>
                </a:srgbClr>
              </a:gs>
              <a:gs pos="100000">
                <a:srgbClr val="BDFFE9">
                  <a:gamma/>
                  <a:shade val="46275"/>
                  <a:invGamma/>
                  <a:alpha val="25999"/>
                </a:srgbClr>
              </a:gs>
            </a:gsLst>
            <a:lin ang="5400000" scaled="1"/>
          </a:gradFill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 b="1"/>
              <a:t>Металлы являются </a:t>
            </a:r>
          </a:p>
          <a:p>
            <a:pPr algn="ctr"/>
            <a:r>
              <a:rPr lang="ru-RU" sz="2800" b="1"/>
              <a:t>проводниками .</a:t>
            </a:r>
          </a:p>
        </p:txBody>
      </p:sp>
      <p:sp>
        <p:nvSpPr>
          <p:cNvPr id="50181" name="WordArt 5"/>
          <p:cNvSpPr>
            <a:spLocks noChangeArrowheads="1" noChangeShapeType="1" noTextEdit="1"/>
          </p:cNvSpPr>
          <p:nvPr/>
        </p:nvSpPr>
        <p:spPr bwMode="auto">
          <a:xfrm>
            <a:off x="755650" y="188913"/>
            <a:ext cx="7777163" cy="430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25400">
                  <a:solidFill>
                    <a:srgbClr val="015F2E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7456">
                        <a:alpha val="50000"/>
                      </a:srgbClr>
                    </a:gs>
                    <a:gs pos="50000">
                      <a:srgbClr val="00C877"/>
                    </a:gs>
                    <a:gs pos="100000">
                      <a:srgbClr val="007456">
                        <a:alpha val="50000"/>
                      </a:srgbClr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ОБЪЯСНЕНИЕ ЭЛЕКТРИЧЕСКИХ ЯВЛЕНИЙ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0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AutoShape 3"/>
          <p:cNvSpPr>
            <a:spLocks noChangeArrowheads="1"/>
          </p:cNvSpPr>
          <p:nvPr/>
        </p:nvSpPr>
        <p:spPr bwMode="auto">
          <a:xfrm>
            <a:off x="250825" y="692150"/>
            <a:ext cx="8642350" cy="2736850"/>
          </a:xfrm>
          <a:prstGeom prst="horizontalScroll">
            <a:avLst>
              <a:gd name="adj" fmla="val 6264"/>
            </a:avLst>
          </a:prstGeom>
          <a:gradFill rotWithShape="1">
            <a:gsLst>
              <a:gs pos="0">
                <a:srgbClr val="BDFFE9">
                  <a:gamma/>
                  <a:shade val="46275"/>
                  <a:invGamma/>
                  <a:alpha val="25999"/>
                </a:srgbClr>
              </a:gs>
              <a:gs pos="50000">
                <a:srgbClr val="BDFFE9">
                  <a:alpha val="25999"/>
                </a:srgbClr>
              </a:gs>
              <a:gs pos="100000">
                <a:srgbClr val="BDFFE9">
                  <a:gamma/>
                  <a:shade val="46275"/>
                  <a:invGamma/>
                  <a:alpha val="25999"/>
                </a:srgbClr>
              </a:gs>
            </a:gsLst>
            <a:lin ang="5400000" scaled="1"/>
          </a:gradFill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 b="1"/>
              <a:t>6. Почему можно легко наэлектризовать </a:t>
            </a:r>
          </a:p>
          <a:p>
            <a:pPr algn="ctr"/>
            <a:r>
              <a:rPr lang="ru-RU" sz="2800" b="1"/>
              <a:t>эбонитовую палочку трением ее о кусок </a:t>
            </a:r>
          </a:p>
          <a:p>
            <a:pPr algn="ctr"/>
            <a:r>
              <a:rPr lang="ru-RU" sz="2800" b="1"/>
              <a:t>шерсти, но нельзя наэлектризовать железный </a:t>
            </a:r>
          </a:p>
          <a:p>
            <a:pPr algn="ctr"/>
            <a:r>
              <a:rPr lang="ru-RU" sz="2800" b="1"/>
              <a:t>стержень тем же способом?</a:t>
            </a:r>
          </a:p>
        </p:txBody>
      </p:sp>
      <p:sp>
        <p:nvSpPr>
          <p:cNvPr id="64516" name="AutoShape 4"/>
          <p:cNvSpPr>
            <a:spLocks noChangeArrowheads="1"/>
          </p:cNvSpPr>
          <p:nvPr/>
        </p:nvSpPr>
        <p:spPr bwMode="auto">
          <a:xfrm>
            <a:off x="611188" y="3357563"/>
            <a:ext cx="8137525" cy="3240087"/>
          </a:xfrm>
          <a:prstGeom prst="horizontalScroll">
            <a:avLst>
              <a:gd name="adj" fmla="val 4755"/>
            </a:avLst>
          </a:prstGeom>
          <a:gradFill rotWithShape="1">
            <a:gsLst>
              <a:gs pos="0">
                <a:srgbClr val="BDFFE9">
                  <a:gamma/>
                  <a:shade val="46275"/>
                  <a:invGamma/>
                  <a:alpha val="25999"/>
                </a:srgbClr>
              </a:gs>
              <a:gs pos="50000">
                <a:srgbClr val="BDFFE9">
                  <a:alpha val="25999"/>
                </a:srgbClr>
              </a:gs>
              <a:gs pos="100000">
                <a:srgbClr val="BDFFE9">
                  <a:gamma/>
                  <a:shade val="46275"/>
                  <a:invGamma/>
                  <a:alpha val="25999"/>
                </a:srgbClr>
              </a:gs>
            </a:gsLst>
            <a:lin ang="5400000" scaled="1"/>
          </a:gradFill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 b="1"/>
              <a:t>Эбонит – изолятор, заряды скапливаются</a:t>
            </a:r>
          </a:p>
          <a:p>
            <a:pPr algn="ctr"/>
            <a:r>
              <a:rPr lang="ru-RU" sz="2800" b="1"/>
              <a:t> на палочке и никуда не уходят.</a:t>
            </a:r>
          </a:p>
          <a:p>
            <a:pPr algn="ctr"/>
            <a:r>
              <a:rPr lang="ru-RU" sz="2800" b="1"/>
              <a:t>А железо – проводник, следовательно, </a:t>
            </a:r>
          </a:p>
          <a:p>
            <a:pPr algn="ctr"/>
            <a:r>
              <a:rPr lang="ru-RU" sz="2800" b="1"/>
              <a:t>появившиеся на железном стержне</a:t>
            </a:r>
          </a:p>
          <a:p>
            <a:pPr algn="ctr"/>
            <a:r>
              <a:rPr lang="ru-RU" sz="2800" b="1"/>
              <a:t> нескомпенсированные заряды сразу же </a:t>
            </a:r>
          </a:p>
          <a:p>
            <a:pPr algn="ctr"/>
            <a:r>
              <a:rPr lang="ru-RU" sz="2800" b="1"/>
              <a:t>передаются другим телам, например – руке.</a:t>
            </a:r>
          </a:p>
        </p:txBody>
      </p:sp>
      <p:sp>
        <p:nvSpPr>
          <p:cNvPr id="64517" name="WordArt 5"/>
          <p:cNvSpPr>
            <a:spLocks noChangeArrowheads="1" noChangeShapeType="1" noTextEdit="1"/>
          </p:cNvSpPr>
          <p:nvPr/>
        </p:nvSpPr>
        <p:spPr bwMode="auto">
          <a:xfrm>
            <a:off x="755650" y="188913"/>
            <a:ext cx="7777163" cy="430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25400">
                  <a:solidFill>
                    <a:srgbClr val="015F2E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7456">
                        <a:alpha val="50000"/>
                      </a:srgbClr>
                    </a:gs>
                    <a:gs pos="50000">
                      <a:srgbClr val="00C877"/>
                    </a:gs>
                    <a:gs pos="100000">
                      <a:srgbClr val="007456">
                        <a:alpha val="50000"/>
                      </a:srgbClr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ОБЪЯСНЕНИЕ ЭЛЕКТРИЧЕСКИХ ЯВЛЕНИЙ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4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6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2" name="AutoShape 6"/>
          <p:cNvSpPr>
            <a:spLocks noChangeArrowheads="1"/>
          </p:cNvSpPr>
          <p:nvPr/>
        </p:nvSpPr>
        <p:spPr bwMode="auto">
          <a:xfrm>
            <a:off x="684213" y="1628775"/>
            <a:ext cx="7921625" cy="2378075"/>
          </a:xfrm>
          <a:prstGeom prst="horizontalScroll">
            <a:avLst>
              <a:gd name="adj" fmla="val 13773"/>
            </a:avLst>
          </a:prstGeom>
          <a:gradFill rotWithShape="1">
            <a:gsLst>
              <a:gs pos="0">
                <a:srgbClr val="BDFFE9">
                  <a:gamma/>
                  <a:shade val="46275"/>
                  <a:invGamma/>
                  <a:alpha val="25999"/>
                </a:srgbClr>
              </a:gs>
              <a:gs pos="50000">
                <a:srgbClr val="BDFFE9">
                  <a:alpha val="25999"/>
                </a:srgbClr>
              </a:gs>
              <a:gs pos="100000">
                <a:srgbClr val="BDFFE9">
                  <a:gamma/>
                  <a:shade val="46275"/>
                  <a:invGamma/>
                  <a:alpha val="25999"/>
                </a:srgbClr>
              </a:gs>
            </a:gsLst>
            <a:lin ang="5400000" scaled="1"/>
          </a:gradFill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 b="1"/>
              <a:t>§31</a:t>
            </a:r>
          </a:p>
          <a:p>
            <a:pPr algn="ctr"/>
            <a:r>
              <a:rPr lang="ru-RU" sz="2800" b="1"/>
              <a:t>вопросы № 736, 737, 740, 741, </a:t>
            </a:r>
          </a:p>
          <a:p>
            <a:pPr algn="ctr"/>
            <a:r>
              <a:rPr lang="ru-RU" sz="2800" b="1"/>
              <a:t>743, 744, 745, 746, 747.</a:t>
            </a:r>
          </a:p>
        </p:txBody>
      </p:sp>
      <p:sp>
        <p:nvSpPr>
          <p:cNvPr id="65543" name="WordArt 7"/>
          <p:cNvSpPr>
            <a:spLocks noChangeArrowheads="1" noChangeShapeType="1" noTextEdit="1"/>
          </p:cNvSpPr>
          <p:nvPr/>
        </p:nvSpPr>
        <p:spPr bwMode="auto">
          <a:xfrm>
            <a:off x="1692275" y="188913"/>
            <a:ext cx="5688013" cy="430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25400">
                  <a:solidFill>
                    <a:srgbClr val="015F2E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7456">
                        <a:alpha val="50000"/>
                      </a:srgbClr>
                    </a:gs>
                    <a:gs pos="50000">
                      <a:srgbClr val="00C877"/>
                    </a:gs>
                    <a:gs pos="100000">
                      <a:srgbClr val="007456">
                        <a:alpha val="50000"/>
                      </a:srgbClr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ДОМАШНЕЕ ЗАДАНИЕ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5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250825" y="1484313"/>
            <a:ext cx="86423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3. В ядре атома лития содержится 7 частиц, и вокруг ядра движутся 3 электрона. Сколько в ядре этого атома протонов и нейтронов? </a:t>
            </a:r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755650" y="3213100"/>
            <a:ext cx="7273925" cy="244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/>
              <a:t>А. 3 протона и 4 нейтрона</a:t>
            </a:r>
          </a:p>
          <a:p>
            <a:pPr>
              <a:spcBef>
                <a:spcPct val="50000"/>
              </a:spcBef>
            </a:pPr>
            <a:r>
              <a:rPr lang="ru-RU" sz="2800" b="1"/>
              <a:t>Б. 4 протона и 3 нейтрона</a:t>
            </a:r>
          </a:p>
          <a:p>
            <a:pPr>
              <a:spcBef>
                <a:spcPct val="50000"/>
              </a:spcBef>
            </a:pPr>
            <a:r>
              <a:rPr lang="ru-RU" sz="2800" b="1"/>
              <a:t>В. только 7 протонов</a:t>
            </a:r>
          </a:p>
          <a:p>
            <a:pPr>
              <a:spcBef>
                <a:spcPct val="50000"/>
              </a:spcBef>
            </a:pPr>
            <a:r>
              <a:rPr lang="ru-RU" sz="2800" b="1"/>
              <a:t>Г. только 7 нейтронов</a:t>
            </a: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250825" y="1125538"/>
            <a:ext cx="8642350" cy="1727200"/>
          </a:xfrm>
          <a:prstGeom prst="rect">
            <a:avLst/>
          </a:prstGeom>
          <a:gradFill rotWithShape="1">
            <a:gsLst>
              <a:gs pos="0">
                <a:srgbClr val="BDFFE9">
                  <a:gamma/>
                  <a:shade val="46275"/>
                  <a:invGamma/>
                  <a:alpha val="25000"/>
                </a:srgbClr>
              </a:gs>
              <a:gs pos="50000">
                <a:srgbClr val="BDFFE9">
                  <a:alpha val="25999"/>
                </a:srgbClr>
              </a:gs>
              <a:gs pos="100000">
                <a:srgbClr val="BDFFE9">
                  <a:gamma/>
                  <a:shade val="46275"/>
                  <a:invGamma/>
                  <a:alpha val="25000"/>
                </a:srgbClr>
              </a:gs>
            </a:gsLst>
            <a:lin ang="5400000" scaled="1"/>
          </a:gradFill>
          <a:ln w="57150" cmpd="thinThick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250825" y="3141663"/>
            <a:ext cx="8642350" cy="2735262"/>
          </a:xfrm>
          <a:prstGeom prst="rect">
            <a:avLst/>
          </a:prstGeom>
          <a:gradFill rotWithShape="1">
            <a:gsLst>
              <a:gs pos="0">
                <a:srgbClr val="BDFFE9">
                  <a:gamma/>
                  <a:shade val="46275"/>
                  <a:invGamma/>
                  <a:alpha val="25000"/>
                </a:srgbClr>
              </a:gs>
              <a:gs pos="50000">
                <a:srgbClr val="BDFFE9">
                  <a:alpha val="27000"/>
                </a:srgbClr>
              </a:gs>
              <a:gs pos="100000">
                <a:srgbClr val="BDFFE9">
                  <a:gamma/>
                  <a:shade val="46275"/>
                  <a:invGamma/>
                  <a:alpha val="25000"/>
                </a:srgbClr>
              </a:gs>
            </a:gsLst>
            <a:lin ang="5400000" scaled="1"/>
          </a:gradFill>
          <a:ln w="57150" cmpd="thinThick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776" name="WordArt 8"/>
          <p:cNvSpPr>
            <a:spLocks noChangeArrowheads="1" noChangeShapeType="1" noTextEdit="1"/>
          </p:cNvSpPr>
          <p:nvPr/>
        </p:nvSpPr>
        <p:spPr bwMode="auto">
          <a:xfrm>
            <a:off x="2411413" y="188913"/>
            <a:ext cx="4321175" cy="430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25400">
                  <a:solidFill>
                    <a:srgbClr val="015F2E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7456">
                        <a:alpha val="50000"/>
                      </a:srgbClr>
                    </a:gs>
                    <a:gs pos="50000">
                      <a:srgbClr val="00C877"/>
                    </a:gs>
                    <a:gs pos="100000">
                      <a:srgbClr val="007456">
                        <a:alpha val="50000"/>
                      </a:srgbClr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ПОВТОРЕНИЕ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250825" y="1125538"/>
            <a:ext cx="8642350" cy="1727200"/>
          </a:xfrm>
          <a:prstGeom prst="rect">
            <a:avLst/>
          </a:prstGeom>
          <a:gradFill rotWithShape="1">
            <a:gsLst>
              <a:gs pos="0">
                <a:srgbClr val="BDFFE9">
                  <a:gamma/>
                  <a:shade val="46275"/>
                  <a:invGamma/>
                  <a:alpha val="25999"/>
                </a:srgbClr>
              </a:gs>
              <a:gs pos="50000">
                <a:srgbClr val="BDFFE9">
                  <a:alpha val="25999"/>
                </a:srgbClr>
              </a:gs>
              <a:gs pos="100000">
                <a:srgbClr val="BDFFE9">
                  <a:gamma/>
                  <a:shade val="46275"/>
                  <a:invGamma/>
                  <a:alpha val="25999"/>
                </a:srgbClr>
              </a:gs>
            </a:gsLst>
            <a:lin ang="5400000" scaled="1"/>
          </a:gradFill>
          <a:ln w="57150" cmpd="thinThick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250825" y="3141663"/>
            <a:ext cx="8642350" cy="2735262"/>
          </a:xfrm>
          <a:prstGeom prst="rect">
            <a:avLst/>
          </a:prstGeom>
          <a:gradFill rotWithShape="1">
            <a:gsLst>
              <a:gs pos="0">
                <a:srgbClr val="BDFFE9">
                  <a:gamma/>
                  <a:shade val="46275"/>
                  <a:invGamma/>
                  <a:alpha val="25000"/>
                </a:srgbClr>
              </a:gs>
              <a:gs pos="50000">
                <a:srgbClr val="BDFFE9">
                  <a:alpha val="27000"/>
                </a:srgbClr>
              </a:gs>
              <a:gs pos="100000">
                <a:srgbClr val="BDFFE9">
                  <a:gamma/>
                  <a:shade val="46275"/>
                  <a:invGamma/>
                  <a:alpha val="25000"/>
                </a:srgbClr>
              </a:gs>
            </a:gsLst>
            <a:lin ang="5400000" scaled="1"/>
          </a:gradFill>
          <a:ln w="57150" cmpd="thinThick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250825" y="1484313"/>
            <a:ext cx="86423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4. Нейтральный атом гелия, потерявший один электрон называется…</a:t>
            </a: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755650" y="3213100"/>
            <a:ext cx="7273925" cy="244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/>
              <a:t>А. …молекулой</a:t>
            </a:r>
          </a:p>
          <a:p>
            <a:pPr>
              <a:spcBef>
                <a:spcPct val="50000"/>
              </a:spcBef>
            </a:pPr>
            <a:r>
              <a:rPr lang="ru-RU" sz="2800" b="1"/>
              <a:t>Б. …ядром атома</a:t>
            </a:r>
          </a:p>
          <a:p>
            <a:pPr>
              <a:spcBef>
                <a:spcPct val="50000"/>
              </a:spcBef>
            </a:pPr>
            <a:r>
              <a:rPr lang="ru-RU" sz="2800" b="1"/>
              <a:t>В. …положительным ионом</a:t>
            </a:r>
          </a:p>
          <a:p>
            <a:pPr>
              <a:spcBef>
                <a:spcPct val="50000"/>
              </a:spcBef>
            </a:pPr>
            <a:r>
              <a:rPr lang="ru-RU" sz="2800" b="1"/>
              <a:t>Г. …отрицательным ионом</a:t>
            </a:r>
          </a:p>
        </p:txBody>
      </p:sp>
      <p:sp>
        <p:nvSpPr>
          <p:cNvPr id="33800" name="WordArt 8"/>
          <p:cNvSpPr>
            <a:spLocks noChangeArrowheads="1" noChangeShapeType="1" noTextEdit="1"/>
          </p:cNvSpPr>
          <p:nvPr/>
        </p:nvSpPr>
        <p:spPr bwMode="auto">
          <a:xfrm>
            <a:off x="2411413" y="188913"/>
            <a:ext cx="4321175" cy="430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25400">
                  <a:solidFill>
                    <a:srgbClr val="015F2E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7456">
                        <a:alpha val="50000"/>
                      </a:srgbClr>
                    </a:gs>
                    <a:gs pos="50000">
                      <a:srgbClr val="00C877"/>
                    </a:gs>
                    <a:gs pos="100000">
                      <a:srgbClr val="007456">
                        <a:alpha val="50000"/>
                      </a:srgbClr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ПОВТОРЕНИЕ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250825" y="3644900"/>
            <a:ext cx="8642350" cy="2735263"/>
          </a:xfrm>
          <a:prstGeom prst="rect">
            <a:avLst/>
          </a:prstGeom>
          <a:gradFill rotWithShape="1">
            <a:gsLst>
              <a:gs pos="0">
                <a:srgbClr val="BDFFE9">
                  <a:gamma/>
                  <a:shade val="46275"/>
                  <a:invGamma/>
                  <a:alpha val="25000"/>
                </a:srgbClr>
              </a:gs>
              <a:gs pos="50000">
                <a:srgbClr val="BDFFE9">
                  <a:alpha val="27000"/>
                </a:srgbClr>
              </a:gs>
              <a:gs pos="100000">
                <a:srgbClr val="BDFFE9">
                  <a:gamma/>
                  <a:shade val="46275"/>
                  <a:invGamma/>
                  <a:alpha val="25000"/>
                </a:srgbClr>
              </a:gs>
            </a:gsLst>
            <a:lin ang="5400000" scaled="1"/>
          </a:gradFill>
          <a:ln w="57150" cmpd="thinThick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250825" y="908050"/>
            <a:ext cx="8642350" cy="2592388"/>
          </a:xfrm>
          <a:prstGeom prst="rect">
            <a:avLst/>
          </a:prstGeom>
          <a:gradFill rotWithShape="1">
            <a:gsLst>
              <a:gs pos="0">
                <a:srgbClr val="BDFFE9">
                  <a:gamma/>
                  <a:shade val="46275"/>
                  <a:invGamma/>
                  <a:alpha val="25999"/>
                </a:srgbClr>
              </a:gs>
              <a:gs pos="50000">
                <a:srgbClr val="BDFFE9">
                  <a:alpha val="25999"/>
                </a:srgbClr>
              </a:gs>
              <a:gs pos="100000">
                <a:srgbClr val="BDFFE9">
                  <a:gamma/>
                  <a:shade val="46275"/>
                  <a:invGamma/>
                  <a:alpha val="25999"/>
                </a:srgbClr>
              </a:gs>
            </a:gsLst>
            <a:lin ang="5400000" scaled="1"/>
          </a:gradFill>
          <a:ln w="57150" cmpd="thinThick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250825" y="908050"/>
            <a:ext cx="8642350" cy="246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ru-RU" b="1"/>
              <a:t>5. Какое высказывание соответствует планетарной модели атома Резерфорда?</a:t>
            </a:r>
          </a:p>
          <a:p>
            <a:pPr marL="457200" indent="-457200">
              <a:spcBef>
                <a:spcPct val="50000"/>
              </a:spcBef>
            </a:pPr>
            <a:r>
              <a:rPr lang="ru-RU" b="1"/>
              <a:t>1) ядро положительно заряжено</a:t>
            </a:r>
          </a:p>
          <a:p>
            <a:pPr marL="457200" indent="-457200">
              <a:spcBef>
                <a:spcPct val="50000"/>
              </a:spcBef>
            </a:pPr>
            <a:r>
              <a:rPr lang="ru-RU" b="1"/>
              <a:t>2) размеры ядра много меньше размеров атома</a:t>
            </a:r>
          </a:p>
          <a:p>
            <a:pPr marL="457200" indent="-457200">
              <a:spcBef>
                <a:spcPct val="50000"/>
              </a:spcBef>
            </a:pPr>
            <a:r>
              <a:rPr lang="ru-RU" b="1"/>
              <a:t>3) масса ядра много больше массы всех электронов</a:t>
            </a: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684213" y="3644900"/>
            <a:ext cx="7273925" cy="244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/>
              <a:t>А. только 1</a:t>
            </a:r>
          </a:p>
          <a:p>
            <a:pPr>
              <a:spcBef>
                <a:spcPct val="50000"/>
              </a:spcBef>
            </a:pPr>
            <a:r>
              <a:rPr lang="ru-RU" sz="2800" b="1"/>
              <a:t>Б. только 2</a:t>
            </a:r>
          </a:p>
          <a:p>
            <a:pPr>
              <a:spcBef>
                <a:spcPct val="50000"/>
              </a:spcBef>
            </a:pPr>
            <a:r>
              <a:rPr lang="ru-RU" sz="2800" b="1"/>
              <a:t>В. только 3</a:t>
            </a:r>
          </a:p>
          <a:p>
            <a:pPr>
              <a:spcBef>
                <a:spcPct val="50000"/>
              </a:spcBef>
            </a:pPr>
            <a:r>
              <a:rPr lang="ru-RU" sz="2800" b="1"/>
              <a:t>Г. 1, 2 и 3</a:t>
            </a:r>
          </a:p>
        </p:txBody>
      </p:sp>
      <p:sp>
        <p:nvSpPr>
          <p:cNvPr id="34824" name="WordArt 8"/>
          <p:cNvSpPr>
            <a:spLocks noChangeArrowheads="1" noChangeShapeType="1" noTextEdit="1"/>
          </p:cNvSpPr>
          <p:nvPr/>
        </p:nvSpPr>
        <p:spPr bwMode="auto">
          <a:xfrm>
            <a:off x="2411413" y="188913"/>
            <a:ext cx="4321175" cy="430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25400">
                  <a:solidFill>
                    <a:srgbClr val="015F2E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7456">
                        <a:alpha val="50000"/>
                      </a:srgbClr>
                    </a:gs>
                    <a:gs pos="50000">
                      <a:srgbClr val="00C877"/>
                    </a:gs>
                    <a:gs pos="100000">
                      <a:srgbClr val="007456">
                        <a:alpha val="50000"/>
                      </a:srgbClr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ПОВТОРЕНИЕ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8" name="WordArt 8"/>
          <p:cNvSpPr>
            <a:spLocks noChangeArrowheads="1" noChangeShapeType="1" noTextEdit="1"/>
          </p:cNvSpPr>
          <p:nvPr/>
        </p:nvSpPr>
        <p:spPr bwMode="auto">
          <a:xfrm>
            <a:off x="1692275" y="1989138"/>
            <a:ext cx="5759450" cy="792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25400">
                  <a:solidFill>
                    <a:srgbClr val="266C5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77FFC8"/>
                    </a:gs>
                    <a:gs pos="100000">
                      <a:srgbClr val="00C877">
                        <a:alpha val="97000"/>
                      </a:srgbClr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ПРОВЕРКА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95" name="Rectangle 31"/>
          <p:cNvSpPr>
            <a:spLocks noChangeArrowheads="1"/>
          </p:cNvSpPr>
          <p:nvPr/>
        </p:nvSpPr>
        <p:spPr bwMode="auto">
          <a:xfrm>
            <a:off x="250825" y="3860800"/>
            <a:ext cx="8642350" cy="2735263"/>
          </a:xfrm>
          <a:prstGeom prst="rect">
            <a:avLst/>
          </a:prstGeom>
          <a:gradFill rotWithShape="1">
            <a:gsLst>
              <a:gs pos="0">
                <a:srgbClr val="BDFFE9">
                  <a:gamma/>
                  <a:shade val="46275"/>
                  <a:invGamma/>
                  <a:alpha val="25000"/>
                </a:srgbClr>
              </a:gs>
              <a:gs pos="50000">
                <a:srgbClr val="BDFFE9">
                  <a:alpha val="27000"/>
                </a:srgbClr>
              </a:gs>
              <a:gs pos="100000">
                <a:srgbClr val="BDFFE9">
                  <a:gamma/>
                  <a:shade val="46275"/>
                  <a:invGamma/>
                  <a:alpha val="25000"/>
                </a:srgbClr>
              </a:gs>
            </a:gsLst>
            <a:lin ang="5400000" scaled="1"/>
          </a:gradFill>
          <a:ln w="57150" cmpd="thinThick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6894" name="Rectangle 30"/>
          <p:cNvSpPr>
            <a:spLocks noChangeArrowheads="1"/>
          </p:cNvSpPr>
          <p:nvPr/>
        </p:nvSpPr>
        <p:spPr bwMode="auto">
          <a:xfrm>
            <a:off x="250825" y="981075"/>
            <a:ext cx="8642350" cy="2735263"/>
          </a:xfrm>
          <a:prstGeom prst="rect">
            <a:avLst/>
          </a:prstGeom>
          <a:gradFill rotWithShape="1">
            <a:gsLst>
              <a:gs pos="0">
                <a:srgbClr val="BDFFE9">
                  <a:gamma/>
                  <a:shade val="46275"/>
                  <a:invGamma/>
                  <a:alpha val="25000"/>
                </a:srgbClr>
              </a:gs>
              <a:gs pos="50000">
                <a:srgbClr val="BDFFE9">
                  <a:alpha val="27000"/>
                </a:srgbClr>
              </a:gs>
              <a:gs pos="100000">
                <a:srgbClr val="BDFFE9">
                  <a:gamma/>
                  <a:shade val="46275"/>
                  <a:invGamma/>
                  <a:alpha val="25000"/>
                </a:srgbClr>
              </a:gs>
            </a:gsLst>
            <a:lin ang="5400000" scaled="1"/>
          </a:gradFill>
          <a:ln w="57150" cmpd="thinThick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250825" y="981075"/>
            <a:ext cx="86423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1. На каком из рисунков легкие шарики, подвешенные на шелковых нитях заряжены одноименными зарядами? </a:t>
            </a:r>
          </a:p>
        </p:txBody>
      </p:sp>
      <p:grpSp>
        <p:nvGrpSpPr>
          <p:cNvPr id="36868" name="Group 4"/>
          <p:cNvGrpSpPr>
            <a:grpSpLocks/>
          </p:cNvGrpSpPr>
          <p:nvPr/>
        </p:nvGrpSpPr>
        <p:grpSpPr bwMode="auto">
          <a:xfrm>
            <a:off x="1187450" y="2492375"/>
            <a:ext cx="1296988" cy="936625"/>
            <a:chOff x="68" y="1570"/>
            <a:chExt cx="1543" cy="1121"/>
          </a:xfrm>
        </p:grpSpPr>
        <p:sp>
          <p:nvSpPr>
            <p:cNvPr id="36869" name="Rectangle 5" descr="Широкий диагональный 2"/>
            <p:cNvSpPr>
              <a:spLocks noChangeArrowheads="1"/>
            </p:cNvSpPr>
            <p:nvPr/>
          </p:nvSpPr>
          <p:spPr bwMode="auto">
            <a:xfrm>
              <a:off x="158" y="1570"/>
              <a:ext cx="1361" cy="136"/>
            </a:xfrm>
            <a:prstGeom prst="rect">
              <a:avLst/>
            </a:prstGeom>
            <a:pattFill prst="wdUpDiag">
              <a:fgClr>
                <a:schemeClr val="tx1"/>
              </a:fgClr>
              <a:bgClr>
                <a:schemeClr val="folHlink"/>
              </a:bgClr>
            </a:patt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6870" name="Line 6"/>
            <p:cNvSpPr>
              <a:spLocks noChangeShapeType="1"/>
            </p:cNvSpPr>
            <p:nvPr/>
          </p:nvSpPr>
          <p:spPr bwMode="auto">
            <a:xfrm flipH="1">
              <a:off x="158" y="1706"/>
              <a:ext cx="454" cy="9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6871" name="Line 7"/>
            <p:cNvSpPr>
              <a:spLocks noChangeShapeType="1"/>
            </p:cNvSpPr>
            <p:nvPr/>
          </p:nvSpPr>
          <p:spPr bwMode="auto">
            <a:xfrm>
              <a:off x="1066" y="1706"/>
              <a:ext cx="453" cy="9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6872" name="Oval 8"/>
            <p:cNvSpPr>
              <a:spLocks noChangeArrowheads="1"/>
            </p:cNvSpPr>
            <p:nvPr/>
          </p:nvSpPr>
          <p:spPr bwMode="auto">
            <a:xfrm>
              <a:off x="68" y="2523"/>
              <a:ext cx="182" cy="168"/>
            </a:xfrm>
            <a:prstGeom prst="ellipse">
              <a:avLst/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6873" name="Oval 9"/>
            <p:cNvSpPr>
              <a:spLocks noChangeArrowheads="1"/>
            </p:cNvSpPr>
            <p:nvPr/>
          </p:nvSpPr>
          <p:spPr bwMode="auto">
            <a:xfrm>
              <a:off x="1429" y="2523"/>
              <a:ext cx="182" cy="168"/>
            </a:xfrm>
            <a:prstGeom prst="ellipse">
              <a:avLst/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6874" name="Line 10"/>
            <p:cNvSpPr>
              <a:spLocks noChangeShapeType="1"/>
            </p:cNvSpPr>
            <p:nvPr/>
          </p:nvSpPr>
          <p:spPr bwMode="auto">
            <a:xfrm>
              <a:off x="158" y="1706"/>
              <a:ext cx="136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6875" name="Group 11"/>
          <p:cNvGrpSpPr>
            <a:grpSpLocks/>
          </p:cNvGrpSpPr>
          <p:nvPr/>
        </p:nvGrpSpPr>
        <p:grpSpPr bwMode="auto">
          <a:xfrm>
            <a:off x="4211638" y="2492375"/>
            <a:ext cx="1223962" cy="936625"/>
            <a:chOff x="2290" y="1570"/>
            <a:chExt cx="1361" cy="1121"/>
          </a:xfrm>
        </p:grpSpPr>
        <p:sp>
          <p:nvSpPr>
            <p:cNvPr id="36876" name="Rectangle 12" descr="Широкий диагональный 2"/>
            <p:cNvSpPr>
              <a:spLocks noChangeArrowheads="1"/>
            </p:cNvSpPr>
            <p:nvPr/>
          </p:nvSpPr>
          <p:spPr bwMode="auto">
            <a:xfrm>
              <a:off x="2290" y="1570"/>
              <a:ext cx="1361" cy="136"/>
            </a:xfrm>
            <a:prstGeom prst="rect">
              <a:avLst/>
            </a:prstGeom>
            <a:pattFill prst="wdUpDiag">
              <a:fgClr>
                <a:schemeClr val="tx1"/>
              </a:fgClr>
              <a:bgClr>
                <a:schemeClr val="folHlink"/>
              </a:bgClr>
            </a:patt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6877" name="Line 13"/>
            <p:cNvSpPr>
              <a:spLocks noChangeShapeType="1"/>
            </p:cNvSpPr>
            <p:nvPr/>
          </p:nvSpPr>
          <p:spPr bwMode="auto">
            <a:xfrm flipH="1">
              <a:off x="2744" y="1706"/>
              <a:ext cx="0" cy="9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6878" name="Line 14"/>
            <p:cNvSpPr>
              <a:spLocks noChangeShapeType="1"/>
            </p:cNvSpPr>
            <p:nvPr/>
          </p:nvSpPr>
          <p:spPr bwMode="auto">
            <a:xfrm>
              <a:off x="3198" y="1706"/>
              <a:ext cx="0" cy="9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6879" name="Oval 15"/>
            <p:cNvSpPr>
              <a:spLocks noChangeArrowheads="1"/>
            </p:cNvSpPr>
            <p:nvPr/>
          </p:nvSpPr>
          <p:spPr bwMode="auto">
            <a:xfrm>
              <a:off x="2653" y="2523"/>
              <a:ext cx="182" cy="168"/>
            </a:xfrm>
            <a:prstGeom prst="ellipse">
              <a:avLst/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6880" name="Oval 16"/>
            <p:cNvSpPr>
              <a:spLocks noChangeArrowheads="1"/>
            </p:cNvSpPr>
            <p:nvPr/>
          </p:nvSpPr>
          <p:spPr bwMode="auto">
            <a:xfrm>
              <a:off x="3107" y="2523"/>
              <a:ext cx="182" cy="168"/>
            </a:xfrm>
            <a:prstGeom prst="ellipse">
              <a:avLst/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6881" name="Line 17"/>
            <p:cNvSpPr>
              <a:spLocks noChangeShapeType="1"/>
            </p:cNvSpPr>
            <p:nvPr/>
          </p:nvSpPr>
          <p:spPr bwMode="auto">
            <a:xfrm>
              <a:off x="2290" y="1706"/>
              <a:ext cx="136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6882" name="Group 18"/>
          <p:cNvGrpSpPr>
            <a:grpSpLocks/>
          </p:cNvGrpSpPr>
          <p:nvPr/>
        </p:nvGrpSpPr>
        <p:grpSpPr bwMode="auto">
          <a:xfrm>
            <a:off x="7380288" y="2492375"/>
            <a:ext cx="1296987" cy="936625"/>
            <a:chOff x="4105" y="1570"/>
            <a:chExt cx="1361" cy="1121"/>
          </a:xfrm>
        </p:grpSpPr>
        <p:sp>
          <p:nvSpPr>
            <p:cNvPr id="36883" name="Rectangle 19" descr="Широкий диагональный 2"/>
            <p:cNvSpPr>
              <a:spLocks noChangeArrowheads="1"/>
            </p:cNvSpPr>
            <p:nvPr/>
          </p:nvSpPr>
          <p:spPr bwMode="auto">
            <a:xfrm>
              <a:off x="4105" y="1570"/>
              <a:ext cx="1361" cy="136"/>
            </a:xfrm>
            <a:prstGeom prst="rect">
              <a:avLst/>
            </a:prstGeom>
            <a:pattFill prst="wdUpDiag">
              <a:fgClr>
                <a:schemeClr val="tx1"/>
              </a:fgClr>
              <a:bgClr>
                <a:schemeClr val="folHlink"/>
              </a:bgClr>
            </a:patt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6884" name="Line 20"/>
            <p:cNvSpPr>
              <a:spLocks noChangeShapeType="1"/>
            </p:cNvSpPr>
            <p:nvPr/>
          </p:nvSpPr>
          <p:spPr bwMode="auto">
            <a:xfrm>
              <a:off x="4558" y="1706"/>
              <a:ext cx="136" cy="9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6885" name="Line 21"/>
            <p:cNvSpPr>
              <a:spLocks noChangeShapeType="1"/>
            </p:cNvSpPr>
            <p:nvPr/>
          </p:nvSpPr>
          <p:spPr bwMode="auto">
            <a:xfrm flipH="1">
              <a:off x="4876" y="1706"/>
              <a:ext cx="136" cy="9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6886" name="Oval 22"/>
            <p:cNvSpPr>
              <a:spLocks noChangeArrowheads="1"/>
            </p:cNvSpPr>
            <p:nvPr/>
          </p:nvSpPr>
          <p:spPr bwMode="auto">
            <a:xfrm>
              <a:off x="4604" y="2523"/>
              <a:ext cx="182" cy="168"/>
            </a:xfrm>
            <a:prstGeom prst="ellipse">
              <a:avLst/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6887" name="Oval 23"/>
            <p:cNvSpPr>
              <a:spLocks noChangeArrowheads="1"/>
            </p:cNvSpPr>
            <p:nvPr/>
          </p:nvSpPr>
          <p:spPr bwMode="auto">
            <a:xfrm>
              <a:off x="4785" y="2523"/>
              <a:ext cx="182" cy="168"/>
            </a:xfrm>
            <a:prstGeom prst="ellipse">
              <a:avLst/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6888" name="Line 24"/>
            <p:cNvSpPr>
              <a:spLocks noChangeShapeType="1"/>
            </p:cNvSpPr>
            <p:nvPr/>
          </p:nvSpPr>
          <p:spPr bwMode="auto">
            <a:xfrm>
              <a:off x="4105" y="1706"/>
              <a:ext cx="136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6889" name="Text Box 25"/>
          <p:cNvSpPr txBox="1">
            <a:spLocks noChangeArrowheads="1"/>
          </p:cNvSpPr>
          <p:nvPr/>
        </p:nvSpPr>
        <p:spPr bwMode="auto">
          <a:xfrm>
            <a:off x="827088" y="249237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/>
              <a:t>1</a:t>
            </a:r>
          </a:p>
        </p:txBody>
      </p:sp>
      <p:sp>
        <p:nvSpPr>
          <p:cNvPr id="36890" name="Text Box 26"/>
          <p:cNvSpPr txBox="1">
            <a:spLocks noChangeArrowheads="1"/>
          </p:cNvSpPr>
          <p:nvPr/>
        </p:nvSpPr>
        <p:spPr bwMode="auto">
          <a:xfrm>
            <a:off x="6948488" y="249237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/>
              <a:t>3</a:t>
            </a:r>
          </a:p>
        </p:txBody>
      </p:sp>
      <p:sp>
        <p:nvSpPr>
          <p:cNvPr id="36891" name="Text Box 27"/>
          <p:cNvSpPr txBox="1">
            <a:spLocks noChangeArrowheads="1"/>
          </p:cNvSpPr>
          <p:nvPr/>
        </p:nvSpPr>
        <p:spPr bwMode="auto">
          <a:xfrm>
            <a:off x="3708400" y="249237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/>
              <a:t>2</a:t>
            </a:r>
          </a:p>
        </p:txBody>
      </p:sp>
      <p:sp>
        <p:nvSpPr>
          <p:cNvPr id="36892" name="Text Box 28"/>
          <p:cNvSpPr txBox="1">
            <a:spLocks noChangeArrowheads="1"/>
          </p:cNvSpPr>
          <p:nvPr/>
        </p:nvSpPr>
        <p:spPr bwMode="auto">
          <a:xfrm>
            <a:off x="684213" y="4149725"/>
            <a:ext cx="7273925" cy="244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/>
              <a:t>А. 1</a:t>
            </a:r>
          </a:p>
          <a:p>
            <a:pPr>
              <a:spcBef>
                <a:spcPct val="50000"/>
              </a:spcBef>
            </a:pPr>
            <a:r>
              <a:rPr lang="ru-RU" sz="2800" b="1"/>
              <a:t>Б. 2</a:t>
            </a:r>
          </a:p>
          <a:p>
            <a:pPr>
              <a:spcBef>
                <a:spcPct val="50000"/>
              </a:spcBef>
            </a:pPr>
            <a:r>
              <a:rPr lang="ru-RU" sz="2800" b="1"/>
              <a:t>В. 3</a:t>
            </a:r>
          </a:p>
          <a:p>
            <a:pPr>
              <a:spcBef>
                <a:spcPct val="50000"/>
              </a:spcBef>
            </a:pPr>
            <a:r>
              <a:rPr lang="ru-RU" sz="2800" b="1"/>
              <a:t>Г. такого рисунка нет</a:t>
            </a:r>
          </a:p>
        </p:txBody>
      </p:sp>
      <p:sp>
        <p:nvSpPr>
          <p:cNvPr id="36897" name="WordArt 33"/>
          <p:cNvSpPr>
            <a:spLocks noChangeArrowheads="1" noChangeShapeType="1" noTextEdit="1"/>
          </p:cNvSpPr>
          <p:nvPr/>
        </p:nvSpPr>
        <p:spPr bwMode="auto">
          <a:xfrm>
            <a:off x="2411413" y="188913"/>
            <a:ext cx="4321175" cy="430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25400">
                  <a:solidFill>
                    <a:srgbClr val="015F2E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7456">
                        <a:alpha val="50000"/>
                      </a:srgbClr>
                    </a:gs>
                    <a:gs pos="50000">
                      <a:srgbClr val="00C877"/>
                    </a:gs>
                    <a:gs pos="100000">
                      <a:srgbClr val="007456">
                        <a:alpha val="50000"/>
                      </a:srgbClr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ПОВТОРЕНИЕ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6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6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6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867</TotalTime>
  <Words>1021</Words>
  <Application>Microsoft Office PowerPoint</Application>
  <PresentationFormat>Экран (4:3)</PresentationFormat>
  <Paragraphs>223</Paragraphs>
  <Slides>46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48" baseType="lpstr">
      <vt:lpstr>Оформление по умолчанию</vt:lpstr>
      <vt:lpstr>Формула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ЧАРЛИК</dc:creator>
  <cp:lastModifiedBy>1</cp:lastModifiedBy>
  <cp:revision>72</cp:revision>
  <dcterms:created xsi:type="dcterms:W3CDTF">2011-10-02T06:41:22Z</dcterms:created>
  <dcterms:modified xsi:type="dcterms:W3CDTF">2012-12-21T19:16:51Z</dcterms:modified>
</cp:coreProperties>
</file>