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76" r:id="rId3"/>
    <p:sldId id="277" r:id="rId4"/>
    <p:sldId id="279" r:id="rId5"/>
    <p:sldId id="260" r:id="rId6"/>
    <p:sldId id="282" r:id="rId7"/>
    <p:sldId id="278" r:id="rId8"/>
    <p:sldId id="264" r:id="rId9"/>
    <p:sldId id="263" r:id="rId10"/>
    <p:sldId id="28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5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FF"/>
    <a:srgbClr val="0000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5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4A12BA1-885A-4192-A956-D2D068D087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19805-0FCC-4E70-81FD-8AD5780ED64E}" type="slidenum">
              <a:rPr lang="ru-RU"/>
              <a:pPr/>
              <a:t>6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471D14-4EA6-421B-A2B1-87070D505BC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74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74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74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74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67D2-0788-4271-BBF5-3557D5A01A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EB33F-1E80-4930-B937-B30E3D8239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A6275-6706-4203-858C-FE5AFA40D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890E3-5CA9-4E42-9E60-DBAC605F87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E5F6C-BDE8-4186-8538-066365E2A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C2C79-E150-4055-A6F1-7C2CC88423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ED571-CA06-460C-9BD3-80BFAFD15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7D15-A177-4EF8-B5F7-2153763039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411D7-75B3-4482-8F7A-BA86A3ED73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B88F-DC87-499B-B014-41B30663F1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66FDD8-A132-413B-97A2-F988B19A39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4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4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file:///D:\&#1060;&#1080;&#1079;&#1080;&#1082;&#1072;,%2010-11%20&#1082;&#1083;.%20&#1055;&#1086;&#1076;&#1075;&#1086;&#1090;&#1086;&#1074;&#1082;&#1072;%20&#1082;%20&#1045;&#1043;&#1069;\edu_ege_phys\data\res\resE440C089-0A01-01FD-00F9-B0794BDCCBC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William_Gilbert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МАГНИТНОЕ ПОЛЕ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Физика 8класс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557338"/>
            <a:ext cx="6840537" cy="2392362"/>
          </a:xfrm>
        </p:spPr>
        <p:txBody>
          <a:bodyPr/>
          <a:lstStyle/>
          <a:p>
            <a:r>
              <a:rPr lang="ru-RU" sz="5400">
                <a:solidFill>
                  <a:schemeClr val="tx2"/>
                </a:solidFill>
              </a:rPr>
              <a:t>Контрольные вопросы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Century" pitchFamily="18" charset="0"/>
              </a:rPr>
              <a:t>1.Источником магнитного поля являются (является)...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folHlink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движущиеся электрические заряды,</a:t>
            </a:r>
          </a:p>
          <a:p>
            <a:pPr>
              <a:buFontTx/>
              <a:buNone/>
            </a:pPr>
            <a:endParaRPr lang="ru-RU" sz="2800">
              <a:latin typeface="Century" pitchFamily="18" charset="0"/>
            </a:endParaRP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заряженный теннисный шарик,</a:t>
            </a:r>
          </a:p>
          <a:p>
            <a:pPr>
              <a:buFontTx/>
              <a:buNone/>
            </a:pPr>
            <a:endParaRPr lang="ru-RU" sz="2800">
              <a:latin typeface="Century" pitchFamily="18" charset="0"/>
            </a:endParaRP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полосовой магнит.</a:t>
            </a:r>
          </a:p>
          <a:p>
            <a:pPr>
              <a:buFontTx/>
              <a:buNone/>
            </a:pPr>
            <a:endParaRPr lang="ru-RU" sz="2800">
              <a:latin typeface="Century" pitchFamily="18" charset="0"/>
            </a:endParaRPr>
          </a:p>
          <a:p>
            <a:pPr>
              <a:buFontTx/>
              <a:buNone/>
            </a:pPr>
            <a:endParaRPr lang="ru-RU" sz="280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27652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971550" y="2492375"/>
            <a:ext cx="65532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827088" y="4365625"/>
            <a:ext cx="3529012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Century" pitchFamily="18" charset="0"/>
              </a:rPr>
              <a:t>2.Обнаружить магнитное поле можно по...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89888" cy="43370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по действию на любой проводник,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действию на проводник, по которому течет электрический ток,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заряженный теннисный шарик, подвешенный на тонкой нерастяжимой нити,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Г) на движущиеся электрические заряды.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    а) А и Б,   б) А и В,  в) Б и В,   г) Б и Г.</a:t>
            </a:r>
          </a:p>
          <a:p>
            <a:pPr>
              <a:buFontTx/>
              <a:buNone/>
            </a:pPr>
            <a:endParaRPr lang="ru-RU" sz="2800">
              <a:latin typeface="Century" pitchFamily="18" charset="0"/>
            </a:endParaRPr>
          </a:p>
          <a:p>
            <a:pPr>
              <a:buFontTx/>
              <a:buNone/>
            </a:pPr>
            <a:endParaRPr lang="ru-RU" sz="2800">
              <a:latin typeface="Century" pitchFamily="18" charset="0"/>
            </a:endParaRPr>
          </a:p>
          <a:p>
            <a:pPr>
              <a:buFontTx/>
              <a:buNone/>
            </a:pPr>
            <a:endParaRPr lang="ru-RU" sz="2800">
              <a:solidFill>
                <a:schemeClr val="bg1"/>
              </a:solidFill>
              <a:latin typeface="Century" pitchFamily="18" charset="0"/>
            </a:endParaRPr>
          </a:p>
        </p:txBody>
      </p:sp>
      <p:pic>
        <p:nvPicPr>
          <p:cNvPr id="28676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372225" y="5661025"/>
            <a:ext cx="1366838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351838" cy="2052638"/>
          </a:xfrm>
        </p:spPr>
        <p:txBody>
          <a:bodyPr/>
          <a:lstStyle/>
          <a:p>
            <a:r>
              <a:rPr lang="ru-RU" sz="3600">
                <a:latin typeface="Century" pitchFamily="18" charset="0"/>
              </a:rPr>
              <a:t>3.Закончить фразу: «Если электрический заряд неподвижен, то вокруг него существует...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25368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магнитное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электрическое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электрическое и магнитное поле.</a:t>
            </a:r>
          </a:p>
        </p:txBody>
      </p:sp>
      <p:pic>
        <p:nvPicPr>
          <p:cNvPr id="29700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684213" y="3357563"/>
            <a:ext cx="3960812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353425" cy="1600200"/>
          </a:xfrm>
        </p:spPr>
        <p:txBody>
          <a:bodyPr/>
          <a:lstStyle/>
          <a:p>
            <a:r>
              <a:rPr lang="ru-RU" sz="3600">
                <a:latin typeface="Century" pitchFamily="18" charset="0"/>
              </a:rPr>
              <a:t>4.Закончить фразу: «Если электрический заряд движется, то вокруг него существует...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магнитное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электрическое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электрическое и магнитное поле.</a:t>
            </a:r>
          </a:p>
        </p:txBody>
      </p:sp>
      <p:pic>
        <p:nvPicPr>
          <p:cNvPr id="30724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684213" y="3357563"/>
            <a:ext cx="6192837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Century" pitchFamily="18" charset="0"/>
              </a:rPr>
              <a:t>5.Закончить фразу: «Вокруг проводника с током существует...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магнитное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электрическое поле,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электрическое и магнитное поле.</a:t>
            </a:r>
          </a:p>
        </p:txBody>
      </p:sp>
      <p:pic>
        <p:nvPicPr>
          <p:cNvPr id="31748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755650" y="2349500"/>
            <a:ext cx="3960813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Century" pitchFamily="18" charset="0"/>
              </a:rPr>
              <a:t>6.Какие силы проявляются во взаимодействии двух проводников с током?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а) силы магнитного поля,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б) силы электрического поля,</a:t>
            </a:r>
          </a:p>
          <a:p>
            <a:pPr>
              <a:buFontTx/>
              <a:buNone/>
            </a:pPr>
            <a:r>
              <a:rPr lang="ru-RU" sz="2800">
                <a:latin typeface="Century" pitchFamily="18" charset="0"/>
              </a:rPr>
              <a:t>в) силы гравитационного поля.</a:t>
            </a:r>
          </a:p>
        </p:txBody>
      </p:sp>
      <p:pic>
        <p:nvPicPr>
          <p:cNvPr id="32772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971550" y="2205038"/>
            <a:ext cx="446405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entury" pitchFamily="18" charset="0"/>
              </a:rPr>
              <a:t>7</a:t>
            </a:r>
            <a:r>
              <a:rPr lang="ru-RU" sz="3600">
                <a:latin typeface="Century" pitchFamily="18" charset="0"/>
              </a:rPr>
              <a:t>.Какие утверждения являются верными?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>
                <a:latin typeface="Century" pitchFamily="18" charset="0"/>
              </a:rPr>
              <a:t>А.В природе существуют электрические заряды.</a:t>
            </a:r>
          </a:p>
          <a:p>
            <a:pPr>
              <a:buFontTx/>
              <a:buNone/>
            </a:pPr>
            <a:r>
              <a:rPr lang="ru-RU" sz="2400">
                <a:latin typeface="Century" pitchFamily="18" charset="0"/>
              </a:rPr>
              <a:t>Б.В природе существуют магнитные заряды.</a:t>
            </a:r>
          </a:p>
          <a:p>
            <a:pPr>
              <a:buFontTx/>
              <a:buNone/>
            </a:pPr>
            <a:r>
              <a:rPr lang="ru-RU" sz="2400">
                <a:latin typeface="Century" pitchFamily="18" charset="0"/>
              </a:rPr>
              <a:t>В.В природе не существует электрических зарядов.</a:t>
            </a:r>
          </a:p>
          <a:p>
            <a:pPr>
              <a:buFontTx/>
              <a:buNone/>
            </a:pPr>
            <a:r>
              <a:rPr lang="ru-RU" sz="2400">
                <a:latin typeface="Century" pitchFamily="18" charset="0"/>
              </a:rPr>
              <a:t>Г.В природе не существует магнитных зарядов.</a:t>
            </a:r>
          </a:p>
          <a:p>
            <a:pPr>
              <a:buFontTx/>
              <a:buNone/>
            </a:pPr>
            <a:endParaRPr lang="ru-RU" sz="2400">
              <a:latin typeface="Century" pitchFamily="18" charset="0"/>
            </a:endParaRPr>
          </a:p>
          <a:p>
            <a:pPr>
              <a:buFontTx/>
              <a:buNone/>
            </a:pPr>
            <a:r>
              <a:rPr lang="ru-RU" sz="2400">
                <a:latin typeface="Century" pitchFamily="18" charset="0"/>
              </a:rPr>
              <a:t>а) А и Б,   б)  А и В,       в)  А и Г,      г)  Б, В  и Г.</a:t>
            </a:r>
          </a:p>
        </p:txBody>
      </p:sp>
      <p:pic>
        <p:nvPicPr>
          <p:cNvPr id="33796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28625" cy="571500"/>
          </a:xfrm>
          <a:prstGeom prst="rect">
            <a:avLst/>
          </a:prstGeom>
          <a:noFill/>
        </p:spPr>
      </p:pic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356100" y="4508500"/>
            <a:ext cx="1223963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3200">
                <a:latin typeface="Century" pitchFamily="18" charset="0"/>
              </a:rPr>
              <a:t>8.На рисунке показана картина магнитных линий прямого тока. В какой точке магнитное поле самое сильное?</a:t>
            </a:r>
          </a:p>
        </p:txBody>
      </p:sp>
      <p:pic>
        <p:nvPicPr>
          <p:cNvPr id="34819" name="Picture 3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5" cy="571500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42988" y="5516563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Century" pitchFamily="18" charset="0"/>
              </a:rPr>
              <a:t>     </a:t>
            </a:r>
            <a:r>
              <a:rPr lang="ru-RU" sz="3600">
                <a:solidFill>
                  <a:schemeClr val="bg1"/>
                </a:solidFill>
                <a:latin typeface="Century" pitchFamily="18" charset="0"/>
              </a:rPr>
              <a:t>а)               б)                    в)</a:t>
            </a:r>
          </a:p>
        </p:txBody>
      </p:sp>
      <p:pic>
        <p:nvPicPr>
          <p:cNvPr id="34821" name="Picture 5" descr="D:\Физика, 10-11 кл. Подготовка к ЕГЭ\edu_ege_phys\data\res\resE440C089-0A01-01FD-00F9-B0794BDCCBC3"/>
          <p:cNvPicPr>
            <a:picLocks noChangeAspect="1" noChangeArrowheads="1"/>
          </p:cNvPicPr>
          <p:nvPr/>
        </p:nvPicPr>
        <p:blipFill>
          <a:blip r:embed="rId3" r:link="rId4">
            <a:grayscl/>
          </a:blip>
          <a:srcRect l="12000" t="14867" r="10001" b="13533"/>
          <a:stretch>
            <a:fillRect/>
          </a:stretch>
        </p:blipFill>
        <p:spPr bwMode="auto">
          <a:xfrm>
            <a:off x="2411413" y="1989138"/>
            <a:ext cx="42481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619250" y="6237288"/>
            <a:ext cx="792163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497013"/>
          </a:xfrm>
        </p:spPr>
        <p:txBody>
          <a:bodyPr/>
          <a:lstStyle/>
          <a:p>
            <a:r>
              <a:rPr lang="ru-RU" sz="3600">
                <a:solidFill>
                  <a:schemeClr val="bg1"/>
                </a:solidFill>
                <a:latin typeface="Century" pitchFamily="18" charset="0"/>
              </a:rPr>
              <a:t/>
            </a:r>
            <a:br>
              <a:rPr lang="ru-RU" sz="3600">
                <a:solidFill>
                  <a:schemeClr val="bg1"/>
                </a:solidFill>
                <a:latin typeface="Century" pitchFamily="18" charset="0"/>
              </a:rPr>
            </a:br>
            <a:r>
              <a:rPr lang="ru-RU" sz="3600">
                <a:latin typeface="Century" pitchFamily="18" charset="0"/>
              </a:rPr>
              <a:t>9.Определить направление тока по известному направлению магнитных линий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 l="4231" r="26367" b="63802"/>
          <a:stretch>
            <a:fillRect/>
          </a:stretch>
        </p:blipFill>
        <p:spPr bwMode="auto">
          <a:xfrm>
            <a:off x="0" y="1700213"/>
            <a:ext cx="9144000" cy="2376487"/>
          </a:xfrm>
          <a:prstGeom prst="rect">
            <a:avLst/>
          </a:prstGeom>
          <a:noFill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323850" y="4221163"/>
            <a:ext cx="8424863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5" name="Picture 5" descr="11в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862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49688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33CC"/>
                </a:solidFill>
                <a:latin typeface="Arial" charset="0"/>
              </a:rPr>
              <a:t>Слово «магнит» произошло от названия города Магнессии (теперь это город  Маниса в Турции). </a:t>
            </a:r>
          </a:p>
        </p:txBody>
      </p:sp>
      <p:sp>
        <p:nvSpPr>
          <p:cNvPr id="37891" name="Freeform 3"/>
          <p:cNvSpPr>
            <a:spLocks/>
          </p:cNvSpPr>
          <p:nvPr/>
        </p:nvSpPr>
        <p:spPr bwMode="auto">
          <a:xfrm>
            <a:off x="5637213" y="2703513"/>
            <a:ext cx="2433637" cy="2901950"/>
          </a:xfrm>
          <a:custGeom>
            <a:avLst/>
            <a:gdLst/>
            <a:ahLst/>
            <a:cxnLst>
              <a:cxn ang="0">
                <a:pos x="5" y="1365"/>
              </a:cxn>
              <a:cxn ang="0">
                <a:pos x="18" y="1265"/>
              </a:cxn>
              <a:cxn ang="0">
                <a:pos x="155" y="1077"/>
              </a:cxn>
              <a:cxn ang="0">
                <a:pos x="180" y="1027"/>
              </a:cxn>
              <a:cxn ang="0">
                <a:pos x="231" y="1014"/>
              </a:cxn>
              <a:cxn ang="0">
                <a:pos x="306" y="952"/>
              </a:cxn>
              <a:cxn ang="0">
                <a:pos x="356" y="876"/>
              </a:cxn>
              <a:cxn ang="0">
                <a:pos x="318" y="501"/>
              </a:cxn>
              <a:cxn ang="0">
                <a:pos x="356" y="125"/>
              </a:cxn>
              <a:cxn ang="0">
                <a:pos x="431" y="50"/>
              </a:cxn>
              <a:cxn ang="0">
                <a:pos x="531" y="0"/>
              </a:cxn>
              <a:cxn ang="0">
                <a:pos x="844" y="12"/>
              </a:cxn>
              <a:cxn ang="0">
                <a:pos x="1182" y="88"/>
              </a:cxn>
              <a:cxn ang="0">
                <a:pos x="1320" y="100"/>
              </a:cxn>
              <a:cxn ang="0">
                <a:pos x="1395" y="526"/>
              </a:cxn>
              <a:cxn ang="0">
                <a:pos x="1470" y="927"/>
              </a:cxn>
              <a:cxn ang="0">
                <a:pos x="1533" y="1152"/>
              </a:cxn>
              <a:cxn ang="0">
                <a:pos x="1470" y="1402"/>
              </a:cxn>
              <a:cxn ang="0">
                <a:pos x="1408" y="1540"/>
              </a:cxn>
              <a:cxn ang="0">
                <a:pos x="1182" y="1778"/>
              </a:cxn>
              <a:cxn ang="0">
                <a:pos x="1132" y="1803"/>
              </a:cxn>
              <a:cxn ang="0">
                <a:pos x="944" y="1828"/>
              </a:cxn>
              <a:cxn ang="0">
                <a:pos x="694" y="1816"/>
              </a:cxn>
              <a:cxn ang="0">
                <a:pos x="531" y="1753"/>
              </a:cxn>
              <a:cxn ang="0">
                <a:pos x="293" y="1740"/>
              </a:cxn>
              <a:cxn ang="0">
                <a:pos x="218" y="1715"/>
              </a:cxn>
              <a:cxn ang="0">
                <a:pos x="193" y="1678"/>
              </a:cxn>
              <a:cxn ang="0">
                <a:pos x="118" y="1615"/>
              </a:cxn>
              <a:cxn ang="0">
                <a:pos x="30" y="1515"/>
              </a:cxn>
              <a:cxn ang="0">
                <a:pos x="5" y="1440"/>
              </a:cxn>
              <a:cxn ang="0">
                <a:pos x="18" y="1390"/>
              </a:cxn>
              <a:cxn ang="0">
                <a:pos x="5" y="1365"/>
              </a:cxn>
            </a:cxnLst>
            <a:rect l="0" t="0" r="r" b="b"/>
            <a:pathLst>
              <a:path w="1533" h="1828">
                <a:moveTo>
                  <a:pt x="5" y="1365"/>
                </a:moveTo>
                <a:cubicBezTo>
                  <a:pt x="9" y="1332"/>
                  <a:pt x="7" y="1297"/>
                  <a:pt x="18" y="1265"/>
                </a:cubicBezTo>
                <a:cubicBezTo>
                  <a:pt x="45" y="1189"/>
                  <a:pt x="117" y="1144"/>
                  <a:pt x="155" y="1077"/>
                </a:cubicBezTo>
                <a:cubicBezTo>
                  <a:pt x="164" y="1061"/>
                  <a:pt x="166" y="1039"/>
                  <a:pt x="180" y="1027"/>
                </a:cubicBezTo>
                <a:cubicBezTo>
                  <a:pt x="194" y="1016"/>
                  <a:pt x="214" y="1018"/>
                  <a:pt x="231" y="1014"/>
                </a:cubicBezTo>
                <a:cubicBezTo>
                  <a:pt x="254" y="991"/>
                  <a:pt x="285" y="976"/>
                  <a:pt x="306" y="952"/>
                </a:cubicBezTo>
                <a:cubicBezTo>
                  <a:pt x="326" y="929"/>
                  <a:pt x="356" y="876"/>
                  <a:pt x="356" y="876"/>
                </a:cubicBezTo>
                <a:cubicBezTo>
                  <a:pt x="386" y="750"/>
                  <a:pt x="366" y="619"/>
                  <a:pt x="318" y="501"/>
                </a:cubicBezTo>
                <a:cubicBezTo>
                  <a:pt x="332" y="174"/>
                  <a:pt x="299" y="295"/>
                  <a:pt x="356" y="125"/>
                </a:cubicBezTo>
                <a:cubicBezTo>
                  <a:pt x="368" y="90"/>
                  <a:pt x="401" y="66"/>
                  <a:pt x="431" y="50"/>
                </a:cubicBezTo>
                <a:cubicBezTo>
                  <a:pt x="464" y="32"/>
                  <a:pt x="531" y="0"/>
                  <a:pt x="531" y="0"/>
                </a:cubicBezTo>
                <a:cubicBezTo>
                  <a:pt x="635" y="4"/>
                  <a:pt x="740" y="5"/>
                  <a:pt x="844" y="12"/>
                </a:cubicBezTo>
                <a:cubicBezTo>
                  <a:pt x="956" y="20"/>
                  <a:pt x="1071" y="72"/>
                  <a:pt x="1182" y="88"/>
                </a:cubicBezTo>
                <a:cubicBezTo>
                  <a:pt x="1228" y="95"/>
                  <a:pt x="1274" y="96"/>
                  <a:pt x="1320" y="100"/>
                </a:cubicBezTo>
                <a:cubicBezTo>
                  <a:pt x="1519" y="152"/>
                  <a:pt x="1405" y="236"/>
                  <a:pt x="1395" y="526"/>
                </a:cubicBezTo>
                <a:cubicBezTo>
                  <a:pt x="1404" y="676"/>
                  <a:pt x="1395" y="800"/>
                  <a:pt x="1470" y="927"/>
                </a:cubicBezTo>
                <a:cubicBezTo>
                  <a:pt x="1486" y="1004"/>
                  <a:pt x="1513" y="1076"/>
                  <a:pt x="1533" y="1152"/>
                </a:cubicBezTo>
                <a:cubicBezTo>
                  <a:pt x="1518" y="1345"/>
                  <a:pt x="1532" y="1278"/>
                  <a:pt x="1470" y="1402"/>
                </a:cubicBezTo>
                <a:cubicBezTo>
                  <a:pt x="1457" y="1457"/>
                  <a:pt x="1430" y="1489"/>
                  <a:pt x="1408" y="1540"/>
                </a:cubicBezTo>
                <a:cubicBezTo>
                  <a:pt x="1349" y="1676"/>
                  <a:pt x="1313" y="1713"/>
                  <a:pt x="1182" y="1778"/>
                </a:cubicBezTo>
                <a:cubicBezTo>
                  <a:pt x="1165" y="1786"/>
                  <a:pt x="1150" y="1798"/>
                  <a:pt x="1132" y="1803"/>
                </a:cubicBezTo>
                <a:cubicBezTo>
                  <a:pt x="1037" y="1828"/>
                  <a:pt x="1099" y="1815"/>
                  <a:pt x="944" y="1828"/>
                </a:cubicBezTo>
                <a:cubicBezTo>
                  <a:pt x="861" y="1824"/>
                  <a:pt x="777" y="1823"/>
                  <a:pt x="694" y="1816"/>
                </a:cubicBezTo>
                <a:cubicBezTo>
                  <a:pt x="645" y="1812"/>
                  <a:pt x="576" y="1768"/>
                  <a:pt x="531" y="1753"/>
                </a:cubicBezTo>
                <a:cubicBezTo>
                  <a:pt x="456" y="1728"/>
                  <a:pt x="372" y="1744"/>
                  <a:pt x="293" y="1740"/>
                </a:cubicBezTo>
                <a:cubicBezTo>
                  <a:pt x="268" y="1732"/>
                  <a:pt x="243" y="1723"/>
                  <a:pt x="218" y="1715"/>
                </a:cubicBezTo>
                <a:cubicBezTo>
                  <a:pt x="204" y="1710"/>
                  <a:pt x="203" y="1689"/>
                  <a:pt x="193" y="1678"/>
                </a:cubicBezTo>
                <a:cubicBezTo>
                  <a:pt x="162" y="1642"/>
                  <a:pt x="155" y="1640"/>
                  <a:pt x="118" y="1615"/>
                </a:cubicBezTo>
                <a:cubicBezTo>
                  <a:pt x="90" y="1574"/>
                  <a:pt x="57" y="1556"/>
                  <a:pt x="30" y="1515"/>
                </a:cubicBezTo>
                <a:cubicBezTo>
                  <a:pt x="22" y="1490"/>
                  <a:pt x="13" y="1465"/>
                  <a:pt x="5" y="1440"/>
                </a:cubicBezTo>
                <a:cubicBezTo>
                  <a:pt x="0" y="1424"/>
                  <a:pt x="18" y="1407"/>
                  <a:pt x="18" y="1390"/>
                </a:cubicBezTo>
                <a:cubicBezTo>
                  <a:pt x="18" y="1381"/>
                  <a:pt x="9" y="1373"/>
                  <a:pt x="5" y="1365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63713" y="5661025"/>
            <a:ext cx="597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66FF"/>
                </a:solidFill>
              </a:rPr>
              <a:t>«</a:t>
            </a:r>
            <a:r>
              <a:rPr lang="ru-RU" b="1">
                <a:solidFill>
                  <a:srgbClr val="0066FF"/>
                </a:solidFill>
                <a:latin typeface="Arial" charset="0"/>
              </a:rPr>
              <a:t>камень   Геркулеса». «любящий камень», «мудрое железо», и «царственный камень»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830387"/>
          </a:xfrm>
        </p:spPr>
        <p:txBody>
          <a:bodyPr/>
          <a:lstStyle/>
          <a:p>
            <a:r>
              <a:rPr lang="ru-RU" sz="4000">
                <a:latin typeface="Century" pitchFamily="18" charset="0"/>
              </a:rPr>
              <a:t> 1</a:t>
            </a:r>
            <a:r>
              <a:rPr lang="en-US" sz="4000">
                <a:latin typeface="Century" pitchFamily="18" charset="0"/>
              </a:rPr>
              <a:t>0</a:t>
            </a:r>
            <a:r>
              <a:rPr lang="ru-RU" sz="4000">
                <a:latin typeface="Century" pitchFamily="18" charset="0"/>
              </a:rPr>
              <a:t>.Определить направление тока в проводнике по направлению магнитных линий</a:t>
            </a:r>
          </a:p>
        </p:txBody>
      </p:sp>
      <p:pic>
        <p:nvPicPr>
          <p:cNvPr id="36868" name="Picture 4" descr="11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28625" cy="571500"/>
          </a:xfrm>
          <a:prstGeom prst="rect">
            <a:avLst/>
          </a:prstGeom>
          <a:noFill/>
        </p:spPr>
      </p:pic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2195513" y="3357563"/>
            <a:ext cx="287337" cy="1511300"/>
          </a:xfrm>
          <a:prstGeom prst="downArrow">
            <a:avLst>
              <a:gd name="adj1" fmla="val 50000"/>
              <a:gd name="adj2" fmla="val 13149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484438" y="3068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endParaRPr lang="ru-RU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1692275" y="4005263"/>
            <a:ext cx="12239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051050" y="43656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2051050" y="4292600"/>
            <a:ext cx="2174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1692275" y="4724400"/>
            <a:ext cx="12223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339975" y="2852738"/>
            <a:ext cx="0" cy="2520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979613" y="5084763"/>
            <a:ext cx="1444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1979613" y="5013325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936625"/>
          </a:xfrm>
        </p:spPr>
        <p:txBody>
          <a:bodyPr/>
          <a:lstStyle/>
          <a:p>
            <a:r>
              <a:rPr lang="ru-RU" sz="1400"/>
              <a:t/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/>
              <a:t>Приложение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600"/>
              <a:t>ИНФОРМАЦИОННАЯ КАРТА</a:t>
            </a:r>
            <a:br>
              <a:rPr lang="ru-RU" sz="1600"/>
            </a:br>
            <a:endParaRPr lang="ru-RU" sz="16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6962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На экране монитора вашего компьютера найдите панель «Поиск» и введите в нее «Постоянные магниты»</a:t>
            </a:r>
          </a:p>
          <a:p>
            <a:pPr>
              <a:lnSpc>
                <a:spcPct val="80000"/>
              </a:lnSpc>
            </a:pPr>
            <a:r>
              <a:rPr lang="ru-RU" sz="1400"/>
              <a:t>По результатам поиска найдите сайт «Класс!ная физика» и войдите на его страницу «Постоянные магниты»</a:t>
            </a:r>
          </a:p>
          <a:p>
            <a:pPr>
              <a:lnSpc>
                <a:spcPct val="80000"/>
              </a:lnSpc>
            </a:pPr>
            <a:r>
              <a:rPr lang="ru-RU" sz="1400"/>
              <a:t>Внимательно прочитайте материал указанной страницы и заполните таблицу:</a:t>
            </a:r>
          </a:p>
          <a:p>
            <a:pPr>
              <a:lnSpc>
                <a:spcPct val="80000"/>
              </a:lnSpc>
            </a:pPr>
            <a:r>
              <a:rPr lang="ru-RU" sz="1400"/>
              <a:t>Вопрос1.Постоянные магниты – это тела длительное время сохраняющие_____________________________________________________2.Наиболее  сильно магнитное поле</a:t>
            </a:r>
            <a:r>
              <a:rPr lang="ru-RU" sz="1400" b="1"/>
              <a:t> </a:t>
            </a:r>
            <a:r>
              <a:rPr lang="ru-RU" sz="1400"/>
              <a:t>постоянного магнита у …………… …….</a:t>
            </a:r>
          </a:p>
          <a:p>
            <a:pPr>
              <a:lnSpc>
                <a:spcPct val="80000"/>
              </a:lnSpc>
            </a:pPr>
            <a:r>
              <a:rPr lang="ru-RU" sz="1400"/>
              <a:t>3.Магнит всегда имеет…………..….. и …….……… полюсы</a:t>
            </a:r>
          </a:p>
          <a:p>
            <a:pPr>
              <a:lnSpc>
                <a:spcPct val="80000"/>
              </a:lnSpc>
            </a:pPr>
            <a:r>
              <a:rPr lang="ru-RU" sz="1400"/>
              <a:t>4.Одноименные полюса …………… разноименные …………..</a:t>
            </a:r>
          </a:p>
          <a:p>
            <a:pPr>
              <a:lnSpc>
                <a:spcPct val="80000"/>
              </a:lnSpc>
            </a:pPr>
            <a:r>
              <a:rPr lang="ru-RU" sz="1400"/>
              <a:t>5.Магнитное поле графически изображаются в виде………………</a:t>
            </a:r>
            <a:br>
              <a:rPr lang="ru-RU" sz="1400"/>
            </a:br>
            <a:r>
              <a:rPr lang="ru-RU" sz="1400"/>
              <a:t>Эти линии направлены от ………….. к ………….. полюса.</a:t>
            </a:r>
          </a:p>
          <a:p>
            <a:pPr>
              <a:lnSpc>
                <a:spcPct val="80000"/>
              </a:lnSpc>
            </a:pPr>
            <a:r>
              <a:rPr lang="ru-RU" sz="1400"/>
              <a:t>6.Чем гуще расположены магнитные линии, тем …………. магнитное поле.</a:t>
            </a:r>
          </a:p>
          <a:p>
            <a:pPr>
              <a:lnSpc>
                <a:spcPct val="80000"/>
              </a:lnSpc>
            </a:pPr>
            <a:r>
              <a:rPr lang="ru-RU" sz="1400"/>
              <a:t>7.Невозможно намагнитить такие металлы, как ______________________</a:t>
            </a:r>
            <a:br>
              <a:rPr lang="ru-RU" sz="1400"/>
            </a:br>
            <a:r>
              <a:rPr lang="ru-RU" sz="1400"/>
              <a:t>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ru-RU" sz="1400"/>
              <a:t>8.Поддаются намагничиванию такие металлы как: ____________________</a:t>
            </a:r>
            <a:br>
              <a:rPr lang="ru-RU" sz="1400"/>
            </a:br>
            <a:r>
              <a:rPr lang="ru-RU" sz="1400"/>
              <a:t>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ru-RU" sz="1400"/>
              <a:t>9.Земля имеет …………………..полюса. В компасе используется взаимодействие ………………………….Земли и …………………………………….Магнитные полюса Земли расположены ……………………… географическим полюсам.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060575"/>
            <a:ext cx="7232650" cy="1600200"/>
          </a:xfrm>
        </p:spPr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Задание на дом: </a:t>
            </a:r>
            <a:r>
              <a:rPr lang="en-US">
                <a:solidFill>
                  <a:schemeClr val="folHlink"/>
                </a:solidFill>
              </a:rPr>
              <a:t>§</a:t>
            </a:r>
            <a:r>
              <a:rPr lang="ru-RU">
                <a:solidFill>
                  <a:schemeClr val="folHlink"/>
                </a:solidFill>
              </a:rPr>
              <a:t> 56 – 57 Вопросы стр.131,133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5288" y="4652963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Вильям Гильберт (1540-1603)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995738" y="333375"/>
            <a:ext cx="467995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 обладает в различных частях различной притягательной силой; на полюсах эта сила наиболее заметна;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 имеет два полюса: северный и южный, они различны по своим свойствам;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разноименные полюсы притягиваются, одноименные отталкиваются;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магнит, подвешенный на нитке, располагается определенным образом в пространстве, указывая север и юг;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невозможно получить магнит с одним полюсом;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земной шар — большой магнит;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при сильном нагревании магнитные свойства у природных и искусственных магнитов исчезают; </a:t>
            </a:r>
          </a:p>
          <a:p>
            <a:pPr>
              <a:buFontTx/>
              <a:buBlip>
                <a:blip r:embed="rId2"/>
              </a:buBlip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магниты оказывают свое действие через стекло, кожу и воду.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8918" name="Picture 6" descr="180px-William_Gilbert">
            <a:hlinkClick r:id="rId3" tooltip="Уильям Гильбер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620713"/>
            <a:ext cx="2614613" cy="3529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Эрстед демонстрирует действие тока на магнитную стрелку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765175"/>
            <a:ext cx="5292725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92275" y="587692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Профессор Г.Х. Эрстед при проведении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bg1"/>
                </a:solidFill>
                <a:latin typeface="Century" pitchFamily="18" charset="0"/>
              </a:rPr>
              <a:t>Что такое магнитное поле и каковы его свойства?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chemeClr val="accent2"/>
                </a:solidFill>
                <a:latin typeface="Century" pitchFamily="18" charset="0"/>
              </a:rPr>
              <a:t>1.Магнитное поле – это особая форма материи, которая существует независимо от нас и от наших знаний о нем.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chemeClr val="accent2"/>
                </a:solidFill>
                <a:latin typeface="Century" pitchFamily="18" charset="0"/>
              </a:rPr>
              <a:t>2.</a:t>
            </a:r>
            <a:r>
              <a:rPr lang="ru-RU" sz="2800" u="sng">
                <a:solidFill>
                  <a:schemeClr val="accent2"/>
                </a:solidFill>
                <a:latin typeface="Century" pitchFamily="18" charset="0"/>
              </a:rPr>
              <a:t>Магнитное поле порождается движущимися электрическими зарядами и обнаруживается по действию на движущиеся электрические заряды.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chemeClr val="accent2"/>
                </a:solidFill>
                <a:latin typeface="Century" pitchFamily="18" charset="0"/>
              </a:rPr>
              <a:t>3.С удалением от источника магнитное поле ослабевает.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>
              <a:solidFill>
                <a:schemeClr val="accent2"/>
              </a:solidFill>
              <a:latin typeface="Century" pitchFamily="18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7235825" y="3141663"/>
            <a:ext cx="1333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!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3534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Магнитное поле и причины его возникновения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7777163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Arial" charset="0"/>
              </a:rPr>
              <a:t>Магнитные линии</a:t>
            </a:r>
            <a:r>
              <a:rPr lang="ru-RU">
                <a:latin typeface="Arial" charset="0"/>
              </a:rPr>
              <a:t> –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это линии, вдоль которых в магнитном поле располагаются оси маленьких магнитных стрелок.  </a:t>
            </a:r>
          </a:p>
          <a:p>
            <a:pPr algn="just">
              <a:spcBef>
                <a:spcPct val="50000"/>
              </a:spcBef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Направление, которое указывает северный полюс магнитной стрелки в каждой точке поля, принято за направление магнитной линии. Цепочки, которые образуют в магнитном поле железные опилки, показывают форму магнитных линий магнитного поля. Магнитные линии магнитного поля представляют собой замкнутые кривые, охватывающие проводник. 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Для определения направления магнитных линий используют </a:t>
            </a:r>
            <a:r>
              <a:rPr lang="ru-RU" b="1">
                <a:solidFill>
                  <a:schemeClr val="tx2"/>
                </a:solidFill>
                <a:latin typeface="Arial" charset="0"/>
              </a:rPr>
              <a:t>правило буравчика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048375" cy="57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9999FF">
                      <a:alpha val="50000"/>
                    </a:srgbClr>
                  </a:outerShdw>
                </a:effectLst>
                <a:latin typeface="Impact"/>
              </a:rPr>
              <a:t>Магнитные линии </a:t>
            </a:r>
          </a:p>
        </p:txBody>
      </p:sp>
      <p:pic>
        <p:nvPicPr>
          <p:cNvPr id="46085" name="Picture 5" descr="pole_toka1"/>
          <p:cNvPicPr>
            <a:picLocks noChangeAspect="1" noChangeArrowheads="1"/>
          </p:cNvPicPr>
          <p:nvPr/>
        </p:nvPicPr>
        <p:blipFill>
          <a:blip r:embed="rId3">
            <a:lum bright="-12000" contrast="18000"/>
          </a:blip>
          <a:srcRect/>
          <a:stretch>
            <a:fillRect/>
          </a:stretch>
        </p:blipFill>
        <p:spPr bwMode="auto">
          <a:xfrm>
            <a:off x="5795963" y="3716338"/>
            <a:ext cx="2232025" cy="2417762"/>
          </a:xfrm>
          <a:prstGeom prst="rect">
            <a:avLst/>
          </a:prstGeom>
          <a:noFill/>
        </p:spPr>
      </p:pic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6588125" y="4292600"/>
            <a:ext cx="720725" cy="1873250"/>
          </a:xfrm>
          <a:prstGeom prst="upArrowCallout">
            <a:avLst>
              <a:gd name="adj1" fmla="val 9694"/>
              <a:gd name="adj2" fmla="val 25000"/>
              <a:gd name="adj3" fmla="val 43258"/>
              <a:gd name="adj4" fmla="val 6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AutoShape 7"/>
          <p:cNvSpPr>
            <a:spLocks/>
          </p:cNvSpPr>
          <p:nvPr/>
        </p:nvSpPr>
        <p:spPr bwMode="auto">
          <a:xfrm rot="15711057">
            <a:off x="6804026" y="6092825"/>
            <a:ext cx="215900" cy="504825"/>
          </a:xfrm>
          <a:prstGeom prst="leftBracket">
            <a:avLst>
              <a:gd name="adj" fmla="val 11691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4716463" y="5516563"/>
            <a:ext cx="2087562" cy="649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771775" y="616585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Arial" charset="0"/>
              </a:rPr>
              <a:t>буравчик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Магнитные линии постоянных магнитов</a:t>
            </a:r>
          </a:p>
        </p:txBody>
      </p:sp>
      <p:pic>
        <p:nvPicPr>
          <p:cNvPr id="39939" name="Picture 3" descr="linefor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28775"/>
            <a:ext cx="8382000" cy="443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964613" cy="2074862"/>
          </a:xfrm>
        </p:spPr>
        <p:txBody>
          <a:bodyPr/>
          <a:lstStyle/>
          <a:p>
            <a:r>
              <a:rPr lang="ru-RU" sz="4000">
                <a:solidFill>
                  <a:srgbClr val="D60093"/>
                </a:solidFill>
                <a:latin typeface="Century" pitchFamily="18" charset="0"/>
              </a:rPr>
              <a:t>Определение направления магнитных линий проводника с током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2420938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  <a:latin typeface="Century" pitchFamily="18" charset="0"/>
              </a:rPr>
              <a:t>1.по правилу буравчика.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08625" y="2420938"/>
            <a:ext cx="3167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  <a:latin typeface="Century" pitchFamily="18" charset="0"/>
              </a:rPr>
              <a:t>2.по правилу правой руки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068638"/>
            <a:ext cx="28082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068638"/>
            <a:ext cx="24479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  <a:latin typeface="Century" pitchFamily="18" charset="0"/>
              </a:rPr>
              <a:t>Свойства магнитных линий: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>
                <a:solidFill>
                  <a:schemeClr val="accent2"/>
                </a:solidFill>
                <a:latin typeface="Century" pitchFamily="18" charset="0"/>
              </a:rPr>
              <a:t>1.Магнитные линии – замкнутые кривые. </a:t>
            </a:r>
          </a:p>
          <a:p>
            <a:pPr>
              <a:buFontTx/>
              <a:buNone/>
            </a:pPr>
            <a:r>
              <a:rPr lang="ru-RU" sz="2800">
                <a:solidFill>
                  <a:srgbClr val="FFFF00"/>
                </a:solidFill>
                <a:latin typeface="Century" pitchFamily="18" charset="0"/>
              </a:rPr>
              <a:t>                      </a:t>
            </a:r>
            <a:endParaRPr lang="ru-RU" sz="2800">
              <a:latin typeface="Century" pitchFamily="18" charset="0"/>
            </a:endParaRPr>
          </a:p>
        </p:txBody>
      </p:sp>
      <p:pic>
        <p:nvPicPr>
          <p:cNvPr id="11268" name="Picture 4" descr="Магнит– он и пополам магнит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437063"/>
            <a:ext cx="25209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76600" y="1644650"/>
            <a:ext cx="5616575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Если Вы возьмете кусок магнита и разломите его на два кусочка,  каждый кусочек опять будет иметь "северный" и "южный" полюс. Если Вы вновь разломите получившийся кусочек на две части, каждая часть опять будет иметь "северный" и "южный" полюс. Неважно, как малы будут образовавшиеся кусочки магнитов – каждый кусочек всегда будет иметь "северный" и "южный" полюс. Невозможно добиться, чтобы образовался магнитный монополь ("моно" означает один, монополь – один полюс). По крайней мере, такова современная точка зрения на данное явление.</a:t>
            </a:r>
            <a:br>
              <a:rPr lang="ru-RU" sz="2000">
                <a:latin typeface="Century" pitchFamily="18" charset="0"/>
              </a:rPr>
            </a:br>
            <a:r>
              <a:rPr lang="ru-RU">
                <a:latin typeface="Century" pitchFamily="18" charset="0"/>
              </a:rPr>
              <a:t/>
            </a:r>
            <a:br>
              <a:rPr lang="ru-RU">
                <a:latin typeface="Century" pitchFamily="18" charset="0"/>
              </a:rPr>
            </a:br>
            <a:endParaRPr lang="ru-RU">
              <a:latin typeface="Century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23850" y="27813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0825" y="1700213"/>
            <a:ext cx="28813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FF3300"/>
                </a:solidFill>
                <a:latin typeface="Century" pitchFamily="18" charset="0"/>
              </a:rPr>
              <a:t>Это говорит о том, что в природе не существует частиц – источников магнитного поля . Магнитные полюса разделить нельзя.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832</TotalTime>
  <Words>783</Words>
  <Application>Microsoft Office PowerPoint</Application>
  <PresentationFormat>Экран (4:3)</PresentationFormat>
  <Paragraphs>89</Paragraphs>
  <Slides>22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Пастель</vt:lpstr>
      <vt:lpstr>МАГНИТНОЕ ПОЛЕ</vt:lpstr>
      <vt:lpstr>Слайд 2</vt:lpstr>
      <vt:lpstr>Слайд 3</vt:lpstr>
      <vt:lpstr>Слайд 4</vt:lpstr>
      <vt:lpstr>Что такое магнитное поле и каковы его свойства?</vt:lpstr>
      <vt:lpstr>Слайд 6</vt:lpstr>
      <vt:lpstr>Магнитные линии постоянных магнитов</vt:lpstr>
      <vt:lpstr>Определение направления магнитных линий проводника с током</vt:lpstr>
      <vt:lpstr>Свойства магнитных линий:</vt:lpstr>
      <vt:lpstr>Контрольные вопросы</vt:lpstr>
      <vt:lpstr>1.Источником магнитного поля являются (является)...</vt:lpstr>
      <vt:lpstr>2.Обнаружить магнитное поле можно по...</vt:lpstr>
      <vt:lpstr>3.Закончить фразу: «Если электрический заряд неподвижен, то вокруг него существует...</vt:lpstr>
      <vt:lpstr>4.Закончить фразу: «Если электрический заряд движется, то вокруг него существует...</vt:lpstr>
      <vt:lpstr>5.Закончить фразу: «Вокруг проводника с током существует...</vt:lpstr>
      <vt:lpstr>6.Какие силы проявляются во взаимодействии двух проводников с током?</vt:lpstr>
      <vt:lpstr>7.Какие утверждения являются верными?</vt:lpstr>
      <vt:lpstr>8.На рисунке показана картина магнитных линий прямого тока. В какой точке магнитное поле самое сильное?</vt:lpstr>
      <vt:lpstr> 9.Определить направление тока по известному направлению магнитных линий</vt:lpstr>
      <vt:lpstr> 10.Определить направление тока в проводнике по направлению магнитных линий</vt:lpstr>
      <vt:lpstr>  Приложение  ИНФОРМАЦИОННАЯ КАРТА </vt:lpstr>
      <vt:lpstr>Задание на дом: § 56 – 57 Вопросы стр.131,133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</dc:title>
  <dc:creator>Валера</dc:creator>
  <cp:lastModifiedBy>1</cp:lastModifiedBy>
  <cp:revision>29</cp:revision>
  <dcterms:created xsi:type="dcterms:W3CDTF">2009-03-27T07:24:56Z</dcterms:created>
  <dcterms:modified xsi:type="dcterms:W3CDTF">2014-05-02T18:38:02Z</dcterms:modified>
</cp:coreProperties>
</file>