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9" r:id="rId7"/>
    <p:sldId id="267" r:id="rId8"/>
    <p:sldId id="262" r:id="rId9"/>
    <p:sldId id="263" r:id="rId10"/>
    <p:sldId id="260" r:id="rId11"/>
    <p:sldId id="261" r:id="rId12"/>
    <p:sldId id="268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FBAE-EB51-48C8-972B-75D2E2BE6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D2BD-65F5-40ED-89FD-132904BD6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237C-0E82-4523-A6A2-87570826D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A6AF-ED3F-4D0C-B095-25335B91C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6A362-9F12-4803-942B-A292C9208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6A6B-E4D1-418C-81EE-C54AB614A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15A35-6C79-48A7-AFFD-5B5568B66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F865-A2EC-4E13-952A-9E9FFE2E8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ABBAF-F5FB-44D7-8673-B92AF9297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9C32-DA79-4332-8383-9E7E79C3C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8790-3303-46D2-BAE0-AE4E19405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33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7036B72-534A-4CD3-A2E7-7A25DAB53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3%D0%B0%D0%B9%D0%BA%D0%B0-%D0%B1%D0%B0%D1%80%D0%B0%D1%88%D0%B5%D0%BA&amp;img_url=http%3A%2F%2Fimages.prom.ua%2F1265540_w640_h640_gajkabarashkovaya.jpg&amp;pos=6&amp;rpt=simage&amp;nojs=1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696200" cy="2746375"/>
          </a:xfrm>
        </p:spPr>
        <p:txBody>
          <a:bodyPr/>
          <a:lstStyle/>
          <a:p>
            <a:pPr eaLnBrk="1" hangingPunct="1">
              <a:defRPr/>
            </a:pPr>
            <a:r>
              <a:rPr lang="ru-RU" sz="129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КПД </a:t>
            </a:r>
            <a:br>
              <a:rPr lang="ru-RU" sz="129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</a:br>
            <a:r>
              <a:rPr lang="ru-RU" sz="6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простых механизмов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00200" y="1524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  <a:latin typeface="Script MT Bold" pitchFamily="66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Коэффициент полезного действия (КПД)</a:t>
            </a:r>
            <a:r>
              <a:rPr lang="ru-RU" sz="4000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305800" cy="1585913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</a:rPr>
              <a:t>Отношение полезной работы к полной работе называется коэффициентом полезного действия механизма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3589338"/>
            <a:ext cx="1560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</a:rPr>
              <a:t>КПД =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33600" y="3352800"/>
            <a:ext cx="77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latin typeface="Times New Roman" pitchFamily="18" charset="0"/>
              </a:rPr>
              <a:t>Ап</a:t>
            </a:r>
          </a:p>
          <a:p>
            <a:r>
              <a:rPr lang="ru-RU" sz="3600" b="1">
                <a:latin typeface="Times New Roman" pitchFamily="18" charset="0"/>
              </a:rPr>
              <a:t>Аз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4648200"/>
            <a:ext cx="3429000" cy="152400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5029200"/>
            <a:ext cx="981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b="1">
                <a:latin typeface="Monotype Corsiva" pitchFamily="66" charset="0"/>
                <a:cs typeface="Arial" charset="0"/>
              </a:rPr>
              <a:t>η</a:t>
            </a:r>
            <a:r>
              <a:rPr lang="ru-RU" sz="4000" b="1">
                <a:latin typeface="Monotype Corsiva" pitchFamily="66" charset="0"/>
                <a:cs typeface="Arial" charset="0"/>
              </a:rPr>
              <a:t>=  </a:t>
            </a:r>
            <a:endParaRPr lang="el-GR" sz="4000" b="1">
              <a:latin typeface="Monotype Corsiva" pitchFamily="66" charset="0"/>
              <a:cs typeface="Arial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447800" y="4800600"/>
            <a:ext cx="77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latin typeface="Times New Roman" pitchFamily="18" charset="0"/>
              </a:rPr>
              <a:t>Ап</a:t>
            </a:r>
          </a:p>
          <a:p>
            <a:r>
              <a:rPr lang="ru-RU" sz="3600" b="1">
                <a:latin typeface="Times New Roman" pitchFamily="18" charset="0"/>
              </a:rPr>
              <a:t>Аз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133600" y="50292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ru-RU" sz="3600" b="1">
                <a:latin typeface="Times New Roman" pitchFamily="18" charset="0"/>
              </a:rPr>
              <a:t>100 %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85800" y="4191000"/>
            <a:ext cx="304800" cy="976313"/>
          </a:xfrm>
          <a:prstGeom prst="downArrow">
            <a:avLst>
              <a:gd name="adj1" fmla="val 50000"/>
              <a:gd name="adj2" fmla="val 800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8600" y="6278563"/>
            <a:ext cx="1169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«эта»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V="1">
            <a:off x="685800" y="5715000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51325" y="3617913"/>
            <a:ext cx="45878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Коэффициент полезного действия не может быть больше 1 (или 100 %),             т.к. на практике всегда действуют силы сопротивления.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2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2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2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/>
      <p:bldP spid="8199" grpId="0" animBg="1"/>
      <p:bldP spid="8201" grpId="0"/>
      <p:bldP spid="8202" grpId="0"/>
      <p:bldP spid="8203" grpId="0"/>
      <p:bldP spid="8204" grpId="0" animBg="1"/>
      <p:bldP spid="8205" grpId="0"/>
      <p:bldP spid="8206" grpId="0" animBg="1"/>
      <p:bldP spid="82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 увеличить КПД?</a:t>
            </a:r>
          </a:p>
        </p:txBody>
      </p:sp>
      <p:pic>
        <p:nvPicPr>
          <p:cNvPr id="9220" name="Picture 4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1365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Рычаг</a:t>
            </a:r>
          </a:p>
        </p:txBody>
      </p:sp>
      <p:pic>
        <p:nvPicPr>
          <p:cNvPr id="9222" name="Picture 6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514600"/>
            <a:ext cx="32004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72200" y="15240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Наклонная плоскость</a:t>
            </a:r>
          </a:p>
        </p:txBody>
      </p:sp>
      <p:pic>
        <p:nvPicPr>
          <p:cNvPr id="9224" name="Picture 8" descr="image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828800"/>
            <a:ext cx="828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191000" y="1524000"/>
            <a:ext cx="1119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Блок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124200" y="1752600"/>
            <a:ext cx="0" cy="2895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715000" y="1752600"/>
            <a:ext cx="0" cy="2895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Учитывали ли мы при расчёте работы: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1000" y="3581400"/>
            <a:ext cx="21304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Вес рычага?</a:t>
            </a:r>
          </a:p>
          <a:p>
            <a:r>
              <a:rPr lang="ru-RU" sz="2400" b="1">
                <a:latin typeface="Times New Roman" pitchFamily="18" charset="0"/>
              </a:rPr>
              <a:t>Вес крючков?</a:t>
            </a:r>
          </a:p>
          <a:p>
            <a:r>
              <a:rPr lang="ru-RU" sz="2400" b="1">
                <a:latin typeface="Times New Roman" pitchFamily="18" charset="0"/>
              </a:rPr>
              <a:t>Трение?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248400" y="3581400"/>
            <a:ext cx="289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Трение  между  телом и плоскостью?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429000" y="3581400"/>
            <a:ext cx="20605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Вес   блока?</a:t>
            </a:r>
          </a:p>
          <a:p>
            <a:r>
              <a:rPr lang="ru-RU" sz="2400" b="1">
                <a:latin typeface="Times New Roman" pitchFamily="18" charset="0"/>
              </a:rPr>
              <a:t>Вес верёвок?</a:t>
            </a:r>
          </a:p>
          <a:p>
            <a:r>
              <a:rPr lang="ru-RU" sz="2400" b="1">
                <a:latin typeface="Times New Roman" pitchFamily="18" charset="0"/>
              </a:rPr>
              <a:t>Трение?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33400" y="4953000"/>
            <a:ext cx="8093075" cy="1585913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Times New Roman" pitchFamily="18" charset="0"/>
              </a:rPr>
              <a:t>Для увеличения КПД необходимо уменьшить трение и использовать лёгкие, но прочные  материалы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6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  <p:bldP spid="9225" grpId="0"/>
      <p:bldP spid="9226" grpId="0" animBg="1"/>
      <p:bldP spid="9227" grpId="0" animBg="1"/>
      <p:bldP spid="9228" grpId="0"/>
      <p:bldP spid="9229" grpId="0"/>
      <p:bldP spid="9231" grpId="0"/>
      <p:bldP spid="92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Реши задачу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На коротком плече рычага подвешен груз массой 100 кг. Для его подъёма к длинному плечу приложили силу 250 Н. Груз подняли на 0,08 м, при этом точка приложения движущей силы опустилась на 0,4 м. Найти КПД рычага.</a:t>
            </a:r>
          </a:p>
        </p:txBody>
      </p:sp>
      <p:pic>
        <p:nvPicPr>
          <p:cNvPr id="16390" name="Picture 6" descr="image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505200"/>
            <a:ext cx="51530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895600"/>
            <a:ext cx="51816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8925" y="2581275"/>
            <a:ext cx="2017713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m =</a:t>
            </a:r>
            <a:r>
              <a:rPr lang="ru-RU" sz="2800" b="1">
                <a:latin typeface="Times New Roman" pitchFamily="18" charset="0"/>
              </a:rPr>
              <a:t> 100 кг</a:t>
            </a: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g =</a:t>
            </a:r>
            <a:r>
              <a:rPr lang="ru-RU" sz="2800" b="1">
                <a:latin typeface="Times New Roman" pitchFamily="18" charset="0"/>
              </a:rPr>
              <a:t> 9,8 Н/кг</a:t>
            </a: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F =</a:t>
            </a:r>
            <a:r>
              <a:rPr lang="ru-RU" sz="2800" b="1">
                <a:latin typeface="Times New Roman" pitchFamily="18" charset="0"/>
              </a:rPr>
              <a:t> 250 Н</a:t>
            </a: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1</a:t>
            </a:r>
            <a:r>
              <a:rPr lang="en-US" sz="2800" b="1">
                <a:latin typeface="Times New Roman" pitchFamily="18" charset="0"/>
              </a:rPr>
              <a:t> =</a:t>
            </a:r>
            <a:r>
              <a:rPr lang="ru-RU" sz="2800" b="1">
                <a:latin typeface="Times New Roman" pitchFamily="18" charset="0"/>
              </a:rPr>
              <a:t> 0,08 м</a:t>
            </a: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</a:rPr>
              <a:t> =</a:t>
            </a:r>
            <a:r>
              <a:rPr lang="ru-RU" sz="2800" b="1">
                <a:latin typeface="Times New Roman" pitchFamily="18" charset="0"/>
              </a:rPr>
              <a:t> 0,4 м</a:t>
            </a:r>
            <a:endParaRPr lang="en-US" sz="2800" b="1">
              <a:latin typeface="Times New Roman" pitchFamily="18" charset="0"/>
            </a:endParaRPr>
          </a:p>
          <a:p>
            <a:r>
              <a:rPr lang="el-GR" sz="3600" b="1">
                <a:latin typeface="Monotype Corsiva" pitchFamily="66" charset="0"/>
              </a:rPr>
              <a:t>η</a:t>
            </a:r>
            <a:r>
              <a:rPr lang="en-US" sz="36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= </a:t>
            </a:r>
            <a:r>
              <a:rPr lang="ru-RU" sz="2800" b="1">
                <a:latin typeface="Times New Roman" pitchFamily="18" charset="0"/>
              </a:rPr>
              <a:t>?</a:t>
            </a:r>
            <a:r>
              <a:rPr lang="ru-RU" sz="2800" b="1">
                <a:latin typeface="Monotype Corsiva" pitchFamily="66" charset="0"/>
              </a:rPr>
              <a:t> </a:t>
            </a:r>
            <a:endParaRPr lang="el-GR" sz="2800" b="1">
              <a:latin typeface="Monotype Corsiva" pitchFamily="66" charset="0"/>
            </a:endParaRPr>
          </a:p>
          <a:p>
            <a:endParaRPr lang="en-US" sz="2800" b="1"/>
          </a:p>
          <a:p>
            <a:endParaRPr lang="ru-RU" sz="2800" b="1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86000" y="2743200"/>
            <a:ext cx="0" cy="2438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81000" y="4724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8534400" y="4724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</a:t>
            </a:r>
            <a:endParaRPr lang="ru-RU" b="1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657600" y="31242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h</a:t>
            </a:r>
            <a:r>
              <a:rPr lang="en-US" b="1" baseline="-25000"/>
              <a:t>1</a:t>
            </a:r>
            <a:endParaRPr lang="ru-RU" b="1" baseline="-2500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077200" y="42672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h</a:t>
            </a:r>
            <a:r>
              <a:rPr lang="en-US" b="1" baseline="-25000"/>
              <a:t>2</a:t>
            </a:r>
            <a:endParaRPr lang="ru-RU" b="1" baseline="-250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362200" y="2743200"/>
            <a:ext cx="6937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>
                <a:latin typeface="Monotype Corsiva" pitchFamily="66" charset="0"/>
              </a:rPr>
              <a:t>η</a:t>
            </a:r>
            <a:r>
              <a:rPr lang="en-US" sz="36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=</a:t>
            </a:r>
            <a:endParaRPr lang="en-US" sz="2800" b="1"/>
          </a:p>
          <a:p>
            <a:endParaRPr lang="ru-RU" sz="2800" b="1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048000" y="2514600"/>
            <a:ext cx="77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latin typeface="Times New Roman" pitchFamily="18" charset="0"/>
              </a:rPr>
              <a:t>Ап</a:t>
            </a:r>
          </a:p>
          <a:p>
            <a:r>
              <a:rPr lang="ru-RU" sz="3600" b="1">
                <a:latin typeface="Times New Roman" pitchFamily="18" charset="0"/>
              </a:rPr>
              <a:t>Аз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733800" y="2743200"/>
            <a:ext cx="127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</a:rPr>
              <a:t>100 %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438400" y="3886200"/>
            <a:ext cx="183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A</a:t>
            </a:r>
            <a:r>
              <a:rPr lang="ru-RU" sz="2800" b="1">
                <a:latin typeface="Times New Roman" pitchFamily="18" charset="0"/>
              </a:rPr>
              <a:t>п</a:t>
            </a:r>
            <a:r>
              <a:rPr lang="en-US" sz="2800" b="1">
                <a:latin typeface="Times New Roman" pitchFamily="18" charset="0"/>
              </a:rPr>
              <a:t> = P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1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438400" y="4419600"/>
            <a:ext cx="176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A</a:t>
            </a:r>
            <a:r>
              <a:rPr lang="ru-RU" sz="2800" b="1">
                <a:latin typeface="Times New Roman" pitchFamily="18" charset="0"/>
              </a:rPr>
              <a:t>з</a:t>
            </a:r>
            <a:r>
              <a:rPr lang="en-US" sz="2800" b="1">
                <a:latin typeface="Times New Roman" pitchFamily="18" charset="0"/>
              </a:rPr>
              <a:t> = F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286000" y="5638800"/>
            <a:ext cx="6937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>
                <a:latin typeface="Monotype Corsiva" pitchFamily="66" charset="0"/>
              </a:rPr>
              <a:t>η</a:t>
            </a:r>
            <a:r>
              <a:rPr lang="en-US" sz="3600" b="1">
                <a:latin typeface="Monotype Corsiva" pitchFamily="66" charset="0"/>
              </a:rPr>
              <a:t> </a:t>
            </a:r>
            <a:r>
              <a:rPr lang="en-US" sz="2800" b="1">
                <a:latin typeface="Times New Roman" pitchFamily="18" charset="0"/>
              </a:rPr>
              <a:t>=</a:t>
            </a:r>
            <a:endParaRPr lang="en-US" sz="2800" b="1"/>
          </a:p>
          <a:p>
            <a:endParaRPr lang="ru-RU" sz="2800" b="1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971800" y="54864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m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g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1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3124200" y="6019800"/>
            <a:ext cx="98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h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048000" y="5943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343400" y="5689600"/>
            <a:ext cx="1123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100 %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410200" y="2819400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546725" y="2657475"/>
            <a:ext cx="111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l-GR" sz="2800" b="1" i="1">
                <a:latin typeface="Monotype Corsiva" pitchFamily="66" charset="0"/>
                <a:cs typeface="Times New Roman" pitchFamily="18" charset="0"/>
              </a:rPr>
              <a:t>η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[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629400" y="29718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553200" y="2514600"/>
            <a:ext cx="155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кг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м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% 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438400" y="4953000"/>
            <a:ext cx="134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P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m∙g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Н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кг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400" b="1">
                <a:latin typeface="Times New Roman" pitchFamily="18" charset="0"/>
              </a:rPr>
              <a:t>м</a:t>
            </a:r>
            <a:r>
              <a:rPr lang="ru-RU"/>
              <a:t> 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8001000" y="26670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=</a:t>
            </a:r>
            <a:r>
              <a:rPr lang="ru-RU" sz="2400" b="1">
                <a:latin typeface="Times New Roman" pitchFamily="18" charset="0"/>
              </a:rPr>
              <a:t> 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8305800" y="2667000"/>
            <a:ext cx="66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%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562600" y="3810000"/>
            <a:ext cx="76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 i="1">
                <a:latin typeface="Monotype Corsiva" pitchFamily="66" charset="0"/>
                <a:cs typeface="Times New Roman" pitchFamily="18" charset="0"/>
              </a:rPr>
              <a:t>η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096000" y="3581400"/>
            <a:ext cx="2519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100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</a:rPr>
              <a:t>10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</a:rPr>
              <a:t>0,08∙100</a:t>
            </a:r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6248400" y="4114800"/>
            <a:ext cx="236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858000" y="41148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250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</a:rPr>
              <a:t>0,4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5791200" y="4495800"/>
            <a:ext cx="127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= 80 %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5638800" y="5181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Ответ: </a:t>
            </a:r>
            <a:r>
              <a:rPr lang="el-GR" sz="2800" b="1" i="1">
                <a:latin typeface="Times New Roman" pitchFamily="18" charset="0"/>
              </a:rPr>
              <a:t>η</a:t>
            </a:r>
            <a:r>
              <a:rPr lang="ru-RU" sz="2800" b="1">
                <a:latin typeface="Times New Roman" pitchFamily="18" charset="0"/>
              </a:rPr>
              <a:t> = 80 %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4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4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"/>
                            </p:stCondLst>
                            <p:childTnLst>
                              <p:par>
                                <p:cTn id="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00"/>
                            </p:stCondLst>
                            <p:childTnLst>
                              <p:par>
                                <p:cTn id="10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40"/>
                            </p:stCondLst>
                            <p:childTnLst>
                              <p:par>
                                <p:cTn id="1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40"/>
                            </p:stCondLst>
                            <p:childTnLst>
                              <p:par>
                                <p:cTn id="1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00"/>
                            </p:stCondLst>
                            <p:childTnLst>
                              <p:par>
                                <p:cTn id="1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"/>
                            </p:stCondLst>
                            <p:childTnLst>
                              <p:par>
                                <p:cTn id="1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80"/>
                            </p:stCondLst>
                            <p:childTnLst>
                              <p:par>
                                <p:cTn id="1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60"/>
                            </p:stCondLst>
                            <p:childTnLst>
                              <p:par>
                                <p:cTn id="1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0"/>
                            </p:stCondLst>
                            <p:childTnLst>
                              <p:par>
                                <p:cTn id="1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60"/>
                            </p:stCondLst>
                            <p:childTnLst>
                              <p:par>
                                <p:cTn id="1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260"/>
                            </p:stCondLst>
                            <p:childTnLst>
                              <p:par>
                                <p:cTn id="1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80"/>
                            </p:stCondLst>
                            <p:childTnLst>
                              <p:par>
                                <p:cTn id="1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 animBg="1"/>
      <p:bldP spid="16395" grpId="0" animBg="1"/>
      <p:bldP spid="16396" grpId="0"/>
      <p:bldP spid="16397" grpId="0"/>
      <p:bldP spid="16397" grpId="1"/>
      <p:bldP spid="16398" grpId="0"/>
      <p:bldP spid="16398" grpId="1"/>
      <p:bldP spid="16399" grpId="0"/>
      <p:bldP spid="16400" grpId="0"/>
      <p:bldP spid="16401" grpId="0"/>
      <p:bldP spid="16402" grpId="0"/>
      <p:bldP spid="16403" grpId="0"/>
      <p:bldP spid="16404" grpId="0"/>
      <p:bldP spid="16405" grpId="0"/>
      <p:bldP spid="16406" grpId="0"/>
      <p:bldP spid="16407" grpId="0" animBg="1"/>
      <p:bldP spid="16408" grpId="0"/>
      <p:bldP spid="16409" grpId="0" animBg="1"/>
      <p:bldP spid="16410" grpId="0"/>
      <p:bldP spid="16411" grpId="0" animBg="1"/>
      <p:bldP spid="16412" grpId="0"/>
      <p:bldP spid="16413" grpId="0"/>
      <p:bldP spid="16414" grpId="0"/>
      <p:bldP spid="16415" grpId="0"/>
      <p:bldP spid="16416" grpId="0"/>
      <p:bldP spid="16417" grpId="0"/>
      <p:bldP spid="16418" grpId="0"/>
      <p:bldP spid="16419" grpId="0" animBg="1"/>
      <p:bldP spid="16420" grpId="0"/>
      <p:bldP spid="16421" grpId="0"/>
      <p:bldP spid="164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058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Устно: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61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читать, отвечать на вопросы;</a:t>
            </a:r>
          </a:p>
          <a:p>
            <a:pPr>
              <a:defRPr/>
            </a:pPr>
            <a:r>
              <a:rPr lang="ru-RU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Письменно: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индивидуальное задание по карточкам;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3962400"/>
            <a:ext cx="830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7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Спасибо </a:t>
            </a:r>
            <a:br>
              <a:rPr lang="ru-RU" sz="7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7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 работу на уроке!</a:t>
            </a:r>
          </a:p>
        </p:txBody>
      </p:sp>
      <p:pic>
        <p:nvPicPr>
          <p:cNvPr id="7173" name="Picture 5" descr="f8d608fd2d03547ade4bdd56d034d4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733800"/>
            <a:ext cx="1860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Блок контроля</a:t>
            </a:r>
          </a:p>
        </p:txBody>
      </p:sp>
      <p:pic>
        <p:nvPicPr>
          <p:cNvPr id="3075" name="Picture 3" descr="13595000069da5e54c25e4126663ea79259f93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419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67200" y="2286000"/>
            <a:ext cx="41306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Ответьте     на вопросы мудрой совы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3595000069da5e54c25e4126663ea79259f93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90800" y="0"/>
            <a:ext cx="6400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Ответь на вопрос</a:t>
            </a:r>
          </a:p>
        </p:txBody>
      </p:sp>
      <p:pic>
        <p:nvPicPr>
          <p:cNvPr id="5124" name="Picture 6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971800"/>
            <a:ext cx="3571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971800"/>
            <a:ext cx="3571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53000"/>
            <a:ext cx="3571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953000"/>
            <a:ext cx="35718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0" descr="image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0480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1" descr="image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30480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2" descr="image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50292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3" descr="image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02920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4" descr="image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048000"/>
            <a:ext cx="2000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5" descr="image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4400" y="3048000"/>
            <a:ext cx="2000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6" descr="image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5029200"/>
            <a:ext cx="2000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7" descr="image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5029200"/>
            <a:ext cx="2000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8" descr="image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5400" y="3048000"/>
            <a:ext cx="200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9" descr="image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5029200"/>
            <a:ext cx="200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0" descr="image004"/>
          <p:cNvPicPr>
            <a:picLocks noChangeAspect="1" noChangeArrowheads="1"/>
          </p:cNvPicPr>
          <p:nvPr/>
        </p:nvPicPr>
        <p:blipFill>
          <a:blip r:embed="rId7"/>
          <a:srcRect t="33974"/>
          <a:stretch>
            <a:fillRect/>
          </a:stretch>
        </p:blipFill>
        <p:spPr bwMode="auto">
          <a:xfrm>
            <a:off x="533400" y="3124200"/>
            <a:ext cx="20002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1" descr="image004"/>
          <p:cNvPicPr>
            <a:picLocks noChangeAspect="1" noChangeArrowheads="1"/>
          </p:cNvPicPr>
          <p:nvPr/>
        </p:nvPicPr>
        <p:blipFill>
          <a:blip r:embed="rId7"/>
          <a:srcRect t="29727"/>
          <a:stretch>
            <a:fillRect/>
          </a:stretch>
        </p:blipFill>
        <p:spPr bwMode="auto">
          <a:xfrm>
            <a:off x="8610600" y="5029200"/>
            <a:ext cx="2000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" name="Text Box 22"/>
          <p:cNvSpPr txBox="1">
            <a:spLocks noChangeArrowheads="1"/>
          </p:cNvSpPr>
          <p:nvPr/>
        </p:nvSpPr>
        <p:spPr bwMode="auto">
          <a:xfrm>
            <a:off x="2803525" y="1066800"/>
            <a:ext cx="6340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4. Будет ли какой-либо из рычагов, изображённых на рисунке, находиться в равновесии?</a:t>
            </a:r>
          </a:p>
        </p:txBody>
      </p:sp>
      <p:sp>
        <p:nvSpPr>
          <p:cNvPr id="5141" name="Text Box 23"/>
          <p:cNvSpPr txBox="1">
            <a:spLocks noChangeArrowheads="1"/>
          </p:cNvSpPr>
          <p:nvPr/>
        </p:nvSpPr>
        <p:spPr bwMode="auto">
          <a:xfrm>
            <a:off x="381000" y="37338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ru-RU" sz="28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142" name="Text Box 24"/>
          <p:cNvSpPr txBox="1">
            <a:spLocks noChangeArrowheads="1"/>
          </p:cNvSpPr>
          <p:nvPr/>
        </p:nvSpPr>
        <p:spPr bwMode="auto">
          <a:xfrm>
            <a:off x="3810000" y="40386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5143" name="Text Box 25"/>
          <p:cNvSpPr txBox="1">
            <a:spLocks noChangeArrowheads="1"/>
          </p:cNvSpPr>
          <p:nvPr/>
        </p:nvSpPr>
        <p:spPr bwMode="auto">
          <a:xfrm>
            <a:off x="5257800" y="41910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ru-RU" sz="28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144" name="Text Box 26"/>
          <p:cNvSpPr txBox="1">
            <a:spLocks noChangeArrowheads="1"/>
          </p:cNvSpPr>
          <p:nvPr/>
        </p:nvSpPr>
        <p:spPr bwMode="auto">
          <a:xfrm>
            <a:off x="685800" y="60198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ru-RU" sz="28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145" name="Text Box 27"/>
          <p:cNvSpPr txBox="1">
            <a:spLocks noChangeArrowheads="1"/>
          </p:cNvSpPr>
          <p:nvPr/>
        </p:nvSpPr>
        <p:spPr bwMode="auto">
          <a:xfrm>
            <a:off x="5029200" y="60960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ru-RU" sz="2800" b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146" name="Text Box 28"/>
          <p:cNvSpPr txBox="1">
            <a:spLocks noChangeArrowheads="1"/>
          </p:cNvSpPr>
          <p:nvPr/>
        </p:nvSpPr>
        <p:spPr bwMode="auto">
          <a:xfrm>
            <a:off x="8305800" y="40386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5147" name="Text Box 29"/>
          <p:cNvSpPr txBox="1">
            <a:spLocks noChangeArrowheads="1"/>
          </p:cNvSpPr>
          <p:nvPr/>
        </p:nvSpPr>
        <p:spPr bwMode="auto">
          <a:xfrm>
            <a:off x="8458200" y="57150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5148" name="Text Box 30"/>
          <p:cNvSpPr txBox="1">
            <a:spLocks noChangeArrowheads="1"/>
          </p:cNvSpPr>
          <p:nvPr/>
        </p:nvSpPr>
        <p:spPr bwMode="auto">
          <a:xfrm>
            <a:off x="3733800" y="6019800"/>
            <a:ext cx="522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F</a:t>
            </a:r>
            <a:r>
              <a:rPr lang="en-US" sz="2800" b="1" baseline="-25000">
                <a:latin typeface="Times New Roman" pitchFamily="18" charset="0"/>
              </a:rPr>
              <a:t>2</a:t>
            </a:r>
            <a:endParaRPr lang="ru-RU" sz="2800" b="1" baseline="-25000">
              <a:latin typeface="Times New Roman" pitchFamily="18" charset="0"/>
            </a:endParaRPr>
          </a:p>
        </p:txBody>
      </p:sp>
      <p:sp>
        <p:nvSpPr>
          <p:cNvPr id="5149" name="Text Box 31"/>
          <p:cNvSpPr txBox="1">
            <a:spLocks noChangeArrowheads="1"/>
          </p:cNvSpPr>
          <p:nvPr/>
        </p:nvSpPr>
        <p:spPr bwMode="auto">
          <a:xfrm>
            <a:off x="1981200" y="3886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</a:rPr>
              <a:t>1)</a:t>
            </a:r>
            <a:endParaRPr lang="ru-RU" sz="28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150" name="Text Box 32"/>
          <p:cNvSpPr txBox="1">
            <a:spLocks noChangeArrowheads="1"/>
          </p:cNvSpPr>
          <p:nvPr/>
        </p:nvSpPr>
        <p:spPr bwMode="auto">
          <a:xfrm>
            <a:off x="6858000" y="38862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</a:rPr>
              <a:t>2)</a:t>
            </a:r>
            <a:endParaRPr lang="ru-RU" sz="28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151" name="Text Box 33"/>
          <p:cNvSpPr txBox="1">
            <a:spLocks noChangeArrowheads="1"/>
          </p:cNvSpPr>
          <p:nvPr/>
        </p:nvSpPr>
        <p:spPr bwMode="auto">
          <a:xfrm>
            <a:off x="2057400" y="5943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</a:rPr>
              <a:t>3)</a:t>
            </a:r>
            <a:endParaRPr lang="ru-RU" sz="28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5152" name="Text Box 34"/>
          <p:cNvSpPr txBox="1">
            <a:spLocks noChangeArrowheads="1"/>
          </p:cNvSpPr>
          <p:nvPr/>
        </p:nvSpPr>
        <p:spPr bwMode="auto">
          <a:xfrm>
            <a:off x="6858000" y="5943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  <a:latin typeface="Times New Roman" pitchFamily="18" charset="0"/>
              </a:rPr>
              <a:t>4)</a:t>
            </a:r>
            <a:endParaRPr lang="ru-RU" sz="28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3595000069da5e54c25e4126663ea79259f93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14600" y="0"/>
            <a:ext cx="6400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Ответь на вопрос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27325" y="1209675"/>
            <a:ext cx="6111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</a:rPr>
              <a:t>. Какая из наклонных плоскостей, по-вашему, даёт больший выигрыш в силе? Почему?</a:t>
            </a:r>
          </a:p>
        </p:txBody>
      </p:sp>
      <p:sp>
        <p:nvSpPr>
          <p:cNvPr id="6149" name="AutoShape 5" descr="Дуб"/>
          <p:cNvSpPr>
            <a:spLocks noChangeArrowheads="1"/>
          </p:cNvSpPr>
          <p:nvPr/>
        </p:nvSpPr>
        <p:spPr bwMode="auto">
          <a:xfrm flipH="1">
            <a:off x="457200" y="3048000"/>
            <a:ext cx="1371600" cy="914400"/>
          </a:xfrm>
          <a:prstGeom prst="rtTriangl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 descr="Дуб"/>
          <p:cNvSpPr>
            <a:spLocks noChangeArrowheads="1"/>
          </p:cNvSpPr>
          <p:nvPr/>
        </p:nvSpPr>
        <p:spPr bwMode="auto">
          <a:xfrm flipH="1">
            <a:off x="2362200" y="3048000"/>
            <a:ext cx="3505200" cy="914400"/>
          </a:xfrm>
          <a:prstGeom prst="rtTriangl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7" descr="Дуб"/>
          <p:cNvSpPr>
            <a:spLocks noChangeArrowheads="1"/>
          </p:cNvSpPr>
          <p:nvPr/>
        </p:nvSpPr>
        <p:spPr bwMode="auto">
          <a:xfrm flipH="1">
            <a:off x="6172200" y="3048000"/>
            <a:ext cx="2362200" cy="914400"/>
          </a:xfrm>
          <a:prstGeom prst="rtTriangl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90600" y="4038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1)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267200" y="4038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2)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239000" y="4038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3)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828800" y="3048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13595000069da5e54c25e4126663ea79259f93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4600" y="0"/>
            <a:ext cx="6400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Ответь на вопрос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37338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</a:t>
            </a:r>
            <a:r>
              <a:rPr lang="ru-RU" sz="3200" b="1">
                <a:latin typeface="Times New Roman" pitchFamily="18" charset="0"/>
              </a:rPr>
              <a:t>. Почему ручку двери располагают не к середине двери, а  ближе к её краю?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362200" y="1066800"/>
            <a:ext cx="6781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  <a:r>
              <a:rPr lang="ru-RU" sz="3200" b="1">
                <a:latin typeface="Times New Roman" pitchFamily="18" charset="0"/>
              </a:rPr>
              <a:t>. Если на доске, перекинутой через бревно, качаются двое ребят различного веса, то следует ли им садиться на одинаковом расстоянии от опоры 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28600" y="4953000"/>
            <a:ext cx="617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8. Для чего гайка-барашек имеет лопасти? </a:t>
            </a:r>
          </a:p>
        </p:txBody>
      </p:sp>
      <p:pic>
        <p:nvPicPr>
          <p:cNvPr id="14346" name="Picture 10" descr="i?id=661195587-7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8768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3595000069da5e54c25e4126663ea79259f933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4600" y="0"/>
            <a:ext cx="64008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6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Ответь на вопрос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62200" y="1066800"/>
            <a:ext cx="6553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9. Почему для резки бумаги и ткани применяют ножницы с короткими ручками и длинными лезвиями, а для резки листового металла – с длинными ручками и короткими лезвиями? 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4191000"/>
            <a:ext cx="86264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10. В школьной мастерской мальчик, чтобы сильно зажать в тиски обрабатываемую деталь, берётся не за середину, а за край ручки? Почему?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696200" cy="2746375"/>
          </a:xfrm>
        </p:spPr>
        <p:txBody>
          <a:bodyPr/>
          <a:lstStyle/>
          <a:p>
            <a:pPr eaLnBrk="1" hangingPunct="1">
              <a:defRPr/>
            </a:pPr>
            <a:r>
              <a:rPr lang="ru-RU" sz="129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КПД </a:t>
            </a:r>
            <a:br>
              <a:rPr lang="ru-RU" sz="129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</a:br>
            <a:r>
              <a:rPr lang="ru-RU" sz="6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простых механизмов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5400" b="1">
                <a:effectLst>
                  <a:outerShdw blurRad="38100" dist="38100" dir="2700000" algn="tl">
                    <a:srgbClr val="C0C0C0"/>
                  </a:outerShdw>
                </a:effectLst>
                <a:latin typeface="Script MT Bold" pitchFamily="66" charset="0"/>
              </a:rPr>
              <a:t>Тема урока: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Что должны узнать?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8925" y="1514475"/>
            <a:ext cx="8550275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1. Какую работу называют полезной,               какую полной?</a:t>
            </a:r>
          </a:p>
          <a:p>
            <a:r>
              <a:rPr lang="ru-RU" sz="3200" b="1">
                <a:latin typeface="Times New Roman" pitchFamily="18" charset="0"/>
              </a:rPr>
              <a:t>2. Почему на практике совершённая работа больше, чем полезная?</a:t>
            </a:r>
          </a:p>
          <a:p>
            <a:r>
              <a:rPr lang="ru-RU" sz="3200" b="1">
                <a:latin typeface="Times New Roman" pitchFamily="18" charset="0"/>
              </a:rPr>
              <a:t>3. Что такое коэффициент полезного действия?</a:t>
            </a:r>
          </a:p>
          <a:p>
            <a:r>
              <a:rPr lang="ru-RU" sz="2800" b="1">
                <a:latin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</a:rPr>
              <a:t>. Может ли КПД быть больше единицы?</a:t>
            </a:r>
          </a:p>
          <a:p>
            <a:r>
              <a:rPr lang="ru-RU" sz="3200" b="1">
                <a:latin typeface="Times New Roman" pitchFamily="18" charset="0"/>
              </a:rPr>
              <a:t>5. Как можно увеличить КПД?</a:t>
            </a:r>
          </a:p>
          <a:p>
            <a:endParaRPr lang="ru-RU" sz="48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017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Какую работу называют полезной, какую полной?</a:t>
            </a:r>
          </a:p>
        </p:txBody>
      </p:sp>
      <p:pic>
        <p:nvPicPr>
          <p:cNvPr id="11267" name="Picture 5" descr="p-03h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152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1295400"/>
            <a:ext cx="42830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Задание: </a:t>
            </a:r>
          </a:p>
          <a:p>
            <a:pPr algn="ctr">
              <a:defRPr/>
            </a:pPr>
            <a:r>
              <a:rPr lang="ru-RU" sz="2800" b="1">
                <a:latin typeface="Times New Roman" pitchFamily="18" charset="0"/>
              </a:rPr>
              <a:t>Бочку массой 200 кг надо поднять на борт корабля на высоту 10 м.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38800" y="3048000"/>
            <a:ext cx="195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u="sng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Вопросы: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33600" y="3724275"/>
            <a:ext cx="701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1. Какую работу нужно совершить, чтобы выполнить задание?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0" y="4572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A = F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800" b="1">
                <a:latin typeface="Times New Roman" pitchFamily="18" charset="0"/>
              </a:rPr>
              <a:t>s = m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s = 200</a:t>
            </a:r>
            <a:r>
              <a:rPr lang="ru-RU" sz="2800" b="1">
                <a:latin typeface="Times New Roman" pitchFamily="18" charset="0"/>
              </a:rPr>
              <a:t> кг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10 </a:t>
            </a:r>
            <a:r>
              <a:rPr lang="ru-RU" sz="2800" b="1">
                <a:latin typeface="Times New Roman" pitchFamily="18" charset="0"/>
              </a:rPr>
              <a:t>Н/кг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800" b="1">
                <a:latin typeface="Times New Roman" pitchFamily="18" charset="0"/>
              </a:rPr>
              <a:t>10 </a:t>
            </a:r>
            <a:r>
              <a:rPr lang="ru-RU" sz="2800" b="1">
                <a:latin typeface="Times New Roman" pitchFamily="18" charset="0"/>
              </a:rPr>
              <a:t>м </a:t>
            </a:r>
            <a:r>
              <a:rPr lang="en-US" sz="2800" b="1">
                <a:latin typeface="Times New Roman" pitchFamily="18" charset="0"/>
              </a:rPr>
              <a:t>= 20 000 </a:t>
            </a:r>
            <a:r>
              <a:rPr lang="ru-RU" sz="2800" b="1">
                <a:latin typeface="Times New Roman" pitchFamily="18" charset="0"/>
              </a:rPr>
              <a:t>Дж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41325" y="5141913"/>
            <a:ext cx="8397875" cy="1404937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Работу, которую необходимо совершить непосредственно для выполнения конкретного задания, называют </a:t>
            </a:r>
            <a:r>
              <a:rPr lang="ru-RU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ПОЛЕЗНОЙ.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209800" y="3724275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2. Для чего грузчики используют наклонную плоскость?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8600" y="4572000"/>
            <a:ext cx="8626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3. В чём выигрывают грузчики, применяя наклонную плоскость, а в чём проигрывают?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2725" y="5553075"/>
            <a:ext cx="8626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4. Получают ли грузчики выигрыш в работе, применяя наклонную плоскость?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5103214" flipH="1">
            <a:off x="6990556" y="5418932"/>
            <a:ext cx="1395413" cy="609600"/>
          </a:xfrm>
          <a:custGeom>
            <a:avLst/>
            <a:gdLst>
              <a:gd name="T0" fmla="*/ 977177 w 21600"/>
              <a:gd name="T1" fmla="*/ 0 h 21600"/>
              <a:gd name="T2" fmla="*/ 977177 w 21600"/>
              <a:gd name="T3" fmla="*/ 343126 h 21600"/>
              <a:gd name="T4" fmla="*/ 209118 w 21600"/>
              <a:gd name="T5" fmla="*/ 609600 h 21600"/>
              <a:gd name="T6" fmla="*/ 1395413 w 21600"/>
              <a:gd name="T7" fmla="*/ 17156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8600" y="388620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5. Учитывали ли мы при расчёте работы действие сил трения и сопротивления? 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88925" y="5141913"/>
            <a:ext cx="84740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6. Необходимо ли на практике совершить дополнительную работу для преодоления сил трения и сопротивления?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33400" y="0"/>
            <a:ext cx="83058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Какую работу необходимо совершить на практике?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04800" y="3733800"/>
            <a:ext cx="8550275" cy="1771650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>
                <a:latin typeface="Times New Roman" pitchFamily="18" charset="0"/>
              </a:rPr>
              <a:t>На практике совершённая с помощью механизма </a:t>
            </a: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полная</a:t>
            </a:r>
            <a:r>
              <a:rPr lang="ru-RU" sz="3600" b="1">
                <a:latin typeface="Times New Roman" pitchFamily="18" charset="0"/>
              </a:rPr>
              <a:t> работа </a:t>
            </a: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Аз</a:t>
            </a:r>
            <a:r>
              <a:rPr lang="ru-RU" sz="3600" b="1">
                <a:latin typeface="Times New Roman" pitchFamily="18" charset="0"/>
              </a:rPr>
              <a:t> всегда несколько больше полезной работы.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066800" y="5715000"/>
            <a:ext cx="2306638" cy="733425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Ап  </a:t>
            </a: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&lt;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Аз</a:t>
            </a:r>
            <a:r>
              <a:rPr lang="ru-RU"/>
              <a:t>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038600" y="5715000"/>
            <a:ext cx="1054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или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638800" y="5715000"/>
            <a:ext cx="2638425" cy="733425"/>
          </a:xfrm>
          <a:prstGeom prst="rect">
            <a:avLst/>
          </a:prstGeom>
          <a:solidFill>
            <a:schemeClr val="bg1"/>
          </a:solidFill>
          <a:ln w="317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Ап / Аз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 1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060"/>
                            </p:stCondLst>
                            <p:childTnLst>
                              <p:par>
                                <p:cTn id="1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"/>
                            </p:stCondLst>
                            <p:childTnLst>
                              <p:par>
                                <p:cTn id="1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460"/>
                            </p:stCondLst>
                            <p:childTnLst>
                              <p:par>
                                <p:cTn id="1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0" grpId="0"/>
      <p:bldP spid="11271" grpId="0"/>
      <p:bldP spid="11271" grpId="1"/>
      <p:bldP spid="11272" grpId="0"/>
      <p:bldP spid="11272" grpId="1"/>
      <p:bldP spid="11273" grpId="0"/>
      <p:bldP spid="11273" grpId="1"/>
      <p:bldP spid="11274" grpId="0" animBg="1"/>
      <p:bldP spid="11274" grpId="1" animBg="1"/>
      <p:bldP spid="11275" grpId="0"/>
      <p:bldP spid="11275" grpId="1"/>
      <p:bldP spid="11276" grpId="0"/>
      <p:bldP spid="11276" grpId="1"/>
      <p:bldP spid="11277" grpId="0"/>
      <p:bldP spid="11277" grpId="1"/>
      <p:bldP spid="11278" grpId="0" animBg="1"/>
      <p:bldP spid="11278" grpId="1" animBg="1"/>
      <p:bldP spid="11279" grpId="0"/>
      <p:bldP spid="11279" grpId="1"/>
      <p:bldP spid="11280" grpId="0" build="allAtOnce"/>
      <p:bldP spid="11281" grpId="0"/>
      <p:bldP spid="11282" grpId="0" animBg="1"/>
      <p:bldP spid="11283" grpId="0" animBg="1"/>
      <p:bldP spid="11284" grpId="0"/>
      <p:bldP spid="1128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687</Words>
  <Application>Microsoft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Script MT Bold</vt:lpstr>
      <vt:lpstr>Times New Roman</vt:lpstr>
      <vt:lpstr>Monotype Corsiva</vt:lpstr>
      <vt:lpstr>Оформление по умолчанию</vt:lpstr>
      <vt:lpstr>КПД  простых механизмов</vt:lpstr>
      <vt:lpstr>Блок контроля</vt:lpstr>
      <vt:lpstr>Слайд 3</vt:lpstr>
      <vt:lpstr>Слайд 4</vt:lpstr>
      <vt:lpstr>Слайд 5</vt:lpstr>
      <vt:lpstr>Слайд 6</vt:lpstr>
      <vt:lpstr>КПД  простых механизмов</vt:lpstr>
      <vt:lpstr>Что должны узнать?</vt:lpstr>
      <vt:lpstr>Какую работу называют полезной, какую полной?</vt:lpstr>
      <vt:lpstr>Коэффициент полезного действия (КПД) </vt:lpstr>
      <vt:lpstr>Как увеличить КПД?</vt:lpstr>
      <vt:lpstr>Реши задачу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54</cp:revision>
  <cp:lastPrinted>1601-01-01T00:00:00Z</cp:lastPrinted>
  <dcterms:created xsi:type="dcterms:W3CDTF">1601-01-01T00:00:00Z</dcterms:created>
  <dcterms:modified xsi:type="dcterms:W3CDTF">2014-05-05T18:28:29Z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