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1" autoAdjust="0"/>
    <p:restoredTop sz="94676" autoAdjust="0"/>
  </p:normalViewPr>
  <p:slideViewPr>
    <p:cSldViewPr>
      <p:cViewPr varScale="1">
        <p:scale>
          <a:sx n="110" d="100"/>
          <a:sy n="110" d="100"/>
        </p:scale>
        <p:origin x="-1644" y="-47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smtClean="0">
                <a:latin typeface="+mn-lt"/>
              </a:defRPr>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941C7A4E-EA3C-4955-A71D-01B197805D29}" type="datetimeFigureOut">
              <a:rPr lang="ru-RU"/>
              <a:pPr>
                <a:defRPr/>
              </a:pPr>
              <a:t>07.12.2015</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smtClean="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smtClean="0">
                <a:latin typeface="+mn-lt"/>
              </a:defRPr>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366CF30E-95D4-46A3-BC70-26225F0FFA89}"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Образ слайда 1"/>
          <p:cNvSpPr>
            <a:spLocks noGrp="1" noRot="1" noChangeAspect="1" noTextEdit="1"/>
          </p:cNvSpPr>
          <p:nvPr>
            <p:ph type="sldImg"/>
          </p:nvPr>
        </p:nvSpPr>
        <p:spPr bwMode="auto">
          <a:noFill/>
          <a:ln>
            <a:solidFill>
              <a:srgbClr val="000000"/>
            </a:solidFill>
            <a:miter lim="800000"/>
            <a:headEnd/>
            <a:tailEnd/>
          </a:ln>
        </p:spPr>
      </p:sp>
      <p:sp>
        <p:nvSpPr>
          <p:cNvPr id="17411"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17412"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0DED29B-DD7B-4903-80F7-B68FD18B5A7F}" type="slidenum">
              <a:rPr lang="ru-RU"/>
              <a:pPr fontAlgn="base">
                <a:spcBef>
                  <a:spcPct val="0"/>
                </a:spcBef>
                <a:spcAft>
                  <a:spcPct val="0"/>
                </a:spcAft>
              </a:pPr>
              <a:t>5</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lIns="45720" tIns="0" rIns="45720"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lang="ru-RU" smtClean="0"/>
              <a:t>Образец заголовка</a:t>
            </a:r>
            <a:endParaRPr lang="en-US"/>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smtClean="0"/>
              <a:t>Образец подзаголовка</a:t>
            </a:r>
            <a:endParaRPr lang="en-US"/>
          </a:p>
        </p:txBody>
      </p:sp>
      <p:sp>
        <p:nvSpPr>
          <p:cNvPr id="4" name="Дата 13"/>
          <p:cNvSpPr>
            <a:spLocks noGrp="1"/>
          </p:cNvSpPr>
          <p:nvPr>
            <p:ph type="dt" sz="half" idx="10"/>
          </p:nvPr>
        </p:nvSpPr>
        <p:spPr/>
        <p:txBody>
          <a:bodyPr/>
          <a:lstStyle>
            <a:lvl1pPr>
              <a:defRPr/>
            </a:lvl1pPr>
          </a:lstStyle>
          <a:p>
            <a:pPr>
              <a:defRPr/>
            </a:pPr>
            <a:fld id="{F605A0A3-7A0F-43D9-8F3E-6AE1316C97E5}" type="datetimeFigureOut">
              <a:rPr lang="ru-RU"/>
              <a:pPr>
                <a:defRPr/>
              </a:pPr>
              <a:t>07.12.2015</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6A6E65FA-462B-4C57-B51C-480033182151}"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fld id="{4A109FD6-0B8A-48B9-805D-6597D426DCDC}" type="datetimeFigureOut">
              <a:rPr lang="ru-RU"/>
              <a:pPr>
                <a:defRPr/>
              </a:pPr>
              <a:t>07.12.2015</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200A0BC7-3296-4172-A28E-1BA3AB1425F5}"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fld id="{0472AB85-13F8-4228-BD79-C4AD4E414B41}" type="datetimeFigureOut">
              <a:rPr lang="ru-RU"/>
              <a:pPr>
                <a:defRPr/>
              </a:pPr>
              <a:t>07.12.2015</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BF6D4A10-06AC-415B-83AD-5D9FFB68EB72}"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fld id="{E2998AD2-35A4-4C6C-9E3B-70568E729C7D}" type="datetimeFigureOut">
              <a:rPr lang="ru-RU"/>
              <a:pPr>
                <a:defRPr/>
              </a:pPr>
              <a:t>07.12.2015</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99BAB65E-105E-44AF-910C-6B42DCBA92DE}"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ru-RU" smtClean="0"/>
              <a:t>Образец заголовка</a:t>
            </a:r>
            <a:endParaRPr lang="en-US"/>
          </a:p>
        </p:txBody>
      </p:sp>
      <p:sp>
        <p:nvSpPr>
          <p:cNvPr id="3" name="Текст 2"/>
          <p:cNvSpPr>
            <a:spLocks noGrp="1"/>
          </p:cNvSpPr>
          <p:nvPr>
            <p:ph type="body" idx="1"/>
          </p:nvPr>
        </p:nvSpPr>
        <p:spPr>
          <a:xfrm>
            <a:off x="1600200" y="2507786"/>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smtClean="0"/>
              <a:t>Образец текста</a:t>
            </a:r>
          </a:p>
        </p:txBody>
      </p:sp>
      <p:sp>
        <p:nvSpPr>
          <p:cNvPr id="4" name="Дата 13"/>
          <p:cNvSpPr>
            <a:spLocks noGrp="1"/>
          </p:cNvSpPr>
          <p:nvPr>
            <p:ph type="dt" sz="half" idx="10"/>
          </p:nvPr>
        </p:nvSpPr>
        <p:spPr/>
        <p:txBody>
          <a:bodyPr/>
          <a:lstStyle>
            <a:lvl1pPr>
              <a:defRPr/>
            </a:lvl1pPr>
          </a:lstStyle>
          <a:p>
            <a:pPr>
              <a:defRPr/>
            </a:pPr>
            <a:fld id="{44511BE8-8CA4-4243-86A0-46C87C0077E8}" type="datetimeFigureOut">
              <a:rPr lang="ru-RU"/>
              <a:pPr>
                <a:defRPr/>
              </a:pPr>
              <a:t>07.12.2015</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CD87A2AC-982E-40BC-AA8A-B7F875CC9662}"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Содержимое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Содержимое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13"/>
          <p:cNvSpPr>
            <a:spLocks noGrp="1"/>
          </p:cNvSpPr>
          <p:nvPr>
            <p:ph type="dt" sz="half" idx="10"/>
          </p:nvPr>
        </p:nvSpPr>
        <p:spPr/>
        <p:txBody>
          <a:bodyPr/>
          <a:lstStyle>
            <a:lvl1pPr>
              <a:defRPr/>
            </a:lvl1pPr>
          </a:lstStyle>
          <a:p>
            <a:pPr>
              <a:defRPr/>
            </a:pPr>
            <a:fld id="{96A45DA5-8677-4384-B860-4AA2D316DFA9}" type="datetimeFigureOut">
              <a:rPr lang="ru-RU"/>
              <a:pPr>
                <a:defRPr/>
              </a:pPr>
              <a:t>07.12.2015</a:t>
            </a:fld>
            <a:endParaRPr lang="ru-RU"/>
          </a:p>
        </p:txBody>
      </p:sp>
      <p:sp>
        <p:nvSpPr>
          <p:cNvPr id="6" name="Нижний колонтитул 2"/>
          <p:cNvSpPr>
            <a:spLocks noGrp="1"/>
          </p:cNvSpPr>
          <p:nvPr>
            <p:ph type="ftr" sz="quarter" idx="11"/>
          </p:nvPr>
        </p:nvSpPr>
        <p:spPr/>
        <p:txBody>
          <a:bodyPr/>
          <a:lstStyle>
            <a:lvl1pPr>
              <a:defRPr/>
            </a:lvl1pPr>
          </a:lstStyle>
          <a:p>
            <a:pPr>
              <a:defRPr/>
            </a:pPr>
            <a:endParaRPr lang="ru-RU"/>
          </a:p>
        </p:txBody>
      </p:sp>
      <p:sp>
        <p:nvSpPr>
          <p:cNvPr id="7" name="Номер слайда 22"/>
          <p:cNvSpPr>
            <a:spLocks noGrp="1"/>
          </p:cNvSpPr>
          <p:nvPr>
            <p:ph type="sldNum" sz="quarter" idx="12"/>
          </p:nvPr>
        </p:nvSpPr>
        <p:spPr/>
        <p:txBody>
          <a:bodyPr/>
          <a:lstStyle>
            <a:lvl1pPr>
              <a:defRPr/>
            </a:lvl1pPr>
          </a:lstStyle>
          <a:p>
            <a:pPr>
              <a:defRPr/>
            </a:pPr>
            <a:fld id="{C25E8B8D-BDF6-4B19-A046-2AAE5EF40F0F}"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lstStyle>
            <a:lvl1pPr>
              <a:defRPr/>
            </a:lvl1pPr>
          </a:lstStyle>
          <a:p>
            <a:r>
              <a:rPr lang="ru-RU" smtClean="0"/>
              <a:t>Образец заголовка</a:t>
            </a:r>
            <a:endParaRPr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5" name="Содержимое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Содержимое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13"/>
          <p:cNvSpPr>
            <a:spLocks noGrp="1"/>
          </p:cNvSpPr>
          <p:nvPr>
            <p:ph type="dt" sz="half" idx="10"/>
          </p:nvPr>
        </p:nvSpPr>
        <p:spPr/>
        <p:txBody>
          <a:bodyPr/>
          <a:lstStyle>
            <a:lvl1pPr>
              <a:defRPr/>
            </a:lvl1pPr>
          </a:lstStyle>
          <a:p>
            <a:pPr>
              <a:defRPr/>
            </a:pPr>
            <a:fld id="{E61035C5-38D3-4C8D-A9FB-00FAF1EC58ED}" type="datetimeFigureOut">
              <a:rPr lang="ru-RU"/>
              <a:pPr>
                <a:defRPr/>
              </a:pPr>
              <a:t>07.12.2015</a:t>
            </a:fld>
            <a:endParaRPr lang="ru-RU"/>
          </a:p>
        </p:txBody>
      </p:sp>
      <p:sp>
        <p:nvSpPr>
          <p:cNvPr id="8" name="Нижний колонтитул 2"/>
          <p:cNvSpPr>
            <a:spLocks noGrp="1"/>
          </p:cNvSpPr>
          <p:nvPr>
            <p:ph type="ftr" sz="quarter" idx="11"/>
          </p:nvPr>
        </p:nvSpPr>
        <p:spPr/>
        <p:txBody>
          <a:bodyPr/>
          <a:lstStyle>
            <a:lvl1pPr>
              <a:defRPr/>
            </a:lvl1pPr>
          </a:lstStyle>
          <a:p>
            <a:pPr>
              <a:defRPr/>
            </a:pPr>
            <a:endParaRPr lang="ru-RU"/>
          </a:p>
        </p:txBody>
      </p:sp>
      <p:sp>
        <p:nvSpPr>
          <p:cNvPr id="9" name="Номер слайда 22"/>
          <p:cNvSpPr>
            <a:spLocks noGrp="1"/>
          </p:cNvSpPr>
          <p:nvPr>
            <p:ph type="sldNum" sz="quarter" idx="12"/>
          </p:nvPr>
        </p:nvSpPr>
        <p:spPr/>
        <p:txBody>
          <a:bodyPr/>
          <a:lstStyle>
            <a:lvl1pPr>
              <a:defRPr/>
            </a:lvl1pPr>
          </a:lstStyle>
          <a:p>
            <a:pPr>
              <a:defRPr/>
            </a:pPr>
            <a:fld id="{3D78AAAC-9447-41AA-AF47-90F1D5547FB2}"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Дата 13"/>
          <p:cNvSpPr>
            <a:spLocks noGrp="1"/>
          </p:cNvSpPr>
          <p:nvPr>
            <p:ph type="dt" sz="half" idx="10"/>
          </p:nvPr>
        </p:nvSpPr>
        <p:spPr/>
        <p:txBody>
          <a:bodyPr/>
          <a:lstStyle>
            <a:lvl1pPr>
              <a:defRPr/>
            </a:lvl1pPr>
          </a:lstStyle>
          <a:p>
            <a:pPr>
              <a:defRPr/>
            </a:pPr>
            <a:fld id="{DAF920C6-0E95-4EF0-A3BF-4FBE545B4A3E}" type="datetimeFigureOut">
              <a:rPr lang="ru-RU"/>
              <a:pPr>
                <a:defRPr/>
              </a:pPr>
              <a:t>07.12.2015</a:t>
            </a:fld>
            <a:endParaRPr lang="ru-RU"/>
          </a:p>
        </p:txBody>
      </p:sp>
      <p:sp>
        <p:nvSpPr>
          <p:cNvPr id="4" name="Нижний колонтитул 2"/>
          <p:cNvSpPr>
            <a:spLocks noGrp="1"/>
          </p:cNvSpPr>
          <p:nvPr>
            <p:ph type="ftr" sz="quarter" idx="11"/>
          </p:nvPr>
        </p:nvSpPr>
        <p:spPr/>
        <p:txBody>
          <a:bodyPr/>
          <a:lstStyle>
            <a:lvl1pPr>
              <a:defRPr/>
            </a:lvl1pPr>
          </a:lstStyle>
          <a:p>
            <a:pPr>
              <a:defRPr/>
            </a:pPr>
            <a:endParaRPr lang="ru-RU"/>
          </a:p>
        </p:txBody>
      </p:sp>
      <p:sp>
        <p:nvSpPr>
          <p:cNvPr id="5" name="Номер слайда 22"/>
          <p:cNvSpPr>
            <a:spLocks noGrp="1"/>
          </p:cNvSpPr>
          <p:nvPr>
            <p:ph type="sldNum" sz="quarter" idx="12"/>
          </p:nvPr>
        </p:nvSpPr>
        <p:spPr/>
        <p:txBody>
          <a:bodyPr/>
          <a:lstStyle>
            <a:lvl1pPr>
              <a:defRPr/>
            </a:lvl1pPr>
          </a:lstStyle>
          <a:p>
            <a:pPr>
              <a:defRPr/>
            </a:pPr>
            <a:fld id="{B5EDB019-153B-4FF6-B92C-B50AB694158B}"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3"/>
          <p:cNvSpPr>
            <a:spLocks noGrp="1"/>
          </p:cNvSpPr>
          <p:nvPr>
            <p:ph type="dt" sz="half" idx="10"/>
          </p:nvPr>
        </p:nvSpPr>
        <p:spPr/>
        <p:txBody>
          <a:bodyPr/>
          <a:lstStyle>
            <a:lvl1pPr>
              <a:defRPr/>
            </a:lvl1pPr>
          </a:lstStyle>
          <a:p>
            <a:pPr>
              <a:defRPr/>
            </a:pPr>
            <a:fld id="{BCFCC0B1-E9BD-42E4-A7D3-D5D408DD1459}" type="datetimeFigureOut">
              <a:rPr lang="ru-RU"/>
              <a:pPr>
                <a:defRPr/>
              </a:pPr>
              <a:t>07.12.2015</a:t>
            </a:fld>
            <a:endParaRPr lang="ru-RU"/>
          </a:p>
        </p:txBody>
      </p:sp>
      <p:sp>
        <p:nvSpPr>
          <p:cNvPr id="3" name="Нижний колонтитул 2"/>
          <p:cNvSpPr>
            <a:spLocks noGrp="1"/>
          </p:cNvSpPr>
          <p:nvPr>
            <p:ph type="ftr" sz="quarter" idx="11"/>
          </p:nvPr>
        </p:nvSpPr>
        <p:spPr/>
        <p:txBody>
          <a:bodyPr/>
          <a:lstStyle>
            <a:lvl1pPr>
              <a:defRPr/>
            </a:lvl1pPr>
          </a:lstStyle>
          <a:p>
            <a:pPr>
              <a:defRPr/>
            </a:pPr>
            <a:endParaRPr lang="ru-RU"/>
          </a:p>
        </p:txBody>
      </p:sp>
      <p:sp>
        <p:nvSpPr>
          <p:cNvPr id="4" name="Номер слайда 22"/>
          <p:cNvSpPr>
            <a:spLocks noGrp="1"/>
          </p:cNvSpPr>
          <p:nvPr>
            <p:ph type="sldNum" sz="quarter" idx="12"/>
          </p:nvPr>
        </p:nvSpPr>
        <p:spPr/>
        <p:txBody>
          <a:bodyPr/>
          <a:lstStyle>
            <a:lvl1pPr>
              <a:defRPr/>
            </a:lvl1pPr>
          </a:lstStyle>
          <a:p>
            <a:pPr>
              <a:defRPr/>
            </a:pPr>
            <a:fld id="{95B78842-873C-4AD3-8AA8-04639043B525}"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ru-RU" smtClean="0"/>
              <a:t>Образец заголовка</a:t>
            </a:r>
            <a:endParaRPr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ru-RU" smtClean="0"/>
              <a:t>Образец текста</a:t>
            </a:r>
          </a:p>
        </p:txBody>
      </p:sp>
      <p:sp>
        <p:nvSpPr>
          <p:cNvPr id="4" name="Содержимое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13"/>
          <p:cNvSpPr>
            <a:spLocks noGrp="1"/>
          </p:cNvSpPr>
          <p:nvPr>
            <p:ph type="dt" sz="half" idx="10"/>
          </p:nvPr>
        </p:nvSpPr>
        <p:spPr/>
        <p:txBody>
          <a:bodyPr/>
          <a:lstStyle>
            <a:lvl1pPr>
              <a:defRPr/>
            </a:lvl1pPr>
          </a:lstStyle>
          <a:p>
            <a:pPr>
              <a:defRPr/>
            </a:pPr>
            <a:fld id="{88FBA618-0A6A-43FC-8C7F-0F40566AB72C}" type="datetimeFigureOut">
              <a:rPr lang="ru-RU"/>
              <a:pPr>
                <a:defRPr/>
              </a:pPr>
              <a:t>07.12.2015</a:t>
            </a:fld>
            <a:endParaRPr lang="ru-RU"/>
          </a:p>
        </p:txBody>
      </p:sp>
      <p:sp>
        <p:nvSpPr>
          <p:cNvPr id="6" name="Нижний колонтитул 2"/>
          <p:cNvSpPr>
            <a:spLocks noGrp="1"/>
          </p:cNvSpPr>
          <p:nvPr>
            <p:ph type="ftr" sz="quarter" idx="11"/>
          </p:nvPr>
        </p:nvSpPr>
        <p:spPr/>
        <p:txBody>
          <a:bodyPr/>
          <a:lstStyle>
            <a:lvl1pPr>
              <a:defRPr/>
            </a:lvl1pPr>
          </a:lstStyle>
          <a:p>
            <a:pPr>
              <a:defRPr/>
            </a:pPr>
            <a:endParaRPr lang="ru-RU"/>
          </a:p>
        </p:txBody>
      </p:sp>
      <p:sp>
        <p:nvSpPr>
          <p:cNvPr id="7" name="Номер слайда 22"/>
          <p:cNvSpPr>
            <a:spLocks noGrp="1"/>
          </p:cNvSpPr>
          <p:nvPr>
            <p:ph type="sldNum" sz="quarter" idx="12"/>
          </p:nvPr>
        </p:nvSpPr>
        <p:spPr/>
        <p:txBody>
          <a:bodyPr/>
          <a:lstStyle>
            <a:lvl1pPr>
              <a:defRPr/>
            </a:lvl1pPr>
          </a:lstStyle>
          <a:p>
            <a:pPr>
              <a:defRPr/>
            </a:pPr>
            <a:fld id="{CC024F0E-5C44-4D2E-A09A-7AC9304A5D9C}"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lang="ru-RU" smtClean="0"/>
              <a:t>Образец заголовка</a:t>
            </a:r>
            <a:endParaRPr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ru-RU" noProof="0" smtClean="0"/>
              <a:t>Вставка рисунка</a:t>
            </a:r>
            <a:endParaRPr lang="en-US" noProof="0" dirty="0"/>
          </a:p>
        </p:txBody>
      </p:sp>
      <p:sp>
        <p:nvSpPr>
          <p:cNvPr id="4" name="Текст 3"/>
          <p:cNvSpPr>
            <a:spLocks noGrp="1"/>
          </p:cNvSpPr>
          <p:nvPr>
            <p:ph type="body" sz="half" idx="2"/>
          </p:nvPr>
        </p:nvSpPr>
        <p:spPr>
          <a:xfrm>
            <a:off x="1828800" y="1166787"/>
            <a:ext cx="54864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ru-RU" smtClean="0"/>
              <a:t>Образец текста</a:t>
            </a:r>
          </a:p>
        </p:txBody>
      </p:sp>
      <p:sp>
        <p:nvSpPr>
          <p:cNvPr id="5" name="Дата 13"/>
          <p:cNvSpPr>
            <a:spLocks noGrp="1"/>
          </p:cNvSpPr>
          <p:nvPr>
            <p:ph type="dt" sz="half" idx="10"/>
          </p:nvPr>
        </p:nvSpPr>
        <p:spPr/>
        <p:txBody>
          <a:bodyPr/>
          <a:lstStyle>
            <a:lvl1pPr>
              <a:defRPr/>
            </a:lvl1pPr>
          </a:lstStyle>
          <a:p>
            <a:pPr>
              <a:defRPr/>
            </a:pPr>
            <a:fld id="{4CB863C0-7723-450C-A444-69FB8055AAB5}" type="datetimeFigureOut">
              <a:rPr lang="ru-RU"/>
              <a:pPr>
                <a:defRPr/>
              </a:pPr>
              <a:t>07.12.2015</a:t>
            </a:fld>
            <a:endParaRPr lang="ru-RU"/>
          </a:p>
        </p:txBody>
      </p:sp>
      <p:sp>
        <p:nvSpPr>
          <p:cNvPr id="6" name="Нижний колонтитул 2"/>
          <p:cNvSpPr>
            <a:spLocks noGrp="1"/>
          </p:cNvSpPr>
          <p:nvPr>
            <p:ph type="ftr" sz="quarter" idx="11"/>
          </p:nvPr>
        </p:nvSpPr>
        <p:spPr/>
        <p:txBody>
          <a:bodyPr/>
          <a:lstStyle>
            <a:lvl1pPr>
              <a:defRPr/>
            </a:lvl1pPr>
          </a:lstStyle>
          <a:p>
            <a:pPr>
              <a:defRPr/>
            </a:pPr>
            <a:endParaRPr lang="ru-RU"/>
          </a:p>
        </p:txBody>
      </p:sp>
      <p:sp>
        <p:nvSpPr>
          <p:cNvPr id="7" name="Номер слайда 22"/>
          <p:cNvSpPr>
            <a:spLocks noGrp="1"/>
          </p:cNvSpPr>
          <p:nvPr>
            <p:ph type="sldNum" sz="quarter" idx="12"/>
          </p:nvPr>
        </p:nvSpPr>
        <p:spPr/>
        <p:txBody>
          <a:bodyPr/>
          <a:lstStyle>
            <a:lvl1pPr>
              <a:defRPr/>
            </a:lvl1pPr>
          </a:lstStyle>
          <a:p>
            <a:pPr>
              <a:defRPr/>
            </a:pPr>
            <a:fld id="{D7865FE5-B38B-4707-807E-8603C6780CBF}"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lang="ru-RU" smtClean="0"/>
              <a:t>Образец заголовка</a:t>
            </a:r>
            <a:endParaRPr lang="en-US"/>
          </a:p>
        </p:txBody>
      </p:sp>
      <p:sp>
        <p:nvSpPr>
          <p:cNvPr id="1027" name="Текст 12"/>
          <p:cNvSpPr>
            <a:spLocks noGrp="1"/>
          </p:cNvSpPr>
          <p:nvPr>
            <p:ph type="body" idx="1"/>
          </p:nvPr>
        </p:nvSpPr>
        <p:spPr bwMode="auto">
          <a:xfrm>
            <a:off x="457200" y="1600200"/>
            <a:ext cx="8229600" cy="4708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fontAlgn="auto" latinLnBrk="0" hangingPunct="1">
              <a:spcBef>
                <a:spcPts val="0"/>
              </a:spcBef>
              <a:spcAft>
                <a:spcPts val="0"/>
              </a:spcAft>
              <a:defRPr kumimoji="0" sz="1200" smtClean="0">
                <a:solidFill>
                  <a:schemeClr val="tx1">
                    <a:shade val="50000"/>
                  </a:schemeClr>
                </a:solidFill>
                <a:latin typeface="+mn-lt"/>
              </a:defRPr>
            </a:lvl1pPr>
          </a:lstStyle>
          <a:p>
            <a:pPr>
              <a:defRPr/>
            </a:pPr>
            <a:fld id="{6A262A56-2FDC-4916-AFF1-2A50D82A859B}" type="datetimeFigureOut">
              <a:rPr lang="ru-RU"/>
              <a:pPr>
                <a:defRPr/>
              </a:pPr>
              <a:t>07.12.2015</a:t>
            </a:fld>
            <a:endParaRPr lang="ru-RU"/>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fontAlgn="auto" latinLnBrk="0" hangingPunct="1">
              <a:spcBef>
                <a:spcPts val="0"/>
              </a:spcBef>
              <a:spcAft>
                <a:spcPts val="0"/>
              </a:spcAft>
              <a:defRPr kumimoji="0" sz="1200">
                <a:solidFill>
                  <a:schemeClr val="tx1">
                    <a:shade val="50000"/>
                  </a:schemeClr>
                </a:solidFill>
                <a:latin typeface="+mn-lt"/>
              </a:defRPr>
            </a:lvl1pPr>
          </a:lstStyle>
          <a:p>
            <a:pPr>
              <a:defRPr/>
            </a:pPr>
            <a:endParaRPr lang="ru-RU"/>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fontAlgn="auto" latinLnBrk="0" hangingPunct="1">
              <a:spcBef>
                <a:spcPts val="0"/>
              </a:spcBef>
              <a:spcAft>
                <a:spcPts val="0"/>
              </a:spcAft>
              <a:defRPr kumimoji="0" sz="1200" smtClean="0">
                <a:solidFill>
                  <a:schemeClr val="tx1">
                    <a:shade val="50000"/>
                  </a:schemeClr>
                </a:solidFill>
                <a:latin typeface="+mn-lt"/>
              </a:defRPr>
            </a:lvl1pPr>
          </a:lstStyle>
          <a:p>
            <a:pPr>
              <a:defRPr/>
            </a:pPr>
            <a:fld id="{8BA66E07-71C4-4C7B-89E0-43FAD380A9C0}"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719" r:id="rId1"/>
    <p:sldLayoutId id="2147483718" r:id="rId2"/>
    <p:sldLayoutId id="2147483717" r:id="rId3"/>
    <p:sldLayoutId id="2147483716" r:id="rId4"/>
    <p:sldLayoutId id="2147483715" r:id="rId5"/>
    <p:sldLayoutId id="2147483714" r:id="rId6"/>
    <p:sldLayoutId id="2147483713" r:id="rId7"/>
    <p:sldLayoutId id="2147483712" r:id="rId8"/>
    <p:sldLayoutId id="2147483711" r:id="rId9"/>
    <p:sldLayoutId id="2147483710" r:id="rId10"/>
    <p:sldLayoutId id="2147483709" r:id="rId11"/>
  </p:sldLayoutIdLst>
  <p:txStyles>
    <p:titleStyle>
      <a:lvl1pPr algn="ctr" rtl="0" fontAlgn="base">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vl2pPr algn="ctr" rtl="0" fontAlgn="base">
        <a:spcBef>
          <a:spcPct val="0"/>
        </a:spcBef>
        <a:spcAft>
          <a:spcPct val="0"/>
        </a:spcAft>
        <a:defRPr sz="4100" b="1">
          <a:solidFill>
            <a:schemeClr val="tx1"/>
          </a:solidFill>
          <a:latin typeface="Georgia" pitchFamily="18" charset="0"/>
        </a:defRPr>
      </a:lvl2pPr>
      <a:lvl3pPr algn="ctr" rtl="0" fontAlgn="base">
        <a:spcBef>
          <a:spcPct val="0"/>
        </a:spcBef>
        <a:spcAft>
          <a:spcPct val="0"/>
        </a:spcAft>
        <a:defRPr sz="4100" b="1">
          <a:solidFill>
            <a:schemeClr val="tx1"/>
          </a:solidFill>
          <a:latin typeface="Georgia" pitchFamily="18" charset="0"/>
        </a:defRPr>
      </a:lvl3pPr>
      <a:lvl4pPr algn="ctr" rtl="0" fontAlgn="base">
        <a:spcBef>
          <a:spcPct val="0"/>
        </a:spcBef>
        <a:spcAft>
          <a:spcPct val="0"/>
        </a:spcAft>
        <a:defRPr sz="4100" b="1">
          <a:solidFill>
            <a:schemeClr val="tx1"/>
          </a:solidFill>
          <a:latin typeface="Georgia" pitchFamily="18" charset="0"/>
        </a:defRPr>
      </a:lvl4pPr>
      <a:lvl5pPr algn="ctr" rtl="0" fontAlgn="base">
        <a:spcBef>
          <a:spcPct val="0"/>
        </a:spcBef>
        <a:spcAft>
          <a:spcPct val="0"/>
        </a:spcAft>
        <a:defRPr sz="4100" b="1">
          <a:solidFill>
            <a:schemeClr val="tx1"/>
          </a:solidFill>
          <a:latin typeface="Georgia" pitchFamily="18" charset="0"/>
        </a:defRPr>
      </a:lvl5pPr>
      <a:lvl6pPr marL="457200" algn="ctr" rtl="0" fontAlgn="base">
        <a:spcBef>
          <a:spcPct val="0"/>
        </a:spcBef>
        <a:spcAft>
          <a:spcPct val="0"/>
        </a:spcAft>
        <a:defRPr sz="4100" b="1">
          <a:solidFill>
            <a:schemeClr val="tx1"/>
          </a:solidFill>
          <a:latin typeface="Georgia" pitchFamily="18" charset="0"/>
        </a:defRPr>
      </a:lvl6pPr>
      <a:lvl7pPr marL="914400" algn="ctr" rtl="0" fontAlgn="base">
        <a:spcBef>
          <a:spcPct val="0"/>
        </a:spcBef>
        <a:spcAft>
          <a:spcPct val="0"/>
        </a:spcAft>
        <a:defRPr sz="4100" b="1">
          <a:solidFill>
            <a:schemeClr val="tx1"/>
          </a:solidFill>
          <a:latin typeface="Georgia" pitchFamily="18" charset="0"/>
        </a:defRPr>
      </a:lvl7pPr>
      <a:lvl8pPr marL="1371600" algn="ctr" rtl="0" fontAlgn="base">
        <a:spcBef>
          <a:spcPct val="0"/>
        </a:spcBef>
        <a:spcAft>
          <a:spcPct val="0"/>
        </a:spcAft>
        <a:defRPr sz="4100" b="1">
          <a:solidFill>
            <a:schemeClr val="tx1"/>
          </a:solidFill>
          <a:latin typeface="Georgia" pitchFamily="18" charset="0"/>
        </a:defRPr>
      </a:lvl8pPr>
      <a:lvl9pPr marL="1828800" algn="ctr" rtl="0" fontAlgn="base">
        <a:spcBef>
          <a:spcPct val="0"/>
        </a:spcBef>
        <a:spcAft>
          <a:spcPct val="0"/>
        </a:spcAft>
        <a:defRPr sz="4100" b="1">
          <a:solidFill>
            <a:schemeClr val="tx1"/>
          </a:solidFill>
          <a:latin typeface="Georgia" pitchFamily="18" charset="0"/>
        </a:defRPr>
      </a:lvl9pPr>
    </p:titleStyle>
    <p:bodyStyle>
      <a:lvl1pPr marL="547688" indent="-411163" algn="l" rtl="0" fontAlgn="base">
        <a:spcBef>
          <a:spcPct val="20000"/>
        </a:spcBef>
        <a:spcAft>
          <a:spcPct val="0"/>
        </a:spcAft>
        <a:buClr>
          <a:srgbClr val="000000"/>
        </a:buClr>
        <a:buSzPct val="65000"/>
        <a:buFont typeface="Wingdings 2" pitchFamily="18" charset="2"/>
        <a:buChar char=""/>
        <a:defRPr sz="2800" kern="1200">
          <a:solidFill>
            <a:schemeClr val="tx1"/>
          </a:solidFill>
          <a:latin typeface="+mn-lt"/>
          <a:ea typeface="+mn-ea"/>
          <a:cs typeface="+mn-cs"/>
        </a:defRPr>
      </a:lvl1pPr>
      <a:lvl2pPr marL="868363" indent="-282575" algn="l" rtl="0" fontAlgn="base">
        <a:spcBef>
          <a:spcPct val="20000"/>
        </a:spcBef>
        <a:spcAft>
          <a:spcPct val="0"/>
        </a:spcAft>
        <a:buClr>
          <a:schemeClr val="tx1"/>
        </a:buClr>
        <a:buSzPct val="80000"/>
        <a:buFont typeface="Wingdings 2" pitchFamily="18" charset="2"/>
        <a:buChar char=""/>
        <a:defRPr sz="2400" kern="1200">
          <a:solidFill>
            <a:schemeClr val="tx1"/>
          </a:solidFill>
          <a:latin typeface="+mn-lt"/>
          <a:ea typeface="+mn-ea"/>
          <a:cs typeface="+mn-cs"/>
        </a:defRPr>
      </a:lvl2pPr>
      <a:lvl3pPr marL="1133475" indent="-228600" algn="l" rtl="0" fontAlgn="base">
        <a:spcBef>
          <a:spcPct val="20000"/>
        </a:spcBef>
        <a:spcAft>
          <a:spcPct val="0"/>
        </a:spcAft>
        <a:buClr>
          <a:schemeClr val="tx1"/>
        </a:buClr>
        <a:buSzPct val="95000"/>
        <a:buFont typeface="Wingdings" pitchFamily="2" charset="2"/>
        <a:buChar char=""/>
        <a:defRPr sz="2200" kern="1200">
          <a:solidFill>
            <a:schemeClr val="tx1"/>
          </a:solidFill>
          <a:latin typeface="+mn-lt"/>
          <a:ea typeface="+mn-ea"/>
          <a:cs typeface="+mn-cs"/>
        </a:defRPr>
      </a:lvl3pPr>
      <a:lvl4pPr marL="1352550" indent="-182563" algn="l" rtl="0" fontAlgn="base">
        <a:spcBef>
          <a:spcPct val="20000"/>
        </a:spcBef>
        <a:spcAft>
          <a:spcPct val="0"/>
        </a:spcAft>
        <a:buClr>
          <a:schemeClr val="tx1"/>
        </a:buClr>
        <a:buSzPct val="100000"/>
        <a:buFont typeface="Wingdings 3" pitchFamily="18" charset="2"/>
        <a:buChar char=""/>
        <a:defRPr sz="2000" kern="1200">
          <a:solidFill>
            <a:schemeClr val="tx1"/>
          </a:solidFill>
          <a:latin typeface="+mn-lt"/>
          <a:ea typeface="+mn-ea"/>
          <a:cs typeface="+mn-cs"/>
        </a:defRPr>
      </a:lvl4pPr>
      <a:lvl5pPr marL="1544638" indent="-182563" algn="l" rtl="0" fontAlgn="base">
        <a:spcBef>
          <a:spcPct val="20000"/>
        </a:spcBef>
        <a:spcAft>
          <a:spcPct val="0"/>
        </a:spcAft>
        <a:buClr>
          <a:schemeClr val="tx1"/>
        </a:buClr>
        <a:buFont typeface="Wingdings 2"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lib.e-science.ru/book/146/img/p-118.png" TargetMode="Externa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28596" y="-428652"/>
            <a:ext cx="8305800" cy="142876"/>
          </a:xfrm>
        </p:spPr>
        <p:txBody>
          <a:bodyPr>
            <a:normAutofit fontScale="90000"/>
          </a:bodyPr>
          <a:lstStyle/>
          <a:p>
            <a:pPr fontAlgn="auto">
              <a:spcAft>
                <a:spcPts val="0"/>
              </a:spcAft>
              <a:defRPr/>
            </a:pPr>
            <a:endParaRPr lang="ru-RU" sz="8000" dirty="0"/>
          </a:p>
        </p:txBody>
      </p:sp>
      <p:sp>
        <p:nvSpPr>
          <p:cNvPr id="3" name="Подзаголовок 2"/>
          <p:cNvSpPr>
            <a:spLocks noGrp="1"/>
          </p:cNvSpPr>
          <p:nvPr>
            <p:ph type="subTitle" idx="1"/>
          </p:nvPr>
        </p:nvSpPr>
        <p:spPr>
          <a:xfrm>
            <a:off x="500063" y="3332163"/>
            <a:ext cx="8143875" cy="1752600"/>
          </a:xfrm>
        </p:spPr>
        <p:txBody>
          <a:bodyPr>
            <a:normAutofit fontScale="85000" lnSpcReduction="20000"/>
          </a:bodyPr>
          <a:lstStyle/>
          <a:p>
            <a:pPr fontAlgn="auto">
              <a:spcAft>
                <a:spcPts val="0"/>
              </a:spcAft>
              <a:buClr>
                <a:schemeClr val="tx1">
                  <a:shade val="95000"/>
                </a:schemeClr>
              </a:buClr>
              <a:buFont typeface="Wingdings 2"/>
              <a:buNone/>
              <a:defRPr/>
            </a:pPr>
            <a:r>
              <a:rPr lang="ru-RU" sz="6600" dirty="0" smtClean="0">
                <a:latin typeface="Arial Black" pitchFamily="34" charset="0"/>
              </a:rPr>
              <a:t>«Электрическое поле»</a:t>
            </a:r>
            <a:r>
              <a:rPr lang="ru-RU" dirty="0" smtClean="0"/>
              <a:t/>
            </a:r>
            <a:br>
              <a:rPr lang="ru-RU" dirty="0" smtClean="0"/>
            </a:br>
            <a:endParaRPr lang="ru-RU"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par>
                          <p:cTn id="8" fill="hold">
                            <p:stCondLst>
                              <p:cond delay="2000"/>
                            </p:stCondLst>
                            <p:childTnLst>
                              <p:par>
                                <p:cTn id="9" presetID="2" presetClass="entr" presetSubtype="4"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142852"/>
            <a:ext cx="8115328" cy="1214446"/>
          </a:xfrm>
        </p:spPr>
        <p:txBody>
          <a:bodyPr>
            <a:normAutofit fontScale="90000"/>
          </a:bodyPr>
          <a:lstStyle/>
          <a:p>
            <a:pPr fontAlgn="auto">
              <a:spcAft>
                <a:spcPts val="0"/>
              </a:spcAft>
              <a:defRPr/>
            </a:pPr>
            <a:r>
              <a:rPr lang="ru-RU" dirty="0" smtClean="0"/>
              <a:t/>
            </a:r>
            <a:br>
              <a:rPr lang="ru-RU" dirty="0" smtClean="0"/>
            </a:br>
            <a:r>
              <a:rPr lang="ru-RU" dirty="0" smtClean="0"/>
              <a:t/>
            </a:r>
            <a:br>
              <a:rPr lang="ru-RU" dirty="0" smtClean="0"/>
            </a:br>
            <a:r>
              <a:rPr lang="ru-RU" dirty="0" smtClean="0"/>
              <a:t/>
            </a:r>
            <a:br>
              <a:rPr lang="ru-RU" dirty="0" smtClean="0"/>
            </a:br>
            <a:r>
              <a:rPr lang="ru-RU" dirty="0" smtClean="0"/>
              <a:t> </a:t>
            </a:r>
            <a:r>
              <a:rPr lang="ru-RU" sz="4000" dirty="0" smtClean="0">
                <a:solidFill>
                  <a:srgbClr val="7030A0"/>
                </a:solidFill>
              </a:rPr>
              <a:t>III Самостоятельный эксперимент</a:t>
            </a:r>
            <a:r>
              <a:rPr lang="ru-RU" dirty="0" smtClean="0"/>
              <a:t/>
            </a:r>
            <a:br>
              <a:rPr lang="ru-RU" dirty="0" smtClean="0"/>
            </a:br>
            <a:r>
              <a:rPr lang="ru-RU" dirty="0" smtClean="0"/>
              <a:t/>
            </a:r>
            <a:br>
              <a:rPr lang="ru-RU" dirty="0" smtClean="0"/>
            </a:br>
            <a:endParaRPr lang="ru-RU" dirty="0"/>
          </a:p>
        </p:txBody>
      </p:sp>
      <p:sp>
        <p:nvSpPr>
          <p:cNvPr id="3" name="Содержимое 2"/>
          <p:cNvSpPr>
            <a:spLocks noGrp="1"/>
          </p:cNvSpPr>
          <p:nvPr>
            <p:ph idx="1"/>
          </p:nvPr>
        </p:nvSpPr>
        <p:spPr>
          <a:xfrm>
            <a:off x="214313" y="1785938"/>
            <a:ext cx="8786812" cy="4851400"/>
          </a:xfrm>
        </p:spPr>
        <p:txBody>
          <a:bodyPr>
            <a:normAutofit fontScale="77500" lnSpcReduction="20000"/>
          </a:bodyPr>
          <a:lstStyle/>
          <a:p>
            <a:pPr marL="548640" indent="-411480" algn="ctr" fontAlgn="auto">
              <a:spcAft>
                <a:spcPts val="0"/>
              </a:spcAft>
              <a:buClr>
                <a:schemeClr val="tx1">
                  <a:shade val="95000"/>
                </a:schemeClr>
              </a:buClr>
              <a:buFont typeface="Wingdings 2"/>
              <a:buNone/>
              <a:defRPr/>
            </a:pPr>
            <a:r>
              <a:rPr lang="ru-RU" b="1" dirty="0" smtClean="0"/>
              <a:t>На столах у учащихся простейшее оборудование. Задание отпечатано на карточках.</a:t>
            </a:r>
          </a:p>
          <a:p>
            <a:pPr marL="548640" indent="-411480" fontAlgn="auto">
              <a:spcAft>
                <a:spcPts val="0"/>
              </a:spcAft>
              <a:buClr>
                <a:schemeClr val="tx1">
                  <a:shade val="95000"/>
                </a:schemeClr>
              </a:buClr>
              <a:buFont typeface="Wingdings 2"/>
              <a:buNone/>
              <a:defRPr/>
            </a:pPr>
            <a:r>
              <a:rPr lang="ru-RU" dirty="0" smtClean="0"/>
              <a:t>	</a:t>
            </a:r>
            <a:r>
              <a:rPr lang="ru-RU" b="1" dirty="0" smtClean="0"/>
              <a:t>1)</a:t>
            </a:r>
            <a:r>
              <a:rPr lang="ru-RU" dirty="0" smtClean="0"/>
              <a:t>Поднесите заряженный предмет к незаряженной гильзе. Пронаблюдайте </a:t>
            </a:r>
            <a:br>
              <a:rPr lang="ru-RU" dirty="0" smtClean="0"/>
            </a:br>
            <a:r>
              <a:rPr lang="ru-RU" dirty="0" smtClean="0"/>
              <a:t>явление. Сделайте вывод.</a:t>
            </a:r>
            <a:br>
              <a:rPr lang="ru-RU" dirty="0" smtClean="0"/>
            </a:br>
            <a:r>
              <a:rPr lang="ru-RU" b="1" dirty="0" smtClean="0"/>
              <a:t>2)</a:t>
            </a:r>
            <a:r>
              <a:rPr lang="ru-RU" dirty="0" smtClean="0"/>
              <a:t>Коснитесь наэлектризованной гильзы сначала потертой слегка о бумагу </a:t>
            </a:r>
            <a:br>
              <a:rPr lang="ru-RU" dirty="0" smtClean="0"/>
            </a:br>
            <a:r>
              <a:rPr lang="ru-RU" dirty="0" smtClean="0"/>
              <a:t>стеклянной палочкой; потом этой же палочкой, потертой более сильно; </a:t>
            </a:r>
            <a:br>
              <a:rPr lang="ru-RU" dirty="0" smtClean="0"/>
            </a:br>
            <a:r>
              <a:rPr lang="ru-RU" dirty="0" smtClean="0"/>
              <a:t>затем палочкой, которой не натирали о бумагу. Сделайте вывод.</a:t>
            </a:r>
            <a:br>
              <a:rPr lang="ru-RU" dirty="0" smtClean="0"/>
            </a:br>
            <a:r>
              <a:rPr lang="ru-RU" b="1" dirty="0" smtClean="0"/>
              <a:t>3)</a:t>
            </a:r>
            <a:r>
              <a:rPr lang="ru-RU" dirty="0" smtClean="0"/>
              <a:t>Определите, как зависит воздействие электрического поля заряженного </a:t>
            </a:r>
            <a:br>
              <a:rPr lang="ru-RU" dirty="0" smtClean="0"/>
            </a:br>
            <a:r>
              <a:rPr lang="ru-RU" dirty="0" smtClean="0"/>
              <a:t>предмета от расстояния до гильзы. Сделайте вывод.</a:t>
            </a:r>
            <a:br>
              <a:rPr lang="ru-RU" dirty="0" smtClean="0"/>
            </a:br>
            <a:r>
              <a:rPr lang="ru-RU" b="1" dirty="0" smtClean="0"/>
              <a:t>4)</a:t>
            </a:r>
            <a:r>
              <a:rPr lang="ru-RU" dirty="0" smtClean="0"/>
              <a:t>Проверьте на опыте, оказывает ли влияние на электрическое поле экран </a:t>
            </a:r>
            <a:br>
              <a:rPr lang="ru-RU" dirty="0" smtClean="0"/>
            </a:br>
            <a:r>
              <a:rPr lang="ru-RU" dirty="0" smtClean="0"/>
              <a:t>из бумаги (дерева) и металла. Сделайте вывод.</a:t>
            </a: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par>
                          <p:cTn id="21" fill="hold">
                            <p:stCondLst>
                              <p:cond delay="2000"/>
                            </p:stCondLst>
                            <p:childTnLst>
                              <p:par>
                                <p:cTn id="22" presetID="3" presetClass="entr" presetSubtype="10" fill="hold" nodeType="afterEffect">
                                  <p:stCondLst>
                                    <p:cond delay="0"/>
                                  </p:stCondLst>
                                  <p:childTnLst>
                                    <p:set>
                                      <p:cBhvr>
                                        <p:cTn id="23" dur="1" fill="hold">
                                          <p:stCondLst>
                                            <p:cond delay="0"/>
                                          </p:stCondLst>
                                        </p:cTn>
                                        <p:tgtEl>
                                          <p:spTgt spid="3">
                                            <p:txEl>
                                              <p:pRg st="0" end="0"/>
                                            </p:txEl>
                                          </p:spTgt>
                                        </p:tgtEl>
                                        <p:attrNameLst>
                                          <p:attrName>style.visibility</p:attrName>
                                        </p:attrNameLst>
                                      </p:cBhvr>
                                      <p:to>
                                        <p:strVal val="visible"/>
                                      </p:to>
                                    </p:set>
                                    <p:animEffect transition="in" filter="blinds(horizontal)">
                                      <p:cBhvr>
                                        <p:cTn id="24" dur="500"/>
                                        <p:tgtEl>
                                          <p:spTgt spid="3">
                                            <p:txEl>
                                              <p:pRg st="0" end="0"/>
                                            </p:txEl>
                                          </p:spTgt>
                                        </p:tgtEl>
                                      </p:cBhvr>
                                    </p:animEffect>
                                  </p:childTnLst>
                                </p:cTn>
                              </p:par>
                            </p:childTnLst>
                          </p:cTn>
                        </p:par>
                        <p:par>
                          <p:cTn id="25" fill="hold">
                            <p:stCondLst>
                              <p:cond delay="2500"/>
                            </p:stCondLst>
                            <p:childTnLst>
                              <p:par>
                                <p:cTn id="26" presetID="3" presetClass="entr" presetSubtype="10" fill="hold" nodeType="after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Effect transition="in" filter="blinds(horizontal)">
                                      <p:cBhvr>
                                        <p:cTn id="28"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0"/>
            <a:ext cx="8229600" cy="1143000"/>
          </a:xfrm>
        </p:spPr>
        <p:txBody>
          <a:bodyPr>
            <a:normAutofit fontScale="90000"/>
          </a:bodyPr>
          <a:lstStyle/>
          <a:p>
            <a:pPr fontAlgn="auto">
              <a:spcAft>
                <a:spcPts val="0"/>
              </a:spcAft>
              <a:defRPr/>
            </a:pPr>
            <a:r>
              <a:rPr lang="ru-RU" dirty="0" smtClean="0"/>
              <a:t/>
            </a:r>
            <a:br>
              <a:rPr lang="ru-RU" dirty="0" smtClean="0"/>
            </a:br>
            <a:r>
              <a:rPr lang="ru-RU" dirty="0" smtClean="0"/>
              <a:t> </a:t>
            </a:r>
            <a:r>
              <a:rPr lang="ru-RU" dirty="0" smtClean="0">
                <a:solidFill>
                  <a:srgbClr val="7030A0"/>
                </a:solidFill>
              </a:rPr>
              <a:t>IV Обсуждение результатов эксперимента</a:t>
            </a:r>
            <a:endParaRPr lang="ru-RU" dirty="0">
              <a:solidFill>
                <a:srgbClr val="7030A0"/>
              </a:solidFill>
            </a:endParaRPr>
          </a:p>
        </p:txBody>
      </p:sp>
      <p:sp>
        <p:nvSpPr>
          <p:cNvPr id="3" name="Содержимое 2"/>
          <p:cNvSpPr>
            <a:spLocks noGrp="1"/>
          </p:cNvSpPr>
          <p:nvPr>
            <p:ph idx="1"/>
          </p:nvPr>
        </p:nvSpPr>
        <p:spPr>
          <a:xfrm>
            <a:off x="285750" y="1500188"/>
            <a:ext cx="8401050" cy="4808537"/>
          </a:xfrm>
        </p:spPr>
        <p:txBody>
          <a:bodyPr>
            <a:normAutofit fontScale="92500" lnSpcReduction="20000"/>
          </a:bodyPr>
          <a:lstStyle/>
          <a:p>
            <a:pPr marL="548640" indent="-411480" fontAlgn="auto">
              <a:spcAft>
                <a:spcPts val="0"/>
              </a:spcAft>
              <a:buClr>
                <a:schemeClr val="tx1">
                  <a:shade val="95000"/>
                </a:schemeClr>
              </a:buClr>
              <a:buFont typeface="Wingdings 2"/>
              <a:buNone/>
              <a:defRPr/>
            </a:pPr>
            <a:r>
              <a:rPr lang="ru-RU" b="1" dirty="0" smtClean="0"/>
              <a:t>Выводы записываем на доску и в тетрадь:</a:t>
            </a:r>
          </a:p>
          <a:p>
            <a:pPr marL="651510" indent="-514350" fontAlgn="auto">
              <a:spcAft>
                <a:spcPts val="0"/>
              </a:spcAft>
              <a:buClr>
                <a:schemeClr val="tx1">
                  <a:shade val="95000"/>
                </a:schemeClr>
              </a:buClr>
              <a:buFont typeface="Wingdings 2"/>
              <a:buAutoNum type="arabicPeriod"/>
              <a:defRPr/>
            </a:pPr>
            <a:r>
              <a:rPr lang="ru-RU" dirty="0" smtClean="0"/>
              <a:t>В пространстве, где находится электрический заряд есть электрическое </a:t>
            </a:r>
            <a:br>
              <a:rPr lang="ru-RU" dirty="0" smtClean="0"/>
            </a:br>
            <a:r>
              <a:rPr lang="ru-RU" dirty="0" smtClean="0"/>
              <a:t>поле.</a:t>
            </a:r>
          </a:p>
          <a:p>
            <a:pPr marL="651510" indent="-514350" fontAlgn="auto">
              <a:spcAft>
                <a:spcPts val="0"/>
              </a:spcAft>
              <a:buClr>
                <a:schemeClr val="tx1">
                  <a:shade val="95000"/>
                </a:schemeClr>
              </a:buClr>
              <a:buFont typeface="Wingdings 2"/>
              <a:buAutoNum type="arabicPeriod"/>
              <a:defRPr/>
            </a:pPr>
            <a:r>
              <a:rPr lang="ru-RU" i="1" dirty="0" smtClean="0"/>
              <a:t>Главное свойство электрического поля </a:t>
            </a:r>
            <a:r>
              <a:rPr lang="ru-RU" dirty="0" smtClean="0"/>
              <a:t>– действие его на электрические заряды с некоторой силой.</a:t>
            </a:r>
          </a:p>
          <a:p>
            <a:pPr marL="651510" indent="-514350" fontAlgn="auto">
              <a:spcAft>
                <a:spcPts val="0"/>
              </a:spcAft>
              <a:buClr>
                <a:schemeClr val="tx1">
                  <a:shade val="95000"/>
                </a:schemeClr>
              </a:buClr>
              <a:buFont typeface="Wingdings 2"/>
              <a:buAutoNum type="arabicPeriod"/>
              <a:defRPr/>
            </a:pPr>
            <a:r>
              <a:rPr lang="ru-RU" dirty="0" smtClean="0"/>
              <a:t>Чем больший заряд накоплен на теле, тем сильнее вокруг него электрическое поле.</a:t>
            </a:r>
          </a:p>
          <a:p>
            <a:pPr marL="651510" indent="-514350" fontAlgn="auto">
              <a:spcAft>
                <a:spcPts val="0"/>
              </a:spcAft>
              <a:buClr>
                <a:schemeClr val="tx1">
                  <a:shade val="95000"/>
                </a:schemeClr>
              </a:buClr>
              <a:buFont typeface="Wingdings 2"/>
              <a:buAutoNum type="arabicPeriod"/>
              <a:defRPr/>
            </a:pPr>
            <a:r>
              <a:rPr lang="ru-RU" dirty="0" smtClean="0"/>
              <a:t>Чем дальше от наэлектризованного тела, тем слабее притягивается внесенное в это поле заряженный предмет (зависит от расстояния).</a:t>
            </a:r>
          </a:p>
          <a:p>
            <a:pPr marL="651510" indent="-514350" fontAlgn="auto">
              <a:spcAft>
                <a:spcPts val="0"/>
              </a:spcAft>
              <a:buClr>
                <a:schemeClr val="tx1">
                  <a:shade val="95000"/>
                </a:schemeClr>
              </a:buClr>
              <a:buFont typeface="Wingdings 2"/>
              <a:buAutoNum type="arabicPeriod"/>
              <a:defRPr/>
            </a:pPr>
            <a:r>
              <a:rPr lang="ru-RU" dirty="0" smtClean="0"/>
              <a:t>Электрическое поле не проникает через металл.</a:t>
            </a:r>
            <a:endParaRPr lang="ru-RU"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out)">
                                      <p:cBhvr>
                                        <p:cTn id="7" dur="1000"/>
                                        <p:tgtEl>
                                          <p:spTgt spid="2"/>
                                        </p:tgtEl>
                                      </p:cBhvr>
                                    </p:animEffect>
                                  </p:childTnLst>
                                </p:cTn>
                              </p:par>
                            </p:childTnLst>
                          </p:cTn>
                        </p:par>
                        <p:par>
                          <p:cTn id="8" fill="hold">
                            <p:stCondLst>
                              <p:cond delay="1000"/>
                            </p:stCondLst>
                            <p:childTnLst>
                              <p:par>
                                <p:cTn id="9" presetID="55"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p:cTn id="11"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2"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3" dur="1000"/>
                                        <p:tgtEl>
                                          <p:spTgt spid="3">
                                            <p:txEl>
                                              <p:pRg st="0" end="0"/>
                                            </p:txEl>
                                          </p:spTgt>
                                        </p:tgtEl>
                                      </p:cBhvr>
                                    </p:animEffect>
                                  </p:childTnLst>
                                </p:cTn>
                              </p:par>
                            </p:childTnLst>
                          </p:cTn>
                        </p:par>
                        <p:par>
                          <p:cTn id="14" fill="hold">
                            <p:stCondLst>
                              <p:cond delay="2000"/>
                            </p:stCondLst>
                            <p:childTnLst>
                              <p:par>
                                <p:cTn id="15" presetID="55" presetClass="entr" presetSubtype="0" fill="hold"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p:cTn id="17"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8"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9" dur="1000"/>
                                        <p:tgtEl>
                                          <p:spTgt spid="3">
                                            <p:txEl>
                                              <p:pRg st="1" end="1"/>
                                            </p:txEl>
                                          </p:spTgt>
                                        </p:tgtEl>
                                      </p:cBhvr>
                                    </p:animEffect>
                                  </p:childTnLst>
                                </p:cTn>
                              </p:par>
                            </p:childTnLst>
                          </p:cTn>
                        </p:par>
                        <p:par>
                          <p:cTn id="20" fill="hold">
                            <p:stCondLst>
                              <p:cond delay="3000"/>
                            </p:stCondLst>
                            <p:childTnLst>
                              <p:par>
                                <p:cTn id="21" presetID="55" presetClass="entr" presetSubtype="0" fill="hold" nodeType="after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4"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5" dur="1000"/>
                                        <p:tgtEl>
                                          <p:spTgt spid="3">
                                            <p:txEl>
                                              <p:pRg st="2" end="2"/>
                                            </p:txEl>
                                          </p:spTgt>
                                        </p:tgtEl>
                                      </p:cBhvr>
                                    </p:animEffect>
                                  </p:childTnLst>
                                </p:cTn>
                              </p:par>
                            </p:childTnLst>
                          </p:cTn>
                        </p:par>
                        <p:par>
                          <p:cTn id="26" fill="hold">
                            <p:stCondLst>
                              <p:cond delay="4000"/>
                            </p:stCondLst>
                            <p:childTnLst>
                              <p:par>
                                <p:cTn id="27" presetID="55" presetClass="entr" presetSubtype="0" fill="hold" nodeType="after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p:cTn id="29"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30"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1" dur="1000"/>
                                        <p:tgtEl>
                                          <p:spTgt spid="3">
                                            <p:txEl>
                                              <p:pRg st="3" end="3"/>
                                            </p:txEl>
                                          </p:spTgt>
                                        </p:tgtEl>
                                      </p:cBhvr>
                                    </p:animEffect>
                                  </p:childTnLst>
                                </p:cTn>
                              </p:par>
                            </p:childTnLst>
                          </p:cTn>
                        </p:par>
                        <p:par>
                          <p:cTn id="32" fill="hold">
                            <p:stCondLst>
                              <p:cond delay="5000"/>
                            </p:stCondLst>
                            <p:childTnLst>
                              <p:par>
                                <p:cTn id="33" presetID="55" presetClass="entr" presetSubtype="0" fill="hold" nodeType="after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36"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3">
                                            <p:txEl>
                                              <p:pRg st="4" end="4"/>
                                            </p:txEl>
                                          </p:spTgt>
                                        </p:tgtEl>
                                      </p:cBhvr>
                                    </p:animEffect>
                                  </p:childTnLst>
                                </p:cTn>
                              </p:par>
                            </p:childTnLst>
                          </p:cTn>
                        </p:par>
                        <p:par>
                          <p:cTn id="38" fill="hold">
                            <p:stCondLst>
                              <p:cond delay="6000"/>
                            </p:stCondLst>
                            <p:childTnLst>
                              <p:par>
                                <p:cTn id="39" presetID="55" presetClass="entr" presetSubtype="0" fill="hold" nodeType="after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 calcmode="lin" valueType="num">
                                      <p:cBhvr>
                                        <p:cTn id="41" dur="10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42" dur="10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43"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r>
              <a:rPr lang="ru-RU" dirty="0" smtClean="0">
                <a:solidFill>
                  <a:srgbClr val="7030A0"/>
                </a:solidFill>
              </a:rPr>
              <a:t>V Закрепление материала</a:t>
            </a:r>
            <a:endParaRPr lang="ru-RU" dirty="0">
              <a:solidFill>
                <a:srgbClr val="7030A0"/>
              </a:solidFill>
            </a:endParaRPr>
          </a:p>
        </p:txBody>
      </p:sp>
      <p:sp>
        <p:nvSpPr>
          <p:cNvPr id="3" name="Содержимое 2"/>
          <p:cNvSpPr>
            <a:spLocks noGrp="1"/>
          </p:cNvSpPr>
          <p:nvPr>
            <p:ph idx="1"/>
          </p:nvPr>
        </p:nvSpPr>
        <p:spPr/>
        <p:txBody>
          <a:bodyPr>
            <a:normAutofit fontScale="92500" lnSpcReduction="20000"/>
          </a:bodyPr>
          <a:lstStyle/>
          <a:p>
            <a:pPr marL="548640" indent="-411480" fontAlgn="auto">
              <a:spcAft>
                <a:spcPts val="0"/>
              </a:spcAft>
              <a:buClr>
                <a:schemeClr val="tx1">
                  <a:shade val="95000"/>
                </a:schemeClr>
              </a:buClr>
              <a:buFont typeface="Wingdings 2"/>
              <a:buNone/>
              <a:defRPr/>
            </a:pPr>
            <a:r>
              <a:rPr lang="ru-RU" dirty="0" smtClean="0"/>
              <a:t>	• Как можно обнаружить электрическое поле? Ответ подтвердите </a:t>
            </a:r>
            <a:br>
              <a:rPr lang="ru-RU" dirty="0" smtClean="0"/>
            </a:br>
            <a:r>
              <a:rPr lang="ru-RU" dirty="0" smtClean="0"/>
              <a:t>опытом.</a:t>
            </a:r>
            <a:br>
              <a:rPr lang="ru-RU" dirty="0" smtClean="0"/>
            </a:br>
            <a:r>
              <a:rPr lang="ru-RU" dirty="0" smtClean="0"/>
              <a:t>• ОПЫТ: Подносим к шару электрометра наэлектризованное тело, не </a:t>
            </a:r>
            <a:br>
              <a:rPr lang="ru-RU" dirty="0" smtClean="0"/>
            </a:br>
            <a:r>
              <a:rPr lang="ru-RU" dirty="0" smtClean="0"/>
              <a:t>касаясь его. Стрелка отклоняется. ВОПРОС: Как же зарядился прибор, ведь </a:t>
            </a:r>
            <a:br>
              <a:rPr lang="ru-RU" dirty="0" smtClean="0"/>
            </a:br>
            <a:r>
              <a:rPr lang="ru-RU" dirty="0" smtClean="0"/>
              <a:t>наэлектризованное тело находилось от него на расстоянии?»</a:t>
            </a:r>
            <a:br>
              <a:rPr lang="ru-RU" dirty="0" smtClean="0"/>
            </a:br>
            <a:r>
              <a:rPr lang="ru-RU" dirty="0" smtClean="0"/>
              <a:t>• Опыт с «плавающей» ваткой. Наэлектризованная ватка «плавает» </a:t>
            </a:r>
            <a:br>
              <a:rPr lang="ru-RU" dirty="0" smtClean="0"/>
            </a:br>
            <a:r>
              <a:rPr lang="ru-RU" dirty="0" smtClean="0"/>
              <a:t>над наэлектризованной эбонитовой палочкой. Объяснить явление.</a:t>
            </a:r>
            <a:br>
              <a:rPr lang="ru-RU" dirty="0" smtClean="0"/>
            </a:b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childTnLst>
                          </p:cTn>
                        </p:par>
                        <p:par>
                          <p:cTn id="15" fill="hold">
                            <p:stCondLst>
                              <p:cond delay="1000"/>
                            </p:stCondLst>
                            <p:childTnLst>
                              <p:par>
                                <p:cTn id="16" presetID="18" presetClass="entr" presetSubtype="6" fill="hold" nodeType="after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strips(downRight)">
                                      <p:cBhvr>
                                        <p:cTn id="18"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r>
              <a:rPr lang="ru-RU" dirty="0" smtClean="0">
                <a:solidFill>
                  <a:srgbClr val="7030A0"/>
                </a:solidFill>
              </a:rPr>
              <a:t>VI Итог урока</a:t>
            </a:r>
            <a:endParaRPr lang="ru-RU" dirty="0">
              <a:solidFill>
                <a:srgbClr val="7030A0"/>
              </a:solidFill>
            </a:endParaRPr>
          </a:p>
        </p:txBody>
      </p:sp>
      <p:sp>
        <p:nvSpPr>
          <p:cNvPr id="3" name="Содержимое 2"/>
          <p:cNvSpPr>
            <a:spLocks noGrp="1"/>
          </p:cNvSpPr>
          <p:nvPr>
            <p:ph idx="1"/>
          </p:nvPr>
        </p:nvSpPr>
        <p:spPr>
          <a:xfrm>
            <a:off x="0" y="1600200"/>
            <a:ext cx="8929688" cy="5114925"/>
          </a:xfrm>
        </p:spPr>
        <p:txBody>
          <a:bodyPr>
            <a:normAutofit fontScale="85000" lnSpcReduction="20000"/>
          </a:bodyPr>
          <a:lstStyle/>
          <a:p>
            <a:pPr marL="548640" indent="-411480" fontAlgn="auto">
              <a:spcAft>
                <a:spcPts val="0"/>
              </a:spcAft>
              <a:buClr>
                <a:schemeClr val="tx1">
                  <a:shade val="95000"/>
                </a:schemeClr>
              </a:buClr>
              <a:buFont typeface="Wingdings 2"/>
              <a:buNone/>
              <a:defRPr/>
            </a:pPr>
            <a:r>
              <a:rPr lang="ru-RU" b="1" dirty="0" smtClean="0"/>
              <a:t>Судить о наличии электрического поля можно по его проявлениям, в частности по силовому, выражающемся в действии на неподвижные заряженные  тела. </a:t>
            </a:r>
          </a:p>
          <a:p>
            <a:pPr marL="548640" indent="-411480" fontAlgn="auto">
              <a:spcAft>
                <a:spcPts val="0"/>
              </a:spcAft>
              <a:buClr>
                <a:schemeClr val="tx1">
                  <a:shade val="95000"/>
                </a:schemeClr>
              </a:buClr>
              <a:buFont typeface="Wingdings 2"/>
              <a:buNone/>
              <a:defRPr/>
            </a:pPr>
            <a:r>
              <a:rPr lang="ru-RU" b="1" dirty="0" smtClean="0"/>
              <a:t>Электрическое поле мы непосредственно не видим, не ощущаем, но оно  есть, т.е. реально существует. А раз оно реально существует, значит, оно  является материей, а точнее – одним из её видов. В пространстве, где находится электрический заряд, есть электрическое  поле. </a:t>
            </a:r>
          </a:p>
          <a:p>
            <a:pPr marL="548640" indent="-411480" fontAlgn="auto">
              <a:spcAft>
                <a:spcPts val="0"/>
              </a:spcAft>
              <a:buClr>
                <a:schemeClr val="tx1">
                  <a:shade val="95000"/>
                </a:schemeClr>
              </a:buClr>
              <a:buFont typeface="Wingdings 2"/>
              <a:buNone/>
              <a:defRPr/>
            </a:pPr>
            <a:r>
              <a:rPr lang="ru-RU" b="1" i="1" dirty="0" smtClean="0"/>
              <a:t>Электрическое поле</a:t>
            </a:r>
            <a:r>
              <a:rPr lang="ru-RU" b="1" dirty="0" smtClean="0"/>
              <a:t> – это вид материи. Его мы не видим, не ощущаем  непосредственно, но оно реально существует и проявляется в действии на </a:t>
            </a:r>
            <a:br>
              <a:rPr lang="ru-RU" b="1" dirty="0" smtClean="0"/>
            </a:br>
            <a:r>
              <a:rPr lang="ru-RU" b="1" dirty="0" smtClean="0"/>
              <a:t>заряженные тела.</a:t>
            </a:r>
            <a:r>
              <a:rPr lang="ru-RU" dirty="0" smtClean="0"/>
              <a:t/>
            </a:r>
            <a:br>
              <a:rPr lang="ru-RU" dirty="0" smtClean="0"/>
            </a:b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out)">
                                      <p:cBhvr>
                                        <p:cTn id="7" dur="2000"/>
                                        <p:tgtEl>
                                          <p:spTgt spid="2"/>
                                        </p:tgtEl>
                                      </p:cBhvr>
                                    </p:animEffect>
                                  </p:childTnLst>
                                </p:cTn>
                              </p:par>
                            </p:childTnLst>
                          </p:cTn>
                        </p:par>
                        <p:par>
                          <p:cTn id="8" fill="hold">
                            <p:stCondLst>
                              <p:cond delay="2000"/>
                            </p:stCondLst>
                            <p:childTnLst>
                              <p:par>
                                <p:cTn id="9" presetID="21" presetClass="entr" presetSubtype="4"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heel(4)">
                                      <p:cBhvr>
                                        <p:cTn id="11" dur="2000"/>
                                        <p:tgtEl>
                                          <p:spTgt spid="3">
                                            <p:txEl>
                                              <p:pRg st="0" end="0"/>
                                            </p:txEl>
                                          </p:spTgt>
                                        </p:tgtEl>
                                      </p:cBhvr>
                                    </p:animEffect>
                                  </p:childTnLst>
                                </p:cTn>
                              </p:par>
                            </p:childTnLst>
                          </p:cTn>
                        </p:par>
                        <p:par>
                          <p:cTn id="12" fill="hold">
                            <p:stCondLst>
                              <p:cond delay="4000"/>
                            </p:stCondLst>
                            <p:childTnLst>
                              <p:par>
                                <p:cTn id="13" presetID="21" presetClass="entr" presetSubtype="4" fill="hold"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heel(4)">
                                      <p:cBhvr>
                                        <p:cTn id="15" dur="2000"/>
                                        <p:tgtEl>
                                          <p:spTgt spid="3">
                                            <p:txEl>
                                              <p:pRg st="1" end="1"/>
                                            </p:txEl>
                                          </p:spTgt>
                                        </p:tgtEl>
                                      </p:cBhvr>
                                    </p:animEffect>
                                  </p:childTnLst>
                                </p:cTn>
                              </p:par>
                            </p:childTnLst>
                          </p:cTn>
                        </p:par>
                        <p:par>
                          <p:cTn id="16" fill="hold">
                            <p:stCondLst>
                              <p:cond delay="6000"/>
                            </p:stCondLst>
                            <p:childTnLst>
                              <p:par>
                                <p:cTn id="17" presetID="21" presetClass="entr" presetSubtype="4" fill="hold"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wheel(4)">
                                      <p:cBhvr>
                                        <p:cTn id="19"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r>
              <a:rPr lang="ru-RU" dirty="0" smtClean="0">
                <a:solidFill>
                  <a:srgbClr val="7030A0"/>
                </a:solidFill>
              </a:rPr>
              <a:t>VII Домашнее задание</a:t>
            </a:r>
            <a:endParaRPr lang="ru-RU" dirty="0">
              <a:solidFill>
                <a:srgbClr val="7030A0"/>
              </a:solidFill>
            </a:endParaRPr>
          </a:p>
        </p:txBody>
      </p:sp>
      <p:sp>
        <p:nvSpPr>
          <p:cNvPr id="3" name="Содержимое 2"/>
          <p:cNvSpPr>
            <a:spLocks noGrp="1"/>
          </p:cNvSpPr>
          <p:nvPr>
            <p:ph idx="1"/>
          </p:nvPr>
        </p:nvSpPr>
        <p:spPr>
          <a:xfrm>
            <a:off x="3214688" y="1143000"/>
            <a:ext cx="5715000" cy="5165725"/>
          </a:xfrm>
        </p:spPr>
        <p:txBody>
          <a:bodyPr>
            <a:normAutofit/>
          </a:bodyPr>
          <a:lstStyle/>
          <a:p>
            <a:pPr marL="548640" indent="-411480" fontAlgn="auto">
              <a:spcAft>
                <a:spcPts val="0"/>
              </a:spcAft>
              <a:buClr>
                <a:schemeClr val="tx1">
                  <a:shade val="95000"/>
                </a:schemeClr>
              </a:buClr>
              <a:buFont typeface="Wingdings 2"/>
              <a:buNone/>
              <a:defRPr/>
            </a:pPr>
            <a:r>
              <a:rPr lang="ru-RU" dirty="0" smtClean="0"/>
              <a:t>       </a:t>
            </a:r>
          </a:p>
          <a:p>
            <a:pPr marL="548640" indent="-411480" algn="ctr" fontAlgn="auto">
              <a:spcAft>
                <a:spcPts val="0"/>
              </a:spcAft>
              <a:buClr>
                <a:schemeClr val="tx1">
                  <a:shade val="95000"/>
                </a:schemeClr>
              </a:buClr>
              <a:buFont typeface="Wingdings 2"/>
              <a:buNone/>
              <a:defRPr/>
            </a:pPr>
            <a:r>
              <a:rPr lang="ru-RU" sz="6000" b="1" dirty="0" smtClean="0">
                <a:latin typeface="+mj-lt"/>
              </a:rPr>
              <a:t>§§27, 28  </a:t>
            </a:r>
          </a:p>
          <a:p>
            <a:pPr marL="548640" indent="-411480" algn="ctr" fontAlgn="auto">
              <a:spcAft>
                <a:spcPts val="0"/>
              </a:spcAft>
              <a:buClr>
                <a:schemeClr val="tx1">
                  <a:shade val="95000"/>
                </a:schemeClr>
              </a:buClr>
              <a:buFont typeface="Wingdings 2"/>
              <a:buNone/>
              <a:defRPr/>
            </a:pPr>
            <a:r>
              <a:rPr lang="ru-RU" sz="6000" b="1" dirty="0" smtClean="0">
                <a:latin typeface="+mj-lt"/>
              </a:rPr>
              <a:t>№938, 939, </a:t>
            </a:r>
          </a:p>
          <a:p>
            <a:pPr marL="548640" indent="-411480" algn="ctr" fontAlgn="auto">
              <a:spcAft>
                <a:spcPts val="0"/>
              </a:spcAft>
              <a:buClr>
                <a:schemeClr val="tx1">
                  <a:shade val="95000"/>
                </a:schemeClr>
              </a:buClr>
              <a:buFont typeface="Wingdings 2"/>
              <a:buNone/>
              <a:defRPr/>
            </a:pPr>
            <a:r>
              <a:rPr lang="ru-RU" sz="6000" b="1" dirty="0" smtClean="0">
                <a:latin typeface="+mj-lt"/>
              </a:rPr>
              <a:t>940 – 945</a:t>
            </a:r>
            <a:endParaRPr lang="ru-RU" sz="6000" b="1" dirty="0">
              <a:latin typeface="+mj-lt"/>
            </a:endParaRPr>
          </a:p>
        </p:txBody>
      </p:sp>
      <p:pic>
        <p:nvPicPr>
          <p:cNvPr id="20482" name="Picture 2" descr="C:\Documents and Settings\Admin\Рабочий стол\01.jpg"/>
          <p:cNvPicPr>
            <a:picLocks noChangeAspect="1" noChangeArrowheads="1"/>
          </p:cNvPicPr>
          <p:nvPr/>
        </p:nvPicPr>
        <p:blipFill>
          <a:blip r:embed="rId2" cstate="print"/>
          <a:srcRect/>
          <a:stretch>
            <a:fillRect/>
          </a:stretch>
        </p:blipFill>
        <p:spPr bwMode="auto">
          <a:xfrm>
            <a:off x="500063" y="1285875"/>
            <a:ext cx="3197225" cy="4357688"/>
          </a:xfrm>
          <a:prstGeom prst="rect">
            <a:avLst/>
          </a:prstGeom>
          <a:noFill/>
          <a:ln w="9525">
            <a:noFill/>
            <a:miter lim="800000"/>
            <a:headEnd/>
            <a:tailEnd/>
          </a:ln>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from="(-#ppt_w/2)" to="(#ppt_x)" calcmode="lin" valueType="num">
                                      <p:cBhvr>
                                        <p:cTn id="7" dur="600" fill="hold">
                                          <p:stCondLst>
                                            <p:cond delay="0"/>
                                          </p:stCondLst>
                                        </p:cTn>
                                        <p:tgtEl>
                                          <p:spTgt spid="2"/>
                                        </p:tgtEl>
                                        <p:attrNameLst>
                                          <p:attrName>ppt_x</p:attrName>
                                        </p:attrNameLst>
                                      </p:cBhvr>
                                    </p:anim>
                                    <p:anim from="0" to="-1.0" calcmode="lin" valueType="num">
                                      <p:cBhvr>
                                        <p:cTn id="8" dur="200" decel="50000" autoRev="1" fill="hold">
                                          <p:stCondLst>
                                            <p:cond delay="600"/>
                                          </p:stCondLst>
                                        </p:cTn>
                                        <p:tgtEl>
                                          <p:spTgt spid="2"/>
                                        </p:tgtEl>
                                        <p:attrNameLst>
                                          <p:attrName>xshear</p:attrName>
                                        </p:attrNameLst>
                                      </p:cBhvr>
                                    </p:anim>
                                    <p:animScale>
                                      <p:cBhvr>
                                        <p:cTn id="9" dur="200" decel="100000" autoRev="1" fill="hold">
                                          <p:stCondLst>
                                            <p:cond delay="600"/>
                                          </p:stCondLst>
                                        </p:cTn>
                                        <p:tgtEl>
                                          <p:spTgt spid="2"/>
                                        </p:tgtEl>
                                      </p:cBhvr>
                                      <p:from x="100000" y="100000"/>
                                      <p:to x="80000" y="100000"/>
                                    </p:animScale>
                                    <p:anim by="(#ppt_h/3+#ppt_w*0.1)" calcmode="lin" valueType="num">
                                      <p:cBhvr additive="sum">
                                        <p:cTn id="10" dur="200" decel="100000" autoRev="1" fill="hold">
                                          <p:stCondLst>
                                            <p:cond delay="600"/>
                                          </p:stCondLst>
                                        </p:cTn>
                                        <p:tgtEl>
                                          <p:spTgt spid="2"/>
                                        </p:tgtEl>
                                        <p:attrNameLst>
                                          <p:attrName>ppt_x</p:attrName>
                                        </p:attrNameLst>
                                      </p:cBhvr>
                                    </p:anim>
                                  </p:childTnLst>
                                </p:cTn>
                              </p:par>
                            </p:childTnLst>
                          </p:cTn>
                        </p:par>
                        <p:par>
                          <p:cTn id="11" fill="hold">
                            <p:stCondLst>
                              <p:cond delay="1000"/>
                            </p:stCondLst>
                            <p:childTnLst>
                              <p:par>
                                <p:cTn id="12" presetID="34" presetClass="entr" presetSubtype="0" fill="hold" nodeType="afterEffect">
                                  <p:stCondLst>
                                    <p:cond delay="0"/>
                                  </p:stCondLst>
                                  <p:childTnLst>
                                    <p:set>
                                      <p:cBhvr>
                                        <p:cTn id="13" dur="1" fill="hold">
                                          <p:stCondLst>
                                            <p:cond delay="0"/>
                                          </p:stCondLst>
                                        </p:cTn>
                                        <p:tgtEl>
                                          <p:spTgt spid="20482"/>
                                        </p:tgtEl>
                                        <p:attrNameLst>
                                          <p:attrName>style.visibility</p:attrName>
                                        </p:attrNameLst>
                                      </p:cBhvr>
                                      <p:to>
                                        <p:strVal val="visible"/>
                                      </p:to>
                                    </p:set>
                                    <p:anim from="(-#ppt_w/2)" to="(#ppt_x)" calcmode="lin" valueType="num">
                                      <p:cBhvr>
                                        <p:cTn id="14" dur="600" fill="hold">
                                          <p:stCondLst>
                                            <p:cond delay="0"/>
                                          </p:stCondLst>
                                        </p:cTn>
                                        <p:tgtEl>
                                          <p:spTgt spid="20482"/>
                                        </p:tgtEl>
                                        <p:attrNameLst>
                                          <p:attrName>ppt_x</p:attrName>
                                        </p:attrNameLst>
                                      </p:cBhvr>
                                    </p:anim>
                                    <p:anim from="0" to="-1.0" calcmode="lin" valueType="num">
                                      <p:cBhvr>
                                        <p:cTn id="15" dur="200" decel="50000" autoRev="1" fill="hold">
                                          <p:stCondLst>
                                            <p:cond delay="600"/>
                                          </p:stCondLst>
                                        </p:cTn>
                                        <p:tgtEl>
                                          <p:spTgt spid="20482"/>
                                        </p:tgtEl>
                                        <p:attrNameLst>
                                          <p:attrName>xshear</p:attrName>
                                        </p:attrNameLst>
                                      </p:cBhvr>
                                    </p:anim>
                                    <p:animScale>
                                      <p:cBhvr>
                                        <p:cTn id="16" dur="200" decel="100000" autoRev="1" fill="hold">
                                          <p:stCondLst>
                                            <p:cond delay="600"/>
                                          </p:stCondLst>
                                        </p:cTn>
                                        <p:tgtEl>
                                          <p:spTgt spid="20482"/>
                                        </p:tgtEl>
                                      </p:cBhvr>
                                      <p:from x="100000" y="100000"/>
                                      <p:to x="80000" y="100000"/>
                                    </p:animScale>
                                    <p:anim by="(#ppt_h/3+#ppt_w*0.1)" calcmode="lin" valueType="num">
                                      <p:cBhvr additive="sum">
                                        <p:cTn id="17" dur="200" decel="100000" autoRev="1" fill="hold">
                                          <p:stCondLst>
                                            <p:cond delay="600"/>
                                          </p:stCondLst>
                                        </p:cTn>
                                        <p:tgtEl>
                                          <p:spTgt spid="20482"/>
                                        </p:tgtEl>
                                        <p:attrNameLst>
                                          <p:attrName>ppt_x</p:attrName>
                                        </p:attrNameLst>
                                      </p:cBhvr>
                                    </p:anim>
                                  </p:childTnLst>
                                </p:cTn>
                              </p:par>
                            </p:childTnLst>
                          </p:cTn>
                        </p:par>
                        <p:par>
                          <p:cTn id="18" fill="hold">
                            <p:stCondLst>
                              <p:cond delay="2000"/>
                            </p:stCondLst>
                            <p:childTnLst>
                              <p:par>
                                <p:cTn id="19" presetID="39" presetClass="entr" presetSubtype="0" accel="100000" fill="hold" nodeType="after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500" fill="hold"/>
                                        <p:tgtEl>
                                          <p:spTgt spid="3">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2" dur="500" fill="hold"/>
                                        <p:tgtEl>
                                          <p:spTgt spid="3">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3" dur="500" fill="hold"/>
                                        <p:tgtEl>
                                          <p:spTgt spid="3">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par>
                          <p:cTn id="25" fill="hold">
                            <p:stCondLst>
                              <p:cond delay="2500"/>
                            </p:stCondLst>
                            <p:childTnLst>
                              <p:par>
                                <p:cTn id="26" presetID="39" presetClass="entr" presetSubtype="0" accel="100000" fill="hold" nodeType="after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500" fill="hold"/>
                                        <p:tgtEl>
                                          <p:spTgt spid="3">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9" dur="500" fill="hold"/>
                                        <p:tgtEl>
                                          <p:spTgt spid="3">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0" dur="500" fill="hold"/>
                                        <p:tgtEl>
                                          <p:spTgt spid="3">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31"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par>
                          <p:cTn id="32" fill="hold">
                            <p:stCondLst>
                              <p:cond delay="3000"/>
                            </p:stCondLst>
                            <p:childTnLst>
                              <p:par>
                                <p:cTn id="33" presetID="39" presetClass="entr" presetSubtype="0" accel="100000" fill="hold" nodeType="after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p:cTn id="35" dur="500" fill="hold"/>
                                        <p:tgtEl>
                                          <p:spTgt spid="3">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6" dur="500" fill="hold"/>
                                        <p:tgtEl>
                                          <p:spTgt spid="3">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7" dur="500" fill="hold"/>
                                        <p:tgtEl>
                                          <p:spTgt spid="3">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38"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pPr fontAlgn="auto">
              <a:spcAft>
                <a:spcPts val="0"/>
              </a:spcAft>
              <a:defRPr/>
            </a:pPr>
            <a:r>
              <a:rPr lang="ru-RU" dirty="0" smtClean="0">
                <a:solidFill>
                  <a:srgbClr val="FFFF00"/>
                </a:solidFill>
              </a:rPr>
              <a:t>Цели урока:</a:t>
            </a:r>
            <a:endParaRPr lang="ru-RU" dirty="0">
              <a:solidFill>
                <a:srgbClr val="FFFF00"/>
              </a:solidFill>
            </a:endParaRPr>
          </a:p>
        </p:txBody>
      </p:sp>
      <p:sp>
        <p:nvSpPr>
          <p:cNvPr id="2" name="Содержимое 1"/>
          <p:cNvSpPr>
            <a:spLocks noGrp="1"/>
          </p:cNvSpPr>
          <p:nvPr>
            <p:ph idx="1"/>
          </p:nvPr>
        </p:nvSpPr>
        <p:spPr>
          <a:xfrm>
            <a:off x="285750" y="1357313"/>
            <a:ext cx="8501063" cy="5357812"/>
          </a:xfrm>
        </p:spPr>
        <p:txBody>
          <a:bodyPr>
            <a:normAutofit fontScale="92500"/>
          </a:bodyPr>
          <a:lstStyle/>
          <a:p>
            <a:pPr marL="548640" indent="-411480" fontAlgn="auto">
              <a:spcAft>
                <a:spcPts val="0"/>
              </a:spcAft>
              <a:buClr>
                <a:schemeClr val="tx1">
                  <a:shade val="95000"/>
                </a:schemeClr>
              </a:buClr>
              <a:buFont typeface="Wingdings 2"/>
              <a:buNone/>
              <a:defRPr/>
            </a:pPr>
            <a:r>
              <a:rPr lang="ru-RU" dirty="0" smtClean="0"/>
              <a:t>	</a:t>
            </a:r>
            <a:r>
              <a:rPr lang="ru-RU" b="1" dirty="0" smtClean="0">
                <a:solidFill>
                  <a:srgbClr val="FF0000"/>
                </a:solidFill>
              </a:rPr>
              <a:t>1) </a:t>
            </a:r>
            <a:r>
              <a:rPr lang="ru-RU" b="1" dirty="0" smtClean="0"/>
              <a:t>Обучающая: ввести понятие 	электрического поля; исследовать его 	свойства;</a:t>
            </a:r>
            <a:br>
              <a:rPr lang="ru-RU" b="1" dirty="0" smtClean="0"/>
            </a:br>
            <a:r>
              <a:rPr lang="ru-RU" b="1" dirty="0" smtClean="0">
                <a:solidFill>
                  <a:srgbClr val="FF0000"/>
                </a:solidFill>
              </a:rPr>
              <a:t>2) </a:t>
            </a:r>
            <a:r>
              <a:rPr lang="ru-RU" b="1" dirty="0" smtClean="0"/>
              <a:t>Воспитывающая: продолжить 	формирование научного 	мировоззрения 	путем ознакомления со вторым видом 	материи;</a:t>
            </a:r>
            <a:br>
              <a:rPr lang="ru-RU" b="1" dirty="0" smtClean="0"/>
            </a:br>
            <a:r>
              <a:rPr lang="ru-RU" b="1" dirty="0" smtClean="0">
                <a:solidFill>
                  <a:srgbClr val="FF0000"/>
                </a:solidFill>
              </a:rPr>
              <a:t>3) </a:t>
            </a:r>
            <a:r>
              <a:rPr lang="ru-RU" b="1" dirty="0" smtClean="0"/>
              <a:t>Развивающая: способствовать 	развитию мышления, познавательного </a:t>
            </a:r>
            <a:br>
              <a:rPr lang="ru-RU" b="1" dirty="0" smtClean="0"/>
            </a:br>
            <a:r>
              <a:rPr lang="ru-RU" b="1" dirty="0" smtClean="0"/>
              <a:t>	интереса, навыков работы с простейшим 	оборудованием; совершенствовать </a:t>
            </a:r>
            <a:br>
              <a:rPr lang="ru-RU" b="1" dirty="0" smtClean="0"/>
            </a:br>
            <a:r>
              <a:rPr lang="ru-RU" b="1" dirty="0" smtClean="0"/>
              <a:t>	умения выделять главное.</a:t>
            </a:r>
            <a:r>
              <a:rPr lang="ru-RU" dirty="0" smtClean="0"/>
              <a:t/>
            </a:r>
            <a:br>
              <a:rPr lang="ru-RU" dirty="0" smtClean="0"/>
            </a:b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1000"/>
                                        <p:tgtEl>
                                          <p:spTgt spid="3"/>
                                        </p:tgtEl>
                                      </p:cBhvr>
                                    </p:animEffect>
                                  </p:childTnLst>
                                </p:cTn>
                              </p:par>
                            </p:childTnLst>
                          </p:cTn>
                        </p:par>
                        <p:par>
                          <p:cTn id="8" fill="hold">
                            <p:stCondLst>
                              <p:cond delay="1000"/>
                            </p:stCondLst>
                            <p:childTnLst>
                              <p:par>
                                <p:cTn id="9" presetID="5" presetClass="entr" presetSubtype="10" fill="hold" nodeType="after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Effect transition="in" filter="checkerboard(across)">
                                      <p:cBhvr>
                                        <p:cTn id="11"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normAutofit fontScale="90000"/>
          </a:bodyPr>
          <a:lstStyle/>
          <a:p>
            <a:pPr fontAlgn="auto">
              <a:spcAft>
                <a:spcPts val="0"/>
              </a:spcAft>
              <a:defRPr/>
            </a:pPr>
            <a:r>
              <a:rPr lang="ru-RU" dirty="0" smtClean="0"/>
              <a:t/>
            </a:r>
            <a:br>
              <a:rPr lang="ru-RU" dirty="0" smtClean="0"/>
            </a:br>
            <a:r>
              <a:rPr lang="ru-RU" sz="6700" dirty="0" smtClean="0">
                <a:solidFill>
                  <a:srgbClr val="FFFF00"/>
                </a:solidFill>
                <a:latin typeface="Franklin Gothic Medium" pitchFamily="34" charset="0"/>
              </a:rPr>
              <a:t>Демонстрации:</a:t>
            </a:r>
            <a:endParaRPr lang="ru-RU" sz="6700" dirty="0">
              <a:solidFill>
                <a:srgbClr val="FFFF00"/>
              </a:solidFill>
            </a:endParaRPr>
          </a:p>
        </p:txBody>
      </p:sp>
      <p:sp>
        <p:nvSpPr>
          <p:cNvPr id="2" name="Содержимое 1"/>
          <p:cNvSpPr>
            <a:spLocks noGrp="1"/>
          </p:cNvSpPr>
          <p:nvPr>
            <p:ph idx="1"/>
          </p:nvPr>
        </p:nvSpPr>
        <p:spPr/>
        <p:txBody>
          <a:bodyPr>
            <a:normAutofit lnSpcReduction="10000"/>
          </a:bodyPr>
          <a:lstStyle/>
          <a:p>
            <a:pPr marL="548640" indent="-411480" fontAlgn="auto">
              <a:spcAft>
                <a:spcPts val="0"/>
              </a:spcAft>
              <a:buClr>
                <a:schemeClr val="tx1">
                  <a:shade val="95000"/>
                </a:schemeClr>
              </a:buClr>
              <a:buFont typeface="Wingdings 2"/>
              <a:buChar char=""/>
              <a:defRPr/>
            </a:pPr>
            <a:r>
              <a:rPr lang="ru-RU" dirty="0" smtClean="0"/>
              <a:t>плавающая ватка;</a:t>
            </a:r>
          </a:p>
          <a:p>
            <a:pPr marL="548640" indent="-411480" fontAlgn="auto">
              <a:spcAft>
                <a:spcPts val="0"/>
              </a:spcAft>
              <a:buClr>
                <a:schemeClr val="tx1">
                  <a:shade val="95000"/>
                </a:schemeClr>
              </a:buClr>
              <a:buFont typeface="Wingdings 2"/>
              <a:buChar char=""/>
              <a:defRPr/>
            </a:pPr>
            <a:r>
              <a:rPr lang="ru-RU" dirty="0" smtClean="0"/>
              <a:t>взаимодействие наэлектризованной </a:t>
            </a:r>
            <a:br>
              <a:rPr lang="ru-RU" dirty="0" smtClean="0"/>
            </a:br>
            <a:r>
              <a:rPr lang="ru-RU" dirty="0" smtClean="0"/>
              <a:t>эбонитовой палочки с гильзой; </a:t>
            </a:r>
          </a:p>
          <a:p>
            <a:pPr marL="548640" indent="-411480" fontAlgn="auto">
              <a:spcAft>
                <a:spcPts val="0"/>
              </a:spcAft>
              <a:buClr>
                <a:schemeClr val="tx1">
                  <a:shade val="95000"/>
                </a:schemeClr>
              </a:buClr>
              <a:buFont typeface="Wingdings 2"/>
              <a:buChar char=""/>
              <a:defRPr/>
            </a:pPr>
            <a:r>
              <a:rPr lang="ru-RU" dirty="0" smtClean="0"/>
              <a:t>передача электрического заряда с </a:t>
            </a:r>
            <a:br>
              <a:rPr lang="ru-RU" dirty="0" smtClean="0"/>
            </a:br>
            <a:r>
              <a:rPr lang="ru-RU" dirty="0" smtClean="0"/>
              <a:t>помощью проводника на изолирующей ручке; </a:t>
            </a:r>
          </a:p>
          <a:p>
            <a:pPr marL="548640" indent="-411480" fontAlgn="auto">
              <a:spcAft>
                <a:spcPts val="0"/>
              </a:spcAft>
              <a:buClr>
                <a:schemeClr val="tx1">
                  <a:shade val="95000"/>
                </a:schemeClr>
              </a:buClr>
              <a:buFont typeface="Wingdings 2"/>
              <a:buChar char=""/>
              <a:defRPr/>
            </a:pPr>
            <a:r>
              <a:rPr lang="ru-RU" dirty="0" smtClean="0"/>
              <a:t>наблюдение спектров </a:t>
            </a:r>
            <a:br>
              <a:rPr lang="ru-RU" dirty="0" smtClean="0"/>
            </a:br>
            <a:r>
              <a:rPr lang="ru-RU" dirty="0" smtClean="0"/>
              <a:t>электрического поля отрицательного и положительного заряда; </a:t>
            </a:r>
          </a:p>
          <a:p>
            <a:pPr marL="548640" indent="-411480" fontAlgn="auto">
              <a:spcAft>
                <a:spcPts val="0"/>
              </a:spcAft>
              <a:buClr>
                <a:schemeClr val="tx1">
                  <a:shade val="95000"/>
                </a:schemeClr>
              </a:buClr>
              <a:buFont typeface="Wingdings 2"/>
              <a:buChar char=""/>
              <a:defRPr/>
            </a:pPr>
            <a:r>
              <a:rPr lang="ru-RU" dirty="0" smtClean="0"/>
              <a:t>экранирующее действие металла.</a:t>
            </a:r>
            <a:br>
              <a:rPr lang="ru-RU" dirty="0" smtClean="0"/>
            </a:b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gtEl>
                                        <p:attrNameLst>
                                          <p:attrName>ppt_w</p:attrName>
                                        </p:attrNameLst>
                                      </p:cBhvr>
                                      <p:tavLst>
                                        <p:tav tm="0">
                                          <p:val>
                                            <p:strVal val="#ppt_w*.05"/>
                                          </p:val>
                                        </p:tav>
                                        <p:tav tm="100000">
                                          <p:val>
                                            <p:strVal val="#ppt_w"/>
                                          </p:val>
                                        </p:tav>
                                      </p:tavLst>
                                    </p:anim>
                                    <p:anim calcmode="lin" valueType="num">
                                      <p:cBhvr>
                                        <p:cTn id="10" dur="1000" fill="hold"/>
                                        <p:tgtEl>
                                          <p:spTgt spid="3"/>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gtEl>
                                      </p:cBhvr>
                                    </p:animEffect>
                                  </p:childTnLst>
                                </p:cTn>
                              </p:par>
                            </p:childTnLst>
                          </p:cTn>
                        </p:par>
                        <p:par>
                          <p:cTn id="15" fill="hold">
                            <p:stCondLst>
                              <p:cond delay="1000"/>
                            </p:stCondLst>
                            <p:childTnLst>
                              <p:par>
                                <p:cTn id="16" presetID="29" presetClass="entr" presetSubtype="0" fill="hold" nodeType="afterEffect">
                                  <p:stCondLst>
                                    <p:cond delay="0"/>
                                  </p:stCondLst>
                                  <p:childTnLst>
                                    <p:set>
                                      <p:cBhvr>
                                        <p:cTn id="17" dur="1" fill="hold">
                                          <p:stCondLst>
                                            <p:cond delay="0"/>
                                          </p:stCondLst>
                                        </p:cTn>
                                        <p:tgtEl>
                                          <p:spTgt spid="2">
                                            <p:txEl>
                                              <p:pRg st="0" end="0"/>
                                            </p:txEl>
                                          </p:spTgt>
                                        </p:tgtEl>
                                        <p:attrNameLst>
                                          <p:attrName>style.visibility</p:attrName>
                                        </p:attrNameLst>
                                      </p:cBhvr>
                                      <p:to>
                                        <p:strVal val="visible"/>
                                      </p:to>
                                    </p:set>
                                    <p:anim calcmode="lin" valueType="num">
                                      <p:cBhvr>
                                        <p:cTn id="18" dur="1000" fill="hold"/>
                                        <p:tgtEl>
                                          <p:spTgt spid="2">
                                            <p:txEl>
                                              <p:pRg st="0" end="0"/>
                                            </p:txEl>
                                          </p:spTgt>
                                        </p:tgtEl>
                                        <p:attrNameLst>
                                          <p:attrName>ppt_x</p:attrName>
                                        </p:attrNameLst>
                                      </p:cBhvr>
                                      <p:tavLst>
                                        <p:tav tm="0">
                                          <p:val>
                                            <p:strVal val="#ppt_x-.2"/>
                                          </p:val>
                                        </p:tav>
                                        <p:tav tm="100000">
                                          <p:val>
                                            <p:strVal val="#ppt_x"/>
                                          </p:val>
                                        </p:tav>
                                      </p:tavLst>
                                    </p:anim>
                                    <p:anim calcmode="lin" valueType="num">
                                      <p:cBhvr>
                                        <p:cTn id="19" dur="1000" fill="hold"/>
                                        <p:tgtEl>
                                          <p:spTgt spid="2">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20" dur="1000"/>
                                        <p:tgtEl>
                                          <p:spTgt spid="2">
                                            <p:txEl>
                                              <p:pRg st="0" end="0"/>
                                            </p:txEl>
                                          </p:spTgt>
                                        </p:tgtEl>
                                      </p:cBhvr>
                                    </p:animEffect>
                                  </p:childTnLst>
                                </p:cTn>
                              </p:par>
                            </p:childTnLst>
                          </p:cTn>
                        </p:par>
                        <p:par>
                          <p:cTn id="21" fill="hold">
                            <p:stCondLst>
                              <p:cond delay="2000"/>
                            </p:stCondLst>
                            <p:childTnLst>
                              <p:par>
                                <p:cTn id="22" presetID="29" presetClass="entr" presetSubtype="0" fill="hold" nodeType="afterEffect">
                                  <p:stCondLst>
                                    <p:cond delay="0"/>
                                  </p:stCondLst>
                                  <p:childTnLst>
                                    <p:set>
                                      <p:cBhvr>
                                        <p:cTn id="23" dur="1" fill="hold">
                                          <p:stCondLst>
                                            <p:cond delay="0"/>
                                          </p:stCondLst>
                                        </p:cTn>
                                        <p:tgtEl>
                                          <p:spTgt spid="2">
                                            <p:txEl>
                                              <p:pRg st="1" end="1"/>
                                            </p:txEl>
                                          </p:spTgt>
                                        </p:tgtEl>
                                        <p:attrNameLst>
                                          <p:attrName>style.visibility</p:attrName>
                                        </p:attrNameLst>
                                      </p:cBhvr>
                                      <p:to>
                                        <p:strVal val="visible"/>
                                      </p:to>
                                    </p:set>
                                    <p:anim calcmode="lin" valueType="num">
                                      <p:cBhvr>
                                        <p:cTn id="24" dur="1000" fill="hold"/>
                                        <p:tgtEl>
                                          <p:spTgt spid="2">
                                            <p:txEl>
                                              <p:pRg st="1" end="1"/>
                                            </p:txEl>
                                          </p:spTgt>
                                        </p:tgtEl>
                                        <p:attrNameLst>
                                          <p:attrName>ppt_x</p:attrName>
                                        </p:attrNameLst>
                                      </p:cBhvr>
                                      <p:tavLst>
                                        <p:tav tm="0">
                                          <p:val>
                                            <p:strVal val="#ppt_x-.2"/>
                                          </p:val>
                                        </p:tav>
                                        <p:tav tm="100000">
                                          <p:val>
                                            <p:strVal val="#ppt_x"/>
                                          </p:val>
                                        </p:tav>
                                      </p:tavLst>
                                    </p:anim>
                                    <p:anim calcmode="lin" valueType="num">
                                      <p:cBhvr>
                                        <p:cTn id="25" dur="1000" fill="hold"/>
                                        <p:tgtEl>
                                          <p:spTgt spid="2">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26" dur="1000"/>
                                        <p:tgtEl>
                                          <p:spTgt spid="2">
                                            <p:txEl>
                                              <p:pRg st="1" end="1"/>
                                            </p:txEl>
                                          </p:spTgt>
                                        </p:tgtEl>
                                      </p:cBhvr>
                                    </p:animEffect>
                                  </p:childTnLst>
                                </p:cTn>
                              </p:par>
                            </p:childTnLst>
                          </p:cTn>
                        </p:par>
                        <p:par>
                          <p:cTn id="27" fill="hold">
                            <p:stCondLst>
                              <p:cond delay="3000"/>
                            </p:stCondLst>
                            <p:childTnLst>
                              <p:par>
                                <p:cTn id="28" presetID="29" presetClass="entr" presetSubtype="0" fill="hold" nodeType="afterEffect">
                                  <p:stCondLst>
                                    <p:cond delay="0"/>
                                  </p:stCondLst>
                                  <p:childTnLst>
                                    <p:set>
                                      <p:cBhvr>
                                        <p:cTn id="29" dur="1" fill="hold">
                                          <p:stCondLst>
                                            <p:cond delay="0"/>
                                          </p:stCondLst>
                                        </p:cTn>
                                        <p:tgtEl>
                                          <p:spTgt spid="2">
                                            <p:txEl>
                                              <p:pRg st="2" end="2"/>
                                            </p:txEl>
                                          </p:spTgt>
                                        </p:tgtEl>
                                        <p:attrNameLst>
                                          <p:attrName>style.visibility</p:attrName>
                                        </p:attrNameLst>
                                      </p:cBhvr>
                                      <p:to>
                                        <p:strVal val="visible"/>
                                      </p:to>
                                    </p:set>
                                    <p:anim calcmode="lin" valueType="num">
                                      <p:cBhvr>
                                        <p:cTn id="30" dur="1000" fill="hold"/>
                                        <p:tgtEl>
                                          <p:spTgt spid="2">
                                            <p:txEl>
                                              <p:pRg st="2" end="2"/>
                                            </p:txEl>
                                          </p:spTgt>
                                        </p:tgtEl>
                                        <p:attrNameLst>
                                          <p:attrName>ppt_x</p:attrName>
                                        </p:attrNameLst>
                                      </p:cBhvr>
                                      <p:tavLst>
                                        <p:tav tm="0">
                                          <p:val>
                                            <p:strVal val="#ppt_x-.2"/>
                                          </p:val>
                                        </p:tav>
                                        <p:tav tm="100000">
                                          <p:val>
                                            <p:strVal val="#ppt_x"/>
                                          </p:val>
                                        </p:tav>
                                      </p:tavLst>
                                    </p:anim>
                                    <p:anim calcmode="lin" valueType="num">
                                      <p:cBhvr>
                                        <p:cTn id="31" dur="1000" fill="hold"/>
                                        <p:tgtEl>
                                          <p:spTgt spid="2">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32" dur="1000"/>
                                        <p:tgtEl>
                                          <p:spTgt spid="2">
                                            <p:txEl>
                                              <p:pRg st="2" end="2"/>
                                            </p:txEl>
                                          </p:spTgt>
                                        </p:tgtEl>
                                      </p:cBhvr>
                                    </p:animEffect>
                                  </p:childTnLst>
                                </p:cTn>
                              </p:par>
                            </p:childTnLst>
                          </p:cTn>
                        </p:par>
                        <p:par>
                          <p:cTn id="33" fill="hold">
                            <p:stCondLst>
                              <p:cond delay="4000"/>
                            </p:stCondLst>
                            <p:childTnLst>
                              <p:par>
                                <p:cTn id="34" presetID="29" presetClass="entr" presetSubtype="0" fill="hold" nodeType="afterEffect">
                                  <p:stCondLst>
                                    <p:cond delay="0"/>
                                  </p:stCondLst>
                                  <p:childTnLst>
                                    <p:set>
                                      <p:cBhvr>
                                        <p:cTn id="35" dur="1" fill="hold">
                                          <p:stCondLst>
                                            <p:cond delay="0"/>
                                          </p:stCondLst>
                                        </p:cTn>
                                        <p:tgtEl>
                                          <p:spTgt spid="2">
                                            <p:txEl>
                                              <p:pRg st="3" end="3"/>
                                            </p:txEl>
                                          </p:spTgt>
                                        </p:tgtEl>
                                        <p:attrNameLst>
                                          <p:attrName>style.visibility</p:attrName>
                                        </p:attrNameLst>
                                      </p:cBhvr>
                                      <p:to>
                                        <p:strVal val="visible"/>
                                      </p:to>
                                    </p:set>
                                    <p:anim calcmode="lin" valueType="num">
                                      <p:cBhvr>
                                        <p:cTn id="36" dur="1000" fill="hold"/>
                                        <p:tgtEl>
                                          <p:spTgt spid="2">
                                            <p:txEl>
                                              <p:pRg st="3" end="3"/>
                                            </p:txEl>
                                          </p:spTgt>
                                        </p:tgtEl>
                                        <p:attrNameLst>
                                          <p:attrName>ppt_x</p:attrName>
                                        </p:attrNameLst>
                                      </p:cBhvr>
                                      <p:tavLst>
                                        <p:tav tm="0">
                                          <p:val>
                                            <p:strVal val="#ppt_x-.2"/>
                                          </p:val>
                                        </p:tav>
                                        <p:tav tm="100000">
                                          <p:val>
                                            <p:strVal val="#ppt_x"/>
                                          </p:val>
                                        </p:tav>
                                      </p:tavLst>
                                    </p:anim>
                                    <p:anim calcmode="lin" valueType="num">
                                      <p:cBhvr>
                                        <p:cTn id="37" dur="1000" fill="hold"/>
                                        <p:tgtEl>
                                          <p:spTgt spid="2">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8" dur="1000"/>
                                        <p:tgtEl>
                                          <p:spTgt spid="2">
                                            <p:txEl>
                                              <p:pRg st="3" end="3"/>
                                            </p:txEl>
                                          </p:spTgt>
                                        </p:tgtEl>
                                      </p:cBhvr>
                                    </p:animEffect>
                                  </p:childTnLst>
                                </p:cTn>
                              </p:par>
                            </p:childTnLst>
                          </p:cTn>
                        </p:par>
                        <p:par>
                          <p:cTn id="39" fill="hold">
                            <p:stCondLst>
                              <p:cond delay="5000"/>
                            </p:stCondLst>
                            <p:childTnLst>
                              <p:par>
                                <p:cTn id="40" presetID="29" presetClass="entr" presetSubtype="0" fill="hold" nodeType="afterEffect">
                                  <p:stCondLst>
                                    <p:cond delay="0"/>
                                  </p:stCondLst>
                                  <p:childTnLst>
                                    <p:set>
                                      <p:cBhvr>
                                        <p:cTn id="41" dur="1" fill="hold">
                                          <p:stCondLst>
                                            <p:cond delay="0"/>
                                          </p:stCondLst>
                                        </p:cTn>
                                        <p:tgtEl>
                                          <p:spTgt spid="2">
                                            <p:txEl>
                                              <p:pRg st="4" end="4"/>
                                            </p:txEl>
                                          </p:spTgt>
                                        </p:tgtEl>
                                        <p:attrNameLst>
                                          <p:attrName>style.visibility</p:attrName>
                                        </p:attrNameLst>
                                      </p:cBhvr>
                                      <p:to>
                                        <p:strVal val="visible"/>
                                      </p:to>
                                    </p:set>
                                    <p:anim calcmode="lin" valueType="num">
                                      <p:cBhvr>
                                        <p:cTn id="42" dur="1000" fill="hold"/>
                                        <p:tgtEl>
                                          <p:spTgt spid="2">
                                            <p:txEl>
                                              <p:pRg st="4" end="4"/>
                                            </p:txEl>
                                          </p:spTgt>
                                        </p:tgtEl>
                                        <p:attrNameLst>
                                          <p:attrName>ppt_x</p:attrName>
                                        </p:attrNameLst>
                                      </p:cBhvr>
                                      <p:tavLst>
                                        <p:tav tm="0">
                                          <p:val>
                                            <p:strVal val="#ppt_x-.2"/>
                                          </p:val>
                                        </p:tav>
                                        <p:tav tm="100000">
                                          <p:val>
                                            <p:strVal val="#ppt_x"/>
                                          </p:val>
                                        </p:tav>
                                      </p:tavLst>
                                    </p:anim>
                                    <p:anim calcmode="lin" valueType="num">
                                      <p:cBhvr>
                                        <p:cTn id="43" dur="1000" fill="hold"/>
                                        <p:tgtEl>
                                          <p:spTgt spid="2">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44" dur="1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122" name="Picture 2" descr="C:\Documents and Settings\Admin\Рабочий стол\09b-i1.gif"/>
          <p:cNvPicPr>
            <a:picLocks noGrp="1" noChangeAspect="1" noChangeArrowheads="1"/>
          </p:cNvPicPr>
          <p:nvPr>
            <p:ph idx="1"/>
          </p:nvPr>
        </p:nvPicPr>
        <p:blipFill>
          <a:blip r:embed="rId2" cstate="print"/>
          <a:srcRect/>
          <a:stretch>
            <a:fillRect/>
          </a:stretch>
        </p:blipFill>
        <p:spPr>
          <a:xfrm>
            <a:off x="0" y="-214313"/>
            <a:ext cx="9144000" cy="3071813"/>
          </a:xfrm>
          <a:noFill/>
        </p:spPr>
      </p:pic>
      <p:pic>
        <p:nvPicPr>
          <p:cNvPr id="5123" name="Picture 4" descr="Картинка 40 из 95">
            <a:hlinkClick r:id="rId3"/>
          </p:cNvPr>
          <p:cNvPicPr>
            <a:picLocks noChangeAspect="1" noChangeArrowheads="1"/>
          </p:cNvPicPr>
          <p:nvPr/>
        </p:nvPicPr>
        <p:blipFill>
          <a:blip r:embed="rId4" cstate="print"/>
          <a:srcRect/>
          <a:stretch>
            <a:fillRect/>
          </a:stretch>
        </p:blipFill>
        <p:spPr bwMode="auto">
          <a:xfrm>
            <a:off x="3500438" y="3357563"/>
            <a:ext cx="1785937" cy="2628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8" name="Picture 4"/>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50825" y="0"/>
            <a:ext cx="3857625" cy="4000500"/>
          </a:xfrm>
          <a:prstGeom prst="rect">
            <a:avLst/>
          </a:prstGeom>
          <a:noFill/>
        </p:spPr>
      </p:pic>
      <p:pic>
        <p:nvPicPr>
          <p:cNvPr id="6149"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4572000" y="2924175"/>
            <a:ext cx="3676650" cy="3743325"/>
          </a:xfrm>
          <a:prstGeom prst="rect">
            <a:avLst/>
          </a:prstGeom>
          <a:noFill/>
        </p:spPr>
      </p:pic>
      <p:sp>
        <p:nvSpPr>
          <p:cNvPr id="6150" name="Text Box 6"/>
          <p:cNvSpPr txBox="1">
            <a:spLocks noChangeArrowheads="1"/>
          </p:cNvSpPr>
          <p:nvPr/>
        </p:nvSpPr>
        <p:spPr bwMode="auto">
          <a:xfrm>
            <a:off x="4284663" y="260350"/>
            <a:ext cx="4859337" cy="955675"/>
          </a:xfrm>
          <a:prstGeom prst="rect">
            <a:avLst/>
          </a:prstGeom>
          <a:noFill/>
          <a:ln w="9525">
            <a:solidFill>
              <a:schemeClr val="tx1"/>
            </a:solidFill>
            <a:miter lim="800000"/>
            <a:headEnd/>
            <a:tailEnd/>
          </a:ln>
          <a:effectLst/>
        </p:spPr>
        <p:txBody>
          <a:bodyPr>
            <a:spAutoFit/>
          </a:bodyPr>
          <a:lstStyle/>
          <a:p>
            <a:pPr>
              <a:spcBef>
                <a:spcPct val="50000"/>
              </a:spcBef>
            </a:pPr>
            <a:r>
              <a:rPr lang="ru-RU" sz="2800"/>
              <a:t>Демонстрация спектров электрического поля</a:t>
            </a:r>
          </a:p>
        </p:txBody>
      </p:sp>
      <p:pic>
        <p:nvPicPr>
          <p:cNvPr id="6152" name="Picture 8"/>
          <p:cNvPicPr>
            <a:picLocks noChangeAspect="1" noChangeArrowheads="1"/>
          </p:cNvPicPr>
          <p:nvPr/>
        </p:nvPicPr>
        <p:blipFill>
          <a:blip r:embed="rId5" cstate="print">
            <a:clrChange>
              <a:clrFrom>
                <a:srgbClr val="FFFFFF"/>
              </a:clrFrom>
              <a:clrTo>
                <a:srgbClr val="FFFFFF">
                  <a:alpha val="0"/>
                </a:srgbClr>
              </a:clrTo>
            </a:clrChange>
            <a:lum bright="60000" contrast="60000"/>
          </a:blip>
          <a:srcRect/>
          <a:stretch>
            <a:fillRect/>
          </a:stretch>
        </p:blipFill>
        <p:spPr bwMode="auto">
          <a:xfrm>
            <a:off x="900113" y="476250"/>
            <a:ext cx="2376487" cy="742950"/>
          </a:xfrm>
          <a:prstGeom prst="rect">
            <a:avLst/>
          </a:prstGeom>
          <a:noFill/>
        </p:spPr>
      </p:pic>
      <p:pic>
        <p:nvPicPr>
          <p:cNvPr id="6153" name="Picture 9"/>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1258888" y="549275"/>
            <a:ext cx="1441450" cy="687388"/>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3" name="Picture 5"/>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827088" y="908050"/>
            <a:ext cx="7416800" cy="5287963"/>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3"/>
          <p:cNvPicPr>
            <a:picLocks noGrp="1" noChangeAspect="1" noChangeArrowheads="1"/>
          </p:cNvPicPr>
          <p:nvPr>
            <p:ph idx="1"/>
          </p:nvPr>
        </p:nvPicPr>
        <p:blipFill>
          <a:blip r:embed="rId2" cstate="print">
            <a:clrChange>
              <a:clrFrom>
                <a:srgbClr val="FFFFFF"/>
              </a:clrFrom>
              <a:clrTo>
                <a:srgbClr val="FFFFFF">
                  <a:alpha val="0"/>
                </a:srgbClr>
              </a:clrTo>
            </a:clrChange>
          </a:blip>
          <a:srcRect/>
          <a:stretch>
            <a:fillRect/>
          </a:stretch>
        </p:blipFill>
        <p:spPr>
          <a:xfrm>
            <a:off x="2500313" y="714375"/>
            <a:ext cx="4014787" cy="5732463"/>
          </a:xfr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r>
              <a:rPr lang="ru-RU" dirty="0" smtClean="0">
                <a:solidFill>
                  <a:schemeClr val="accent2"/>
                </a:solidFill>
              </a:rPr>
              <a:t>Ход урока</a:t>
            </a:r>
            <a:endParaRPr lang="ru-RU" dirty="0">
              <a:solidFill>
                <a:schemeClr val="accent2"/>
              </a:solidFill>
            </a:endParaRPr>
          </a:p>
        </p:txBody>
      </p:sp>
      <p:sp>
        <p:nvSpPr>
          <p:cNvPr id="3" name="Содержимое 2"/>
          <p:cNvSpPr>
            <a:spLocks noGrp="1"/>
          </p:cNvSpPr>
          <p:nvPr>
            <p:ph idx="1"/>
          </p:nvPr>
        </p:nvSpPr>
        <p:spPr/>
        <p:txBody>
          <a:bodyPr>
            <a:normAutofit fontScale="92500" lnSpcReduction="20000"/>
          </a:bodyPr>
          <a:lstStyle/>
          <a:p>
            <a:pPr marL="548640" indent="-411480" algn="ctr" fontAlgn="auto">
              <a:spcAft>
                <a:spcPts val="0"/>
              </a:spcAft>
              <a:buClr>
                <a:schemeClr val="tx1">
                  <a:shade val="95000"/>
                </a:schemeClr>
              </a:buClr>
              <a:buFont typeface="Wingdings 2"/>
              <a:buNone/>
              <a:defRPr/>
            </a:pPr>
            <a:r>
              <a:rPr lang="ru-RU" sz="3600" b="1" dirty="0" smtClean="0">
                <a:solidFill>
                  <a:srgbClr val="7030A0"/>
                </a:solidFill>
              </a:rPr>
              <a:t>I Проверка усвоения основных понятий предыдущих уроков</a:t>
            </a:r>
            <a:r>
              <a:rPr lang="ru-RU" dirty="0" smtClean="0"/>
              <a:t/>
            </a:r>
            <a:br>
              <a:rPr lang="ru-RU" dirty="0" smtClean="0"/>
            </a:br>
            <a:endParaRPr lang="ru-RU" dirty="0" smtClean="0"/>
          </a:p>
          <a:p>
            <a:pPr marL="548640" indent="-411480" fontAlgn="auto">
              <a:spcAft>
                <a:spcPts val="0"/>
              </a:spcAft>
              <a:buClr>
                <a:schemeClr val="tx1">
                  <a:shade val="95000"/>
                </a:schemeClr>
              </a:buClr>
              <a:buFont typeface="Wingdings 2"/>
              <a:buNone/>
              <a:defRPr/>
            </a:pPr>
            <a:r>
              <a:rPr lang="ru-RU" dirty="0" smtClean="0"/>
              <a:t>	</a:t>
            </a:r>
            <a:r>
              <a:rPr lang="ru-RU" b="1" dirty="0" smtClean="0"/>
              <a:t>1. </a:t>
            </a:r>
            <a:r>
              <a:rPr lang="ru-RU" dirty="0" smtClean="0"/>
              <a:t>Каково назначение и устройство электрометра?</a:t>
            </a:r>
            <a:br>
              <a:rPr lang="ru-RU" dirty="0" smtClean="0"/>
            </a:br>
            <a:r>
              <a:rPr lang="ru-RU" b="1" dirty="0" smtClean="0"/>
              <a:t>2. </a:t>
            </a:r>
            <a:r>
              <a:rPr lang="ru-RU" dirty="0" smtClean="0"/>
              <a:t>Как называются вещества, по которым заряды перемещаются? Можно ли в </a:t>
            </a:r>
            <a:br>
              <a:rPr lang="ru-RU" dirty="0" smtClean="0"/>
            </a:br>
            <a:r>
              <a:rPr lang="ru-RU" dirty="0" smtClean="0"/>
              <a:t>этом случае понятие «вещество» заменить «телом»?</a:t>
            </a:r>
            <a:br>
              <a:rPr lang="ru-RU" dirty="0" smtClean="0"/>
            </a:br>
            <a:r>
              <a:rPr lang="ru-RU" b="1" dirty="0" smtClean="0"/>
              <a:t>3. </a:t>
            </a:r>
            <a:r>
              <a:rPr lang="ru-RU" dirty="0" smtClean="0"/>
              <a:t>Почему незаряженная гильза всегда притягивается к телу, заряженному </a:t>
            </a:r>
            <a:br>
              <a:rPr lang="ru-RU" dirty="0" smtClean="0"/>
            </a:br>
            <a:r>
              <a:rPr lang="ru-RU" dirty="0" smtClean="0"/>
              <a:t>любым по знаку зарядом?</a:t>
            </a:r>
            <a:br>
              <a:rPr lang="ru-RU" dirty="0" smtClean="0"/>
            </a:b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9" presetClass="entr" presetSubtype="0" fill="hold"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4" dur="1000"/>
                                        <p:tgtEl>
                                          <p:spTgt spid="3">
                                            <p:txEl>
                                              <p:pRg st="0" end="0"/>
                                            </p:txEl>
                                          </p:spTgt>
                                        </p:tgtEl>
                                      </p:cBhvr>
                                    </p:animEffect>
                                  </p:childTnLst>
                                </p:cTn>
                              </p:par>
                              <p:par>
                                <p:cTn id="15" presetID="29" presetClass="entr" presetSubtype="0"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p:cTn id="17"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8"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9"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642910" y="214290"/>
            <a:ext cx="8229600" cy="1143000"/>
          </a:xfrm>
        </p:spPr>
        <p:txBody>
          <a:bodyPr>
            <a:normAutofit fontScale="90000"/>
          </a:bodyPr>
          <a:lstStyle/>
          <a:p>
            <a:pPr fontAlgn="auto">
              <a:spcAft>
                <a:spcPts val="0"/>
              </a:spcAft>
              <a:defRPr/>
            </a:pPr>
            <a:r>
              <a:rPr lang="ru-RU" sz="4400" dirty="0" smtClean="0">
                <a:solidFill>
                  <a:srgbClr val="7030A0"/>
                </a:solidFill>
              </a:rPr>
              <a:t>II Объяснение нового материала</a:t>
            </a:r>
            <a:endParaRPr lang="ru-RU" dirty="0"/>
          </a:p>
        </p:txBody>
      </p:sp>
      <p:sp>
        <p:nvSpPr>
          <p:cNvPr id="3" name="Содержимое 2"/>
          <p:cNvSpPr>
            <a:spLocks noGrp="1"/>
          </p:cNvSpPr>
          <p:nvPr>
            <p:ph idx="1"/>
          </p:nvPr>
        </p:nvSpPr>
        <p:spPr>
          <a:xfrm>
            <a:off x="500063" y="1428750"/>
            <a:ext cx="8229600" cy="4708525"/>
          </a:xfrm>
        </p:spPr>
        <p:txBody>
          <a:bodyPr>
            <a:normAutofit fontScale="77500" lnSpcReduction="20000"/>
          </a:bodyPr>
          <a:lstStyle/>
          <a:p>
            <a:pPr marL="548640" indent="-411480" fontAlgn="auto">
              <a:spcAft>
                <a:spcPts val="0"/>
              </a:spcAft>
              <a:buClr>
                <a:schemeClr val="tx1">
                  <a:shade val="95000"/>
                </a:schemeClr>
              </a:buClr>
              <a:buFont typeface="Wingdings 2"/>
              <a:buNone/>
              <a:defRPr/>
            </a:pPr>
            <a:r>
              <a:rPr lang="ru-RU" dirty="0" smtClean="0"/>
              <a:t/>
            </a:r>
            <a:br>
              <a:rPr lang="ru-RU" dirty="0" smtClean="0"/>
            </a:br>
            <a:endParaRPr lang="ru-RU" dirty="0" smtClean="0"/>
          </a:p>
          <a:p>
            <a:pPr marL="548640" indent="-411480" fontAlgn="auto">
              <a:spcAft>
                <a:spcPts val="0"/>
              </a:spcAft>
              <a:buClr>
                <a:schemeClr val="tx1">
                  <a:shade val="95000"/>
                </a:schemeClr>
              </a:buClr>
              <a:buFont typeface="Wingdings 2"/>
              <a:buNone/>
              <a:defRPr/>
            </a:pPr>
            <a:r>
              <a:rPr lang="ru-RU" dirty="0" smtClean="0"/>
              <a:t> Мы знаем, что разноименные заряды притягиваются, одноименные отталкиваются. Такое взаимодействие (взаимное действие) возможно при наличии сил. Силы, возникающие при взаимодействии зарядов (заряженных тел) называются электрическими силами. Взаимодействие наэлектризованных тел происходит без соприкосновения, т.е. на расстоянии. Такое возможно только при наличии электрического поля. </a:t>
            </a:r>
          </a:p>
          <a:p>
            <a:pPr marL="548640" indent="-411480" fontAlgn="auto">
              <a:spcAft>
                <a:spcPts val="0"/>
              </a:spcAft>
              <a:buClr>
                <a:schemeClr val="tx1">
                  <a:shade val="95000"/>
                </a:schemeClr>
              </a:buClr>
              <a:buFont typeface="Wingdings 2"/>
              <a:buNone/>
              <a:defRPr/>
            </a:pPr>
            <a:r>
              <a:rPr lang="ru-RU" dirty="0" smtClean="0"/>
              <a:t>Электрическое поле существует </a:t>
            </a:r>
            <a:r>
              <a:rPr lang="ru-RU" b="1" dirty="0" smtClean="0">
                <a:solidFill>
                  <a:srgbClr val="C00000"/>
                </a:solidFill>
              </a:rPr>
              <a:t>всегда</a:t>
            </a:r>
            <a:r>
              <a:rPr lang="ru-RU" dirty="0" smtClean="0"/>
              <a:t> в пространстве вокруг заряженных тел</a:t>
            </a:r>
            <a:endParaRPr lang="ru-RU" b="1" dirty="0" smtClean="0">
              <a:solidFill>
                <a:srgbClr val="C00000"/>
              </a:solidFill>
            </a:endParaRPr>
          </a:p>
          <a:p>
            <a:pPr marL="548640" indent="-411480" fontAlgn="auto">
              <a:spcAft>
                <a:spcPts val="0"/>
              </a:spcAft>
              <a:buClr>
                <a:schemeClr val="tx1">
                  <a:shade val="95000"/>
                </a:schemeClr>
              </a:buClr>
              <a:buFont typeface="Wingdings 2"/>
              <a:buNone/>
              <a:defRPr/>
            </a:pPr>
            <a:r>
              <a:rPr lang="ru-RU" b="1" i="1" dirty="0" smtClean="0">
                <a:solidFill>
                  <a:srgbClr val="C00000"/>
                </a:solidFill>
              </a:rPr>
              <a:t>Электрическое поле</a:t>
            </a:r>
            <a:r>
              <a:rPr lang="ru-RU" dirty="0" smtClean="0"/>
              <a:t>–это вид материи, отличающийся от  вещества.</a:t>
            </a:r>
            <a:br>
              <a:rPr lang="ru-RU" dirty="0" smtClean="0"/>
            </a:b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6"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Horizontal)">
                                      <p:cBhvr>
                                        <p:cTn id="7" dur="1000"/>
                                        <p:tgtEl>
                                          <p:spTgt spid="5"/>
                                        </p:tgtEl>
                                      </p:cBhvr>
                                    </p:animEffect>
                                  </p:childTnLst>
                                </p:cTn>
                              </p:par>
                            </p:childTnLst>
                          </p:cTn>
                        </p:par>
                        <p:par>
                          <p:cTn id="8" fill="hold">
                            <p:stCondLst>
                              <p:cond delay="1000"/>
                            </p:stCondLst>
                            <p:childTnLst>
                              <p:par>
                                <p:cTn id="9" presetID="26"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down)">
                                      <p:cBhvr>
                                        <p:cTn id="11" dur="580">
                                          <p:stCondLst>
                                            <p:cond delay="0"/>
                                          </p:stCondLst>
                                        </p:cTn>
                                        <p:tgtEl>
                                          <p:spTgt spid="3">
                                            <p:txEl>
                                              <p:pRg st="1" end="1"/>
                                            </p:txEl>
                                          </p:spTgt>
                                        </p:tgtEl>
                                      </p:cBhvr>
                                    </p:animEffect>
                                    <p:anim calcmode="lin" valueType="num">
                                      <p:cBhvr>
                                        <p:cTn id="12"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13"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4"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5"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16"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17" dur="26">
                                          <p:stCondLst>
                                            <p:cond delay="650"/>
                                          </p:stCondLst>
                                        </p:cTn>
                                        <p:tgtEl>
                                          <p:spTgt spid="3">
                                            <p:txEl>
                                              <p:pRg st="1" end="1"/>
                                            </p:txEl>
                                          </p:spTgt>
                                        </p:tgtEl>
                                      </p:cBhvr>
                                      <p:to x="100000" y="60000"/>
                                    </p:animScale>
                                    <p:animScale>
                                      <p:cBhvr>
                                        <p:cTn id="18" dur="166" decel="50000">
                                          <p:stCondLst>
                                            <p:cond delay="676"/>
                                          </p:stCondLst>
                                        </p:cTn>
                                        <p:tgtEl>
                                          <p:spTgt spid="3">
                                            <p:txEl>
                                              <p:pRg st="1" end="1"/>
                                            </p:txEl>
                                          </p:spTgt>
                                        </p:tgtEl>
                                      </p:cBhvr>
                                      <p:to x="100000" y="100000"/>
                                    </p:animScale>
                                    <p:animScale>
                                      <p:cBhvr>
                                        <p:cTn id="19" dur="26">
                                          <p:stCondLst>
                                            <p:cond delay="1312"/>
                                          </p:stCondLst>
                                        </p:cTn>
                                        <p:tgtEl>
                                          <p:spTgt spid="3">
                                            <p:txEl>
                                              <p:pRg st="1" end="1"/>
                                            </p:txEl>
                                          </p:spTgt>
                                        </p:tgtEl>
                                      </p:cBhvr>
                                      <p:to x="100000" y="80000"/>
                                    </p:animScale>
                                    <p:animScale>
                                      <p:cBhvr>
                                        <p:cTn id="20" dur="166" decel="50000">
                                          <p:stCondLst>
                                            <p:cond delay="1338"/>
                                          </p:stCondLst>
                                        </p:cTn>
                                        <p:tgtEl>
                                          <p:spTgt spid="3">
                                            <p:txEl>
                                              <p:pRg st="1" end="1"/>
                                            </p:txEl>
                                          </p:spTgt>
                                        </p:tgtEl>
                                      </p:cBhvr>
                                      <p:to x="100000" y="100000"/>
                                    </p:animScale>
                                    <p:animScale>
                                      <p:cBhvr>
                                        <p:cTn id="21" dur="26">
                                          <p:stCondLst>
                                            <p:cond delay="1642"/>
                                          </p:stCondLst>
                                        </p:cTn>
                                        <p:tgtEl>
                                          <p:spTgt spid="3">
                                            <p:txEl>
                                              <p:pRg st="1" end="1"/>
                                            </p:txEl>
                                          </p:spTgt>
                                        </p:tgtEl>
                                      </p:cBhvr>
                                      <p:to x="100000" y="90000"/>
                                    </p:animScale>
                                    <p:animScale>
                                      <p:cBhvr>
                                        <p:cTn id="22" dur="166" decel="50000">
                                          <p:stCondLst>
                                            <p:cond delay="1668"/>
                                          </p:stCondLst>
                                        </p:cTn>
                                        <p:tgtEl>
                                          <p:spTgt spid="3">
                                            <p:txEl>
                                              <p:pRg st="1" end="1"/>
                                            </p:txEl>
                                          </p:spTgt>
                                        </p:tgtEl>
                                      </p:cBhvr>
                                      <p:to x="100000" y="100000"/>
                                    </p:animScale>
                                    <p:animScale>
                                      <p:cBhvr>
                                        <p:cTn id="23" dur="26">
                                          <p:stCondLst>
                                            <p:cond delay="1808"/>
                                          </p:stCondLst>
                                        </p:cTn>
                                        <p:tgtEl>
                                          <p:spTgt spid="3">
                                            <p:txEl>
                                              <p:pRg st="1" end="1"/>
                                            </p:txEl>
                                          </p:spTgt>
                                        </p:tgtEl>
                                      </p:cBhvr>
                                      <p:to x="100000" y="95000"/>
                                    </p:animScale>
                                    <p:animScale>
                                      <p:cBhvr>
                                        <p:cTn id="24" dur="166" decel="50000">
                                          <p:stCondLst>
                                            <p:cond delay="1834"/>
                                          </p:stCondLst>
                                        </p:cTn>
                                        <p:tgtEl>
                                          <p:spTgt spid="3">
                                            <p:txEl>
                                              <p:pRg st="1" end="1"/>
                                            </p:txEl>
                                          </p:spTgt>
                                        </p:tgtEl>
                                      </p:cBhvr>
                                      <p:to x="100000" y="100000"/>
                                    </p:animScale>
                                  </p:childTnLst>
                                </p:cTn>
                              </p:par>
                            </p:childTnLst>
                          </p:cTn>
                        </p:par>
                        <p:par>
                          <p:cTn id="25" fill="hold">
                            <p:stCondLst>
                              <p:cond delay="3000"/>
                            </p:stCondLst>
                            <p:childTnLst>
                              <p:par>
                                <p:cTn id="26" presetID="26" presetClass="entr" presetSubtype="0" fill="hold" nodeType="after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wipe(down)">
                                      <p:cBhvr>
                                        <p:cTn id="28" dur="580">
                                          <p:stCondLst>
                                            <p:cond delay="0"/>
                                          </p:stCondLst>
                                        </p:cTn>
                                        <p:tgtEl>
                                          <p:spTgt spid="3">
                                            <p:txEl>
                                              <p:pRg st="2" end="2"/>
                                            </p:txEl>
                                          </p:spTgt>
                                        </p:tgtEl>
                                      </p:cBhvr>
                                    </p:animEffect>
                                    <p:anim calcmode="lin" valueType="num">
                                      <p:cBhvr>
                                        <p:cTn id="29"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30"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31"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32"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33"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34" dur="26">
                                          <p:stCondLst>
                                            <p:cond delay="650"/>
                                          </p:stCondLst>
                                        </p:cTn>
                                        <p:tgtEl>
                                          <p:spTgt spid="3">
                                            <p:txEl>
                                              <p:pRg st="2" end="2"/>
                                            </p:txEl>
                                          </p:spTgt>
                                        </p:tgtEl>
                                      </p:cBhvr>
                                      <p:to x="100000" y="60000"/>
                                    </p:animScale>
                                    <p:animScale>
                                      <p:cBhvr>
                                        <p:cTn id="35" dur="166" decel="50000">
                                          <p:stCondLst>
                                            <p:cond delay="676"/>
                                          </p:stCondLst>
                                        </p:cTn>
                                        <p:tgtEl>
                                          <p:spTgt spid="3">
                                            <p:txEl>
                                              <p:pRg st="2" end="2"/>
                                            </p:txEl>
                                          </p:spTgt>
                                        </p:tgtEl>
                                      </p:cBhvr>
                                      <p:to x="100000" y="100000"/>
                                    </p:animScale>
                                    <p:animScale>
                                      <p:cBhvr>
                                        <p:cTn id="36" dur="26">
                                          <p:stCondLst>
                                            <p:cond delay="1312"/>
                                          </p:stCondLst>
                                        </p:cTn>
                                        <p:tgtEl>
                                          <p:spTgt spid="3">
                                            <p:txEl>
                                              <p:pRg st="2" end="2"/>
                                            </p:txEl>
                                          </p:spTgt>
                                        </p:tgtEl>
                                      </p:cBhvr>
                                      <p:to x="100000" y="80000"/>
                                    </p:animScale>
                                    <p:animScale>
                                      <p:cBhvr>
                                        <p:cTn id="37" dur="166" decel="50000">
                                          <p:stCondLst>
                                            <p:cond delay="1338"/>
                                          </p:stCondLst>
                                        </p:cTn>
                                        <p:tgtEl>
                                          <p:spTgt spid="3">
                                            <p:txEl>
                                              <p:pRg st="2" end="2"/>
                                            </p:txEl>
                                          </p:spTgt>
                                        </p:tgtEl>
                                      </p:cBhvr>
                                      <p:to x="100000" y="100000"/>
                                    </p:animScale>
                                    <p:animScale>
                                      <p:cBhvr>
                                        <p:cTn id="38" dur="26">
                                          <p:stCondLst>
                                            <p:cond delay="1642"/>
                                          </p:stCondLst>
                                        </p:cTn>
                                        <p:tgtEl>
                                          <p:spTgt spid="3">
                                            <p:txEl>
                                              <p:pRg st="2" end="2"/>
                                            </p:txEl>
                                          </p:spTgt>
                                        </p:tgtEl>
                                      </p:cBhvr>
                                      <p:to x="100000" y="90000"/>
                                    </p:animScale>
                                    <p:animScale>
                                      <p:cBhvr>
                                        <p:cTn id="39" dur="166" decel="50000">
                                          <p:stCondLst>
                                            <p:cond delay="1668"/>
                                          </p:stCondLst>
                                        </p:cTn>
                                        <p:tgtEl>
                                          <p:spTgt spid="3">
                                            <p:txEl>
                                              <p:pRg st="2" end="2"/>
                                            </p:txEl>
                                          </p:spTgt>
                                        </p:tgtEl>
                                      </p:cBhvr>
                                      <p:to x="100000" y="100000"/>
                                    </p:animScale>
                                    <p:animScale>
                                      <p:cBhvr>
                                        <p:cTn id="40" dur="26">
                                          <p:stCondLst>
                                            <p:cond delay="1808"/>
                                          </p:stCondLst>
                                        </p:cTn>
                                        <p:tgtEl>
                                          <p:spTgt spid="3">
                                            <p:txEl>
                                              <p:pRg st="2" end="2"/>
                                            </p:txEl>
                                          </p:spTgt>
                                        </p:tgtEl>
                                      </p:cBhvr>
                                      <p:to x="100000" y="95000"/>
                                    </p:animScale>
                                    <p:animScale>
                                      <p:cBhvr>
                                        <p:cTn id="41" dur="166" decel="50000">
                                          <p:stCondLst>
                                            <p:cond delay="1834"/>
                                          </p:stCondLst>
                                        </p:cTn>
                                        <p:tgtEl>
                                          <p:spTgt spid="3">
                                            <p:txEl>
                                              <p:pRg st="2" end="2"/>
                                            </p:txEl>
                                          </p:spTgt>
                                        </p:tgtEl>
                                      </p:cBhvr>
                                      <p:to x="100000" y="100000"/>
                                    </p:animScale>
                                  </p:childTnLst>
                                </p:cTn>
                              </p:par>
                            </p:childTnLst>
                          </p:cTn>
                        </p:par>
                        <p:par>
                          <p:cTn id="42" fill="hold">
                            <p:stCondLst>
                              <p:cond delay="5000"/>
                            </p:stCondLst>
                            <p:childTnLst>
                              <p:par>
                                <p:cTn id="43" presetID="26" presetClass="entr" presetSubtype="0" fill="hold" nodeType="afterEffect">
                                  <p:stCondLst>
                                    <p:cond delay="0"/>
                                  </p:stCondLst>
                                  <p:childTnLst>
                                    <p:set>
                                      <p:cBhvr>
                                        <p:cTn id="44" dur="1" fill="hold">
                                          <p:stCondLst>
                                            <p:cond delay="0"/>
                                          </p:stCondLst>
                                        </p:cTn>
                                        <p:tgtEl>
                                          <p:spTgt spid="3">
                                            <p:txEl>
                                              <p:pRg st="3" end="3"/>
                                            </p:txEl>
                                          </p:spTgt>
                                        </p:tgtEl>
                                        <p:attrNameLst>
                                          <p:attrName>style.visibility</p:attrName>
                                        </p:attrNameLst>
                                      </p:cBhvr>
                                      <p:to>
                                        <p:strVal val="visible"/>
                                      </p:to>
                                    </p:set>
                                    <p:animEffect transition="in" filter="wipe(down)">
                                      <p:cBhvr>
                                        <p:cTn id="45" dur="580">
                                          <p:stCondLst>
                                            <p:cond delay="0"/>
                                          </p:stCondLst>
                                        </p:cTn>
                                        <p:tgtEl>
                                          <p:spTgt spid="3">
                                            <p:txEl>
                                              <p:pRg st="3" end="3"/>
                                            </p:txEl>
                                          </p:spTgt>
                                        </p:tgtEl>
                                      </p:cBhvr>
                                    </p:animEffect>
                                    <p:anim calcmode="lin" valueType="num">
                                      <p:cBhvr>
                                        <p:cTn id="46"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47"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48"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49"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50"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51" dur="26">
                                          <p:stCondLst>
                                            <p:cond delay="650"/>
                                          </p:stCondLst>
                                        </p:cTn>
                                        <p:tgtEl>
                                          <p:spTgt spid="3">
                                            <p:txEl>
                                              <p:pRg st="3" end="3"/>
                                            </p:txEl>
                                          </p:spTgt>
                                        </p:tgtEl>
                                      </p:cBhvr>
                                      <p:to x="100000" y="60000"/>
                                    </p:animScale>
                                    <p:animScale>
                                      <p:cBhvr>
                                        <p:cTn id="52" dur="166" decel="50000">
                                          <p:stCondLst>
                                            <p:cond delay="676"/>
                                          </p:stCondLst>
                                        </p:cTn>
                                        <p:tgtEl>
                                          <p:spTgt spid="3">
                                            <p:txEl>
                                              <p:pRg st="3" end="3"/>
                                            </p:txEl>
                                          </p:spTgt>
                                        </p:tgtEl>
                                      </p:cBhvr>
                                      <p:to x="100000" y="100000"/>
                                    </p:animScale>
                                    <p:animScale>
                                      <p:cBhvr>
                                        <p:cTn id="53" dur="26">
                                          <p:stCondLst>
                                            <p:cond delay="1312"/>
                                          </p:stCondLst>
                                        </p:cTn>
                                        <p:tgtEl>
                                          <p:spTgt spid="3">
                                            <p:txEl>
                                              <p:pRg st="3" end="3"/>
                                            </p:txEl>
                                          </p:spTgt>
                                        </p:tgtEl>
                                      </p:cBhvr>
                                      <p:to x="100000" y="80000"/>
                                    </p:animScale>
                                    <p:animScale>
                                      <p:cBhvr>
                                        <p:cTn id="54" dur="166" decel="50000">
                                          <p:stCondLst>
                                            <p:cond delay="1338"/>
                                          </p:stCondLst>
                                        </p:cTn>
                                        <p:tgtEl>
                                          <p:spTgt spid="3">
                                            <p:txEl>
                                              <p:pRg st="3" end="3"/>
                                            </p:txEl>
                                          </p:spTgt>
                                        </p:tgtEl>
                                      </p:cBhvr>
                                      <p:to x="100000" y="100000"/>
                                    </p:animScale>
                                    <p:animScale>
                                      <p:cBhvr>
                                        <p:cTn id="55" dur="26">
                                          <p:stCondLst>
                                            <p:cond delay="1642"/>
                                          </p:stCondLst>
                                        </p:cTn>
                                        <p:tgtEl>
                                          <p:spTgt spid="3">
                                            <p:txEl>
                                              <p:pRg st="3" end="3"/>
                                            </p:txEl>
                                          </p:spTgt>
                                        </p:tgtEl>
                                      </p:cBhvr>
                                      <p:to x="100000" y="90000"/>
                                    </p:animScale>
                                    <p:animScale>
                                      <p:cBhvr>
                                        <p:cTn id="56" dur="166" decel="50000">
                                          <p:stCondLst>
                                            <p:cond delay="1668"/>
                                          </p:stCondLst>
                                        </p:cTn>
                                        <p:tgtEl>
                                          <p:spTgt spid="3">
                                            <p:txEl>
                                              <p:pRg st="3" end="3"/>
                                            </p:txEl>
                                          </p:spTgt>
                                        </p:tgtEl>
                                      </p:cBhvr>
                                      <p:to x="100000" y="100000"/>
                                    </p:animScale>
                                    <p:animScale>
                                      <p:cBhvr>
                                        <p:cTn id="57" dur="26">
                                          <p:stCondLst>
                                            <p:cond delay="1808"/>
                                          </p:stCondLst>
                                        </p:cTn>
                                        <p:tgtEl>
                                          <p:spTgt spid="3">
                                            <p:txEl>
                                              <p:pRg st="3" end="3"/>
                                            </p:txEl>
                                          </p:spTgt>
                                        </p:tgtEl>
                                      </p:cBhvr>
                                      <p:to x="100000" y="95000"/>
                                    </p:animScale>
                                    <p:animScale>
                                      <p:cBhvr>
                                        <p:cTn id="58" dur="166" decel="50000">
                                          <p:stCondLst>
                                            <p:cond delay="1834"/>
                                          </p:stCondLst>
                                        </p:cTn>
                                        <p:tgtEl>
                                          <p:spTgt spid="3">
                                            <p:txEl>
                                              <p:pRg st="3" end="3"/>
                                            </p:txEl>
                                          </p:spTgt>
                                        </p:tgtEl>
                                      </p:cBhvr>
                                      <p:to x="100000" y="100000"/>
                                    </p:animScale>
                                  </p:childTnLst>
                                </p:cTn>
                              </p:par>
                            </p:childTnLst>
                          </p:cTn>
                        </p:par>
                        <p:par>
                          <p:cTn id="59" fill="hold">
                            <p:stCondLst>
                              <p:cond delay="7000"/>
                            </p:stCondLst>
                            <p:childTnLst>
                              <p:par>
                                <p:cTn id="60" presetID="8" presetClass="emph" presetSubtype="0" fill="hold" nodeType="afterEffect">
                                  <p:stCondLst>
                                    <p:cond delay="0"/>
                                  </p:stCondLst>
                                  <p:childTnLst>
                                    <p:animRot by="21600000">
                                      <p:cBhvr>
                                        <p:cTn id="61" dur="2000" fill="hold"/>
                                        <p:tgtEl>
                                          <p:spTgt spid="3">
                                            <p:txEl>
                                              <p:pRg st="3" end="3"/>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Бумажная">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Официальная">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185</TotalTime>
  <Words>172</Words>
  <Application>Microsoft Office PowerPoint</Application>
  <PresentationFormat>Экран (4:3)</PresentationFormat>
  <Paragraphs>40</Paragraphs>
  <Slides>14</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Апекс</vt:lpstr>
      <vt:lpstr>Слайд 1</vt:lpstr>
      <vt:lpstr>Цели урока:</vt:lpstr>
      <vt:lpstr> Демонстрации:</vt:lpstr>
      <vt:lpstr>Слайд 4</vt:lpstr>
      <vt:lpstr>Слайд 5</vt:lpstr>
      <vt:lpstr>Слайд 6</vt:lpstr>
      <vt:lpstr>Слайд 7</vt:lpstr>
      <vt:lpstr>Ход урока</vt:lpstr>
      <vt:lpstr>II Объяснение нового материала</vt:lpstr>
      <vt:lpstr>    III Самостоятельный эксперимент  </vt:lpstr>
      <vt:lpstr>  IV Обсуждение результатов эксперимента</vt:lpstr>
      <vt:lpstr>V Закрепление материала</vt:lpstr>
      <vt:lpstr>VI Итог урока</vt:lpstr>
      <vt:lpstr>VII Домашнее задание</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урока:</dc:title>
  <dc:creator>Admin</dc:creator>
  <cp:lastModifiedBy>Adminushka</cp:lastModifiedBy>
  <cp:revision>20</cp:revision>
  <dcterms:created xsi:type="dcterms:W3CDTF">2009-01-27T09:23:33Z</dcterms:created>
  <dcterms:modified xsi:type="dcterms:W3CDTF">2015-12-07T18:36:01Z</dcterms:modified>
</cp:coreProperties>
</file>