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70" r:id="rId13"/>
    <p:sldId id="275" r:id="rId14"/>
    <p:sldId id="273" r:id="rId15"/>
    <p:sldId id="274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741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42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0F994-D287-480F-982A-FD5DFFE367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8302E-EF89-415E-9645-6AE1D5E4D1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74739-E32B-47BA-A989-A442ECD932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967BE-F919-452B-86EC-C69235A89F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61621-CB3A-4388-8532-9693AAF9D2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3586B-5B2B-4ADA-9A72-5B61F9A1B7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BDE5D-D46D-4528-A2F4-21D13390AA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36AFF-F016-49EB-B3AE-6A4021B502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868EB-BBC3-46D1-9223-9A1F4AD53E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FF2DA-2E8D-403D-8B21-18DD8B710C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CD6B9-A2A6-4B52-A7C7-D36F9AA9C5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DA9C2-1666-4F88-B884-6264CD1927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D975145-3B38-4560-89B5-D8052A127D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104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639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39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39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39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39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639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639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39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9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5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Электрическое напряжение</a:t>
            </a:r>
          </a:p>
        </p:txBody>
      </p:sp>
      <p:pic>
        <p:nvPicPr>
          <p:cNvPr id="614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57400" y="2971800"/>
            <a:ext cx="5424488" cy="28813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Правильные ответы: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smtClean="0"/>
              <a:t>1-В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smtClean="0"/>
              <a:t>2-Б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smtClean="0"/>
              <a:t>3-Г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smtClean="0"/>
              <a:t>4-Б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smtClean="0"/>
              <a:t>5-А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smtClean="0"/>
              <a:t>6-В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smtClean="0"/>
              <a:t>7-Б</a:t>
            </a:r>
          </a:p>
          <a:p>
            <a:pPr eaLnBrk="1" hangingPunct="1">
              <a:defRPr/>
            </a:pPr>
            <a:endParaRPr lang="ru-RU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6" name="Rectangle 8"/>
          <p:cNvSpPr>
            <a:spLocks noGrp="1" noRot="1" noChangeArrowheads="1"/>
          </p:cNvSpPr>
          <p:nvPr>
            <p:ph type="title" sz="quarter"/>
          </p:nvPr>
        </p:nvSpPr>
        <p:spPr>
          <a:xfrm>
            <a:off x="0" y="0"/>
            <a:ext cx="9144000" cy="1905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/>
              <a:t>Электрическое напряжение</a:t>
            </a:r>
            <a:br>
              <a:rPr lang="ru-RU" sz="3200" smtClean="0"/>
            </a:br>
            <a:r>
              <a:rPr lang="ru-RU" sz="2000" b="0" smtClean="0"/>
              <a:t>Какую работу </a:t>
            </a:r>
            <a:r>
              <a:rPr lang="ru-RU" sz="2000" smtClean="0"/>
              <a:t>А</a:t>
            </a:r>
            <a:r>
              <a:rPr lang="ru-RU" sz="2000" b="0" smtClean="0"/>
              <a:t> совершает на данном участке ток при перемещении по этому участку электрического заряда</a:t>
            </a:r>
            <a:r>
              <a:rPr lang="en-US" sz="2000" smtClean="0"/>
              <a:t> q</a:t>
            </a:r>
            <a:r>
              <a:rPr lang="ru-RU" sz="2000" b="0" smtClean="0"/>
              <a:t>, равного </a:t>
            </a:r>
            <a:r>
              <a:rPr lang="ru-RU" sz="2000" smtClean="0"/>
              <a:t>1 Кл</a:t>
            </a:r>
            <a:br>
              <a:rPr lang="ru-RU" sz="2000" smtClean="0"/>
            </a:br>
            <a:r>
              <a:rPr lang="en-US" sz="2000" smtClean="0"/>
              <a:t>U</a:t>
            </a:r>
            <a:r>
              <a:rPr lang="ru-RU" sz="2000" smtClean="0"/>
              <a:t> – напряжение </a:t>
            </a:r>
          </a:p>
        </p:txBody>
      </p:sp>
      <p:graphicFrame>
        <p:nvGraphicFramePr>
          <p:cNvPr id="32777" name="Object 9"/>
          <p:cNvGraphicFramePr>
            <a:graphicFrameLocks noChangeAspect="1"/>
          </p:cNvGraphicFramePr>
          <p:nvPr>
            <p:ph sz="quarter" idx="1"/>
          </p:nvPr>
        </p:nvGraphicFramePr>
        <p:xfrm>
          <a:off x="3505200" y="1600200"/>
          <a:ext cx="1219200" cy="1149350"/>
        </p:xfrm>
        <a:graphic>
          <a:graphicData uri="http://schemas.openxmlformats.org/presentationml/2006/ole">
            <p:oleObj spid="_x0000_s2050" name="Формула" r:id="rId3" imgW="444240" imgH="419040" progId="Equation.3">
              <p:embed/>
            </p:oleObj>
          </a:graphicData>
        </a:graphic>
      </p:graphicFrame>
      <p:graphicFrame>
        <p:nvGraphicFramePr>
          <p:cNvPr id="32778" name="Object 10"/>
          <p:cNvGraphicFramePr>
            <a:graphicFrameLocks noChangeAspect="1"/>
          </p:cNvGraphicFramePr>
          <p:nvPr>
            <p:ph sz="quarter" idx="2"/>
          </p:nvPr>
        </p:nvGraphicFramePr>
        <p:xfrm>
          <a:off x="762000" y="1524000"/>
          <a:ext cx="1295400" cy="1554163"/>
        </p:xfrm>
        <a:graphic>
          <a:graphicData uri="http://schemas.openxmlformats.org/presentationml/2006/ole">
            <p:oleObj spid="_x0000_s2051" name="Формула" r:id="rId4" imgW="507960" imgH="609480" progId="Equation.3">
              <p:embed/>
            </p:oleObj>
          </a:graphicData>
        </a:graphic>
      </p:graphicFrame>
      <p:sp>
        <p:nvSpPr>
          <p:cNvPr id="32781" name="AutoShape 13"/>
          <p:cNvSpPr>
            <a:spLocks noChangeArrowheads="1"/>
          </p:cNvSpPr>
          <p:nvPr/>
        </p:nvSpPr>
        <p:spPr bwMode="auto">
          <a:xfrm>
            <a:off x="2209800" y="1981200"/>
            <a:ext cx="1066800" cy="228600"/>
          </a:xfrm>
          <a:prstGeom prst="leftArrow">
            <a:avLst>
              <a:gd name="adj1" fmla="val 50000"/>
              <a:gd name="adj2" fmla="val 1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82" name="AutoShape 14"/>
          <p:cNvSpPr>
            <a:spLocks noChangeArrowheads="1"/>
          </p:cNvSpPr>
          <p:nvPr/>
        </p:nvSpPr>
        <p:spPr bwMode="auto">
          <a:xfrm>
            <a:off x="4953000" y="1981200"/>
            <a:ext cx="1066800" cy="228600"/>
          </a:xfrm>
          <a:prstGeom prst="rightArrow">
            <a:avLst>
              <a:gd name="adj1" fmla="val 50000"/>
              <a:gd name="adj2" fmla="val 1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6172200" y="1828800"/>
            <a:ext cx="2667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400" b="1"/>
              <a:t>1 В = 1 Дж/Кл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400" b="1"/>
              <a:t>1 мВ = 0,001 В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400" b="1"/>
              <a:t>1 кВ = 1000 В</a:t>
            </a: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5334000" y="3657600"/>
            <a:ext cx="3657600" cy="223837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400"/>
              <a:t>А. Вольта (ит. 1745-1827 гг)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400"/>
              <a:t>1 В – напряжение </a:t>
            </a:r>
            <a:r>
              <a:rPr lang="en-US" sz="2400"/>
              <a:t>U</a:t>
            </a:r>
            <a:r>
              <a:rPr lang="ru-RU" sz="2400"/>
              <a:t>, при котором электрическое поле совершает работу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400"/>
              <a:t>А= 1 Дж при перемещении </a:t>
            </a:r>
            <a:r>
              <a:rPr lang="en-US" sz="2400"/>
              <a:t>q</a:t>
            </a:r>
            <a:r>
              <a:rPr lang="ru-RU" sz="2400"/>
              <a:t>= 1 Кл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6" grpId="0"/>
      <p:bldP spid="32781" grpId="0" animBg="1"/>
      <p:bldP spid="32782" grpId="0" animBg="1"/>
      <p:bldP spid="32783" grpId="0"/>
      <p:bldP spid="3278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Примеры типичных напряжений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839200" cy="5257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tabLst>
                <a:tab pos="6370638" algn="l"/>
              </a:tabLst>
              <a:defRPr/>
            </a:pPr>
            <a:r>
              <a:rPr lang="ru-RU" sz="2400" smtClean="0"/>
              <a:t>Электрический фонарь – 	4,5 В</a:t>
            </a:r>
          </a:p>
          <a:p>
            <a:pPr eaLnBrk="1" hangingPunct="1">
              <a:buFont typeface="Wingdings" pitchFamily="2" charset="2"/>
              <a:buNone/>
              <a:tabLst>
                <a:tab pos="6370638" algn="l"/>
              </a:tabLst>
              <a:defRPr/>
            </a:pPr>
            <a:r>
              <a:rPr lang="ru-RU" sz="2400" smtClean="0"/>
              <a:t>Напряжение в сети – 	220 В</a:t>
            </a:r>
          </a:p>
          <a:p>
            <a:pPr eaLnBrk="1" hangingPunct="1">
              <a:buFont typeface="Wingdings" pitchFamily="2" charset="2"/>
              <a:buNone/>
              <a:tabLst>
                <a:tab pos="6370638" algn="l"/>
              </a:tabLst>
              <a:defRPr/>
            </a:pPr>
            <a:r>
              <a:rPr lang="ru-RU" sz="2400" smtClean="0"/>
              <a:t>Двигатель троллейбуса – 	600 В</a:t>
            </a:r>
          </a:p>
          <a:p>
            <a:pPr eaLnBrk="1" hangingPunct="1">
              <a:buFont typeface="Wingdings" pitchFamily="2" charset="2"/>
              <a:buNone/>
              <a:tabLst>
                <a:tab pos="6370638" algn="l"/>
              </a:tabLst>
              <a:defRPr/>
            </a:pPr>
            <a:r>
              <a:rPr lang="ru-RU" sz="2400" smtClean="0"/>
              <a:t>Кинескоп телевизора – 		16 000 В</a:t>
            </a:r>
          </a:p>
          <a:p>
            <a:pPr eaLnBrk="1" hangingPunct="1">
              <a:buFont typeface="Wingdings" pitchFamily="2" charset="2"/>
              <a:buNone/>
              <a:tabLst>
                <a:tab pos="6370638" algn="l"/>
              </a:tabLst>
              <a:defRPr/>
            </a:pPr>
            <a:r>
              <a:rPr lang="ru-RU" sz="2400" smtClean="0"/>
              <a:t>Напряжение между облаками во время грозы – 	100 000 000 В</a:t>
            </a:r>
          </a:p>
          <a:p>
            <a:pPr eaLnBrk="1" hangingPunct="1">
              <a:buFont typeface="Wingdings" pitchFamily="2" charset="2"/>
              <a:buNone/>
              <a:tabLst>
                <a:tab pos="6370638" algn="l"/>
              </a:tabLst>
              <a:defRPr/>
            </a:pPr>
            <a:r>
              <a:rPr lang="ru-RU" sz="2400" smtClean="0"/>
              <a:t>Безопасное электрическое напряжение в сыром помещении – 12 В</a:t>
            </a:r>
          </a:p>
          <a:p>
            <a:pPr eaLnBrk="1" hangingPunct="1">
              <a:buFont typeface="Wingdings" pitchFamily="2" charset="2"/>
              <a:buNone/>
              <a:tabLst>
                <a:tab pos="6370638" algn="l"/>
              </a:tabLst>
              <a:defRPr/>
            </a:pPr>
            <a:r>
              <a:rPr lang="ru-RU" sz="2400" smtClean="0"/>
              <a:t>Безопасное электрическое напряжение в сухом помещении – 36 В</a:t>
            </a:r>
          </a:p>
          <a:p>
            <a:pPr eaLnBrk="1" hangingPunct="1">
              <a:buFont typeface="Wingdings" pitchFamily="2" charset="2"/>
              <a:buNone/>
              <a:tabLst>
                <a:tab pos="6370638" algn="l"/>
              </a:tabLst>
              <a:defRPr/>
            </a:pPr>
            <a:r>
              <a:rPr lang="ru-RU" sz="2400" smtClean="0"/>
              <a:t>Электрические рыбы</a:t>
            </a:r>
          </a:p>
          <a:p>
            <a:pPr eaLnBrk="1" hangingPunct="1">
              <a:buFont typeface="Wingdings" pitchFamily="2" charset="2"/>
              <a:buNone/>
              <a:tabLst>
                <a:tab pos="6370638" algn="l"/>
              </a:tabLst>
              <a:defRPr/>
            </a:pPr>
            <a:r>
              <a:rPr lang="ru-RU" sz="2400" smtClean="0"/>
              <a:t>Электрический скат – 	50–60 В</a:t>
            </a:r>
          </a:p>
          <a:p>
            <a:pPr eaLnBrk="1" hangingPunct="1">
              <a:buFont typeface="Wingdings" pitchFamily="2" charset="2"/>
              <a:buNone/>
              <a:tabLst>
                <a:tab pos="6370638" algn="l"/>
              </a:tabLst>
              <a:defRPr/>
            </a:pPr>
            <a:r>
              <a:rPr lang="ru-RU" sz="2400" smtClean="0"/>
              <a:t>Нильский электрический сом – 	350 В</a:t>
            </a:r>
          </a:p>
          <a:p>
            <a:pPr eaLnBrk="1" hangingPunct="1">
              <a:buFont typeface="Wingdings" pitchFamily="2" charset="2"/>
              <a:buNone/>
              <a:tabLst>
                <a:tab pos="6370638" algn="l"/>
              </a:tabLst>
              <a:defRPr/>
            </a:pPr>
            <a:r>
              <a:rPr lang="ru-RU" sz="2400" smtClean="0"/>
              <a:t>Угорь-электрофорус свыше – 	500 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sz="4000" b="1" dirty="0" smtClean="0"/>
              <a:t>Ток высокого напряжения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4000" b="1" dirty="0" smtClean="0"/>
              <a:t>опасен для жизни человека!</a:t>
            </a:r>
            <a:endParaRPr lang="ru-RU" sz="40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 sz="quarter"/>
          </p:nvPr>
        </p:nvSpPr>
        <p:spPr>
          <a:xfrm>
            <a:off x="0" y="0"/>
            <a:ext cx="9144000" cy="1905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/>
              <a:t>Электрическое напряжение</a:t>
            </a:r>
            <a:br>
              <a:rPr lang="ru-RU" sz="3200" smtClean="0"/>
            </a:br>
            <a:r>
              <a:rPr lang="ru-RU" sz="2000" b="0" smtClean="0"/>
              <a:t>Какую работу </a:t>
            </a:r>
            <a:r>
              <a:rPr lang="ru-RU" sz="2000" smtClean="0"/>
              <a:t>А</a:t>
            </a:r>
            <a:r>
              <a:rPr lang="ru-RU" sz="2000" b="0" smtClean="0"/>
              <a:t> совершает на данном участке ток при перемещении по этому участку электрического заряда</a:t>
            </a:r>
            <a:r>
              <a:rPr lang="en-US" sz="2000" smtClean="0"/>
              <a:t> q</a:t>
            </a:r>
            <a:r>
              <a:rPr lang="ru-RU" sz="2000" b="0" smtClean="0"/>
              <a:t>, равного </a:t>
            </a:r>
            <a:r>
              <a:rPr lang="ru-RU" sz="2000" smtClean="0"/>
              <a:t>1 Кл</a:t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en-US" sz="2000" smtClean="0"/>
              <a:t>U</a:t>
            </a:r>
            <a:r>
              <a:rPr lang="ru-RU" sz="2000" smtClean="0"/>
              <a:t> – напряжение </a:t>
            </a:r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3505200" y="1828800"/>
          <a:ext cx="1219200" cy="1149350"/>
        </p:xfrm>
        <a:graphic>
          <a:graphicData uri="http://schemas.openxmlformats.org/presentationml/2006/ole">
            <p:oleObj spid="_x0000_s3074" name="Формула" r:id="rId3" imgW="444240" imgH="419040" progId="Equation.3">
              <p:embed/>
            </p:oleObj>
          </a:graphicData>
        </a:graphic>
      </p:graphicFrame>
      <p:graphicFrame>
        <p:nvGraphicFramePr>
          <p:cNvPr id="4096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685800" y="1600200"/>
          <a:ext cx="1295400" cy="1554163"/>
        </p:xfrm>
        <a:graphic>
          <a:graphicData uri="http://schemas.openxmlformats.org/presentationml/2006/ole">
            <p:oleObj spid="_x0000_s3075" name="Формула" r:id="rId4" imgW="507960" imgH="609480" progId="Equation.3">
              <p:embed/>
            </p:oleObj>
          </a:graphicData>
        </a:graphic>
      </p:graphicFrame>
      <p:sp>
        <p:nvSpPr>
          <p:cNvPr id="40967" name="AutoShape 7"/>
          <p:cNvSpPr>
            <a:spLocks noChangeArrowheads="1"/>
          </p:cNvSpPr>
          <p:nvPr/>
        </p:nvSpPr>
        <p:spPr bwMode="auto">
          <a:xfrm>
            <a:off x="2209800" y="1981200"/>
            <a:ext cx="1066800" cy="228600"/>
          </a:xfrm>
          <a:prstGeom prst="leftArrow">
            <a:avLst>
              <a:gd name="adj1" fmla="val 50000"/>
              <a:gd name="adj2" fmla="val 1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8" name="AutoShape 8"/>
          <p:cNvSpPr>
            <a:spLocks noChangeArrowheads="1"/>
          </p:cNvSpPr>
          <p:nvPr/>
        </p:nvSpPr>
        <p:spPr bwMode="auto">
          <a:xfrm>
            <a:off x="4953000" y="1981200"/>
            <a:ext cx="1066800" cy="228600"/>
          </a:xfrm>
          <a:prstGeom prst="rightArrow">
            <a:avLst>
              <a:gd name="adj1" fmla="val 50000"/>
              <a:gd name="adj2" fmla="val 1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6172200" y="1828800"/>
            <a:ext cx="2667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400" b="1"/>
              <a:t>1 В = 1 Дж/Кл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400" b="1"/>
              <a:t>1 мВ = 0,001 В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400" b="1"/>
              <a:t>1 кВ = 1000 В</a:t>
            </a:r>
          </a:p>
        </p:txBody>
      </p:sp>
      <p:sp>
        <p:nvSpPr>
          <p:cNvPr id="40970" name="AutoShape 10"/>
          <p:cNvSpPr>
            <a:spLocks noChangeArrowheads="1"/>
          </p:cNvSpPr>
          <p:nvPr/>
        </p:nvSpPr>
        <p:spPr bwMode="auto">
          <a:xfrm>
            <a:off x="4038600" y="29718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3124200" y="3429000"/>
            <a:ext cx="1981200" cy="149542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ВОЛЬТМЕТР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 algn="ctr">
              <a:spcBef>
                <a:spcPct val="50000"/>
              </a:spcBef>
            </a:pPr>
            <a:r>
              <a:rPr lang="ru-RU"/>
              <a:t>Включают в цепь параллельно</a:t>
            </a:r>
          </a:p>
        </p:txBody>
      </p:sp>
      <p:sp>
        <p:nvSpPr>
          <p:cNvPr id="3082" name="Oval 13"/>
          <p:cNvSpPr>
            <a:spLocks noChangeArrowheads="1"/>
          </p:cNvSpPr>
          <p:nvPr/>
        </p:nvSpPr>
        <p:spPr bwMode="auto">
          <a:xfrm>
            <a:off x="3886200" y="38100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3962400" y="3886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</a:t>
            </a:r>
            <a:endParaRPr lang="ru-RU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4419600" y="4038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H="1">
            <a:off x="3581400" y="4038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5486400" y="3429000"/>
            <a:ext cx="3657600" cy="223837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400"/>
              <a:t>А. Вольта (ит. 1745-1827 гг)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400"/>
              <a:t>1 В – напряжение </a:t>
            </a:r>
            <a:r>
              <a:rPr lang="en-US" sz="2400"/>
              <a:t>U</a:t>
            </a:r>
            <a:r>
              <a:rPr lang="ru-RU" sz="2400"/>
              <a:t>, при котором электрическое поле совершает работу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400"/>
              <a:t>А= 1 Дж при перемещении </a:t>
            </a:r>
            <a:r>
              <a:rPr lang="en-US" sz="2400"/>
              <a:t>q</a:t>
            </a:r>
            <a:r>
              <a:rPr lang="ru-RU" sz="2400"/>
              <a:t>= 1 Кл</a:t>
            </a:r>
          </a:p>
        </p:txBody>
      </p:sp>
      <p:sp>
        <p:nvSpPr>
          <p:cNvPr id="40978" name="Text Box 18"/>
          <p:cNvSpPr txBox="1">
            <a:spLocks noChangeArrowheads="1"/>
          </p:cNvSpPr>
          <p:nvPr/>
        </p:nvSpPr>
        <p:spPr bwMode="auto">
          <a:xfrm>
            <a:off x="0" y="3810000"/>
            <a:ext cx="2895600" cy="2871788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0979" name="Line 19"/>
          <p:cNvSpPr>
            <a:spLocks noChangeShapeType="1"/>
          </p:cNvSpPr>
          <p:nvPr/>
        </p:nvSpPr>
        <p:spPr bwMode="auto">
          <a:xfrm>
            <a:off x="304800" y="4114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80" name="Line 20"/>
          <p:cNvSpPr>
            <a:spLocks noChangeShapeType="1"/>
          </p:cNvSpPr>
          <p:nvPr/>
        </p:nvSpPr>
        <p:spPr bwMode="auto">
          <a:xfrm>
            <a:off x="1600200" y="4114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81" name="Line 21"/>
          <p:cNvSpPr>
            <a:spLocks noChangeShapeType="1"/>
          </p:cNvSpPr>
          <p:nvPr/>
        </p:nvSpPr>
        <p:spPr bwMode="auto">
          <a:xfrm>
            <a:off x="2743200" y="41148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82" name="Line 22"/>
          <p:cNvSpPr>
            <a:spLocks noChangeShapeType="1"/>
          </p:cNvSpPr>
          <p:nvPr/>
        </p:nvSpPr>
        <p:spPr bwMode="auto">
          <a:xfrm>
            <a:off x="304800" y="4114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83" name="Line 23"/>
          <p:cNvSpPr>
            <a:spLocks noChangeShapeType="1"/>
          </p:cNvSpPr>
          <p:nvPr/>
        </p:nvSpPr>
        <p:spPr bwMode="auto">
          <a:xfrm>
            <a:off x="304800" y="5257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84" name="Line 24"/>
          <p:cNvSpPr>
            <a:spLocks noChangeShapeType="1"/>
          </p:cNvSpPr>
          <p:nvPr/>
        </p:nvSpPr>
        <p:spPr bwMode="auto">
          <a:xfrm>
            <a:off x="1143000" y="4038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85" name="Line 25"/>
          <p:cNvSpPr>
            <a:spLocks noChangeShapeType="1"/>
          </p:cNvSpPr>
          <p:nvPr/>
        </p:nvSpPr>
        <p:spPr bwMode="auto">
          <a:xfrm>
            <a:off x="16002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1066800" y="5638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1066800" y="6248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V</a:t>
            </a:r>
            <a:endParaRPr lang="ru-RU"/>
          </a:p>
        </p:txBody>
      </p:sp>
      <p:sp>
        <p:nvSpPr>
          <p:cNvPr id="40989" name="Line 29"/>
          <p:cNvSpPr>
            <a:spLocks noChangeShapeType="1"/>
          </p:cNvSpPr>
          <p:nvPr/>
        </p:nvSpPr>
        <p:spPr bwMode="auto">
          <a:xfrm flipV="1">
            <a:off x="1143000" y="5715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90" name="Line 30"/>
          <p:cNvSpPr>
            <a:spLocks noChangeShapeType="1"/>
          </p:cNvSpPr>
          <p:nvPr/>
        </p:nvSpPr>
        <p:spPr bwMode="auto">
          <a:xfrm>
            <a:off x="1143000" y="5715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91" name="Line 31"/>
          <p:cNvSpPr>
            <a:spLocks noChangeShapeType="1"/>
          </p:cNvSpPr>
          <p:nvPr/>
        </p:nvSpPr>
        <p:spPr bwMode="auto">
          <a:xfrm>
            <a:off x="304800" y="5867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92" name="Line 32"/>
          <p:cNvSpPr>
            <a:spLocks noChangeShapeType="1"/>
          </p:cNvSpPr>
          <p:nvPr/>
        </p:nvSpPr>
        <p:spPr bwMode="auto">
          <a:xfrm>
            <a:off x="1524000" y="5867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93" name="Line 33"/>
          <p:cNvSpPr>
            <a:spLocks noChangeShapeType="1"/>
          </p:cNvSpPr>
          <p:nvPr/>
        </p:nvSpPr>
        <p:spPr bwMode="auto">
          <a:xfrm flipH="1">
            <a:off x="152400" y="48006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94" name="Line 34"/>
          <p:cNvSpPr>
            <a:spLocks noChangeShapeType="1"/>
          </p:cNvSpPr>
          <p:nvPr/>
        </p:nvSpPr>
        <p:spPr bwMode="auto">
          <a:xfrm flipH="1">
            <a:off x="685800" y="6477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96" name="Line 36"/>
          <p:cNvSpPr>
            <a:spLocks noChangeShapeType="1"/>
          </p:cNvSpPr>
          <p:nvPr/>
        </p:nvSpPr>
        <p:spPr bwMode="auto">
          <a:xfrm>
            <a:off x="1524000" y="647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97" name="Line 37"/>
          <p:cNvSpPr>
            <a:spLocks noChangeShapeType="1"/>
          </p:cNvSpPr>
          <p:nvPr/>
        </p:nvSpPr>
        <p:spPr bwMode="auto">
          <a:xfrm flipV="1">
            <a:off x="1828800" y="5867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98" name="Line 38"/>
          <p:cNvSpPr>
            <a:spLocks noChangeShapeType="1"/>
          </p:cNvSpPr>
          <p:nvPr/>
        </p:nvSpPr>
        <p:spPr bwMode="auto">
          <a:xfrm flipV="1">
            <a:off x="685800" y="5867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99" name="Line 39"/>
          <p:cNvSpPr>
            <a:spLocks noChangeShapeType="1"/>
          </p:cNvSpPr>
          <p:nvPr/>
        </p:nvSpPr>
        <p:spPr bwMode="auto">
          <a:xfrm>
            <a:off x="914400" y="4038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07" name="Line 41"/>
          <p:cNvSpPr>
            <a:spLocks noChangeShapeType="1"/>
          </p:cNvSpPr>
          <p:nvPr/>
        </p:nvSpPr>
        <p:spPr bwMode="auto">
          <a:xfrm>
            <a:off x="1828800" y="4038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02" name="Line 42"/>
          <p:cNvSpPr>
            <a:spLocks noChangeShapeType="1"/>
          </p:cNvSpPr>
          <p:nvPr/>
        </p:nvSpPr>
        <p:spPr bwMode="auto">
          <a:xfrm>
            <a:off x="1905000" y="3962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04" name="Line 44"/>
          <p:cNvSpPr>
            <a:spLocks noChangeShapeType="1"/>
          </p:cNvSpPr>
          <p:nvPr/>
        </p:nvSpPr>
        <p:spPr bwMode="auto">
          <a:xfrm flipH="1">
            <a:off x="914400" y="5486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05" name="Line 45"/>
          <p:cNvSpPr>
            <a:spLocks noChangeShapeType="1"/>
          </p:cNvSpPr>
          <p:nvPr/>
        </p:nvSpPr>
        <p:spPr bwMode="auto">
          <a:xfrm>
            <a:off x="838200" y="6324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11" name="Line 46"/>
          <p:cNvSpPr>
            <a:spLocks noChangeShapeType="1"/>
          </p:cNvSpPr>
          <p:nvPr/>
        </p:nvSpPr>
        <p:spPr bwMode="auto">
          <a:xfrm>
            <a:off x="1600200" y="6324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07" name="Line 47"/>
          <p:cNvSpPr>
            <a:spLocks noChangeShapeType="1"/>
          </p:cNvSpPr>
          <p:nvPr/>
        </p:nvSpPr>
        <p:spPr bwMode="auto">
          <a:xfrm>
            <a:off x="1676400" y="624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1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1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0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0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0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0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0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0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0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0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0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0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0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0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0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0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0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0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1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1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0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0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0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0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0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0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0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0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0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0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1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1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1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1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0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0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0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0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0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0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40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0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41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41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1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1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7" grpId="0" animBg="1"/>
      <p:bldP spid="40968" grpId="0" animBg="1"/>
      <p:bldP spid="40969" grpId="0"/>
      <p:bldP spid="40970" grpId="0" animBg="1"/>
      <p:bldP spid="40971" grpId="0" animBg="1"/>
      <p:bldP spid="40974" grpId="0"/>
      <p:bldP spid="40975" grpId="0" animBg="1"/>
      <p:bldP spid="40976" grpId="0" animBg="1"/>
      <p:bldP spid="40977" grpId="0" animBg="1"/>
      <p:bldP spid="40978" grpId="0" animBg="1"/>
      <p:bldP spid="40979" grpId="0" animBg="1"/>
      <p:bldP spid="40980" grpId="0" animBg="1"/>
      <p:bldP spid="40981" grpId="0" animBg="1"/>
      <p:bldP spid="40982" grpId="0" animBg="1"/>
      <p:bldP spid="40983" grpId="0" animBg="1"/>
      <p:bldP spid="40984" grpId="0" animBg="1"/>
      <p:bldP spid="40985" grpId="0" animBg="1"/>
      <p:bldP spid="40987" grpId="0" animBg="1"/>
      <p:bldP spid="40988" grpId="0" animBg="1"/>
      <p:bldP spid="40989" grpId="0" animBg="1"/>
      <p:bldP spid="40990" grpId="0" animBg="1"/>
      <p:bldP spid="40991" grpId="0" animBg="1"/>
      <p:bldP spid="40992" grpId="0" animBg="1"/>
      <p:bldP spid="40993" grpId="0" animBg="1"/>
      <p:bldP spid="40994" grpId="0" animBg="1"/>
      <p:bldP spid="40996" grpId="0" animBg="1"/>
      <p:bldP spid="40997" grpId="0" animBg="1"/>
      <p:bldP spid="40997" grpId="1" animBg="1"/>
      <p:bldP spid="40998" grpId="0" animBg="1"/>
      <p:bldP spid="40999" grpId="0" animBg="1"/>
      <p:bldP spid="40999" grpId="1" animBg="1"/>
      <p:bldP spid="41002" grpId="0" animBg="1"/>
      <p:bldP spid="41002" grpId="1" animBg="1"/>
      <p:bldP spid="41004" grpId="0" animBg="1"/>
      <p:bldP spid="41005" grpId="0" animBg="1"/>
      <p:bldP spid="41007" grpId="0" animBg="1"/>
      <p:bldP spid="4100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2590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Цели и задачи урока: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/>
              <a:t>изучить понятие напряжения на участке цепи, его единицы измерения;</a:t>
            </a:r>
          </a:p>
          <a:p>
            <a:pPr eaLnBrk="1" hangingPunct="1">
              <a:defRPr/>
            </a:pPr>
            <a:endParaRPr lang="ru-RU" sz="3600" smtClean="0"/>
          </a:p>
          <a:p>
            <a:pPr eaLnBrk="1" hangingPunct="1">
              <a:defRPr/>
            </a:pPr>
            <a:r>
              <a:rPr lang="ru-RU" sz="3600" smtClean="0"/>
              <a:t>научиться пользоваться вольтметром;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3600" smtClean="0"/>
          </a:p>
          <a:p>
            <a:pPr eaLnBrk="1" hangingPunct="1">
              <a:defRPr/>
            </a:pPr>
            <a:r>
              <a:rPr lang="ru-RU" sz="3600" smtClean="0"/>
              <a:t>научиться применять полученные знания на практике.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Тест «Сила тока. Единицы силы тока»</a:t>
            </a: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Сила тока – это физическая величина, равная …</a:t>
            </a:r>
          </a:p>
          <a:p>
            <a:r>
              <a:rPr lang="ru-RU" smtClean="0"/>
              <a:t>А)…электрическому заряду, прошедшему по электрической цепи за время её работы.</a:t>
            </a:r>
          </a:p>
          <a:p>
            <a:r>
              <a:rPr lang="ru-RU" smtClean="0"/>
              <a:t>Б)… электрическому заряду, прошедшему в цепи через поперечное сечение проводника.</a:t>
            </a:r>
          </a:p>
          <a:p>
            <a:r>
              <a:rPr lang="ru-RU" smtClean="0"/>
              <a:t>В)… электрическому заряду, прошедшему в цепи через поперечное сечение проводника за 1 с.</a:t>
            </a:r>
          </a:p>
          <a:p>
            <a:r>
              <a:rPr lang="ru-RU" smtClean="0"/>
              <a:t>Г)… электрическому заряду, перемещённому за 1 с от положительного полюса источника тока к отрицательному.</a:t>
            </a: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 noRot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smtClean="0"/>
              <a:t>2. По какой формуле определяют силу тока?</a:t>
            </a:r>
            <a:br>
              <a:rPr lang="ru-RU" sz="2800" smtClean="0"/>
            </a:br>
            <a:endParaRPr lang="ru-RU" sz="2800" smtClean="0"/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5867400" y="869950"/>
          <a:ext cx="1785938" cy="2068513"/>
        </p:xfrm>
        <a:graphic>
          <a:graphicData uri="http://schemas.openxmlformats.org/presentationml/2006/ole">
            <p:oleObj spid="_x0000_s1026" name="Формула" r:id="rId3" imgW="482400" imgH="558720" progId="Equation.3">
              <p:embed/>
            </p:oleObj>
          </a:graphicData>
        </a:graphic>
      </p:graphicFrame>
      <p:sp>
        <p:nvSpPr>
          <p:cNvPr id="22537" name="Rectangle 9"/>
          <p:cNvSpPr>
            <a:spLocks noGrp="1" noChangeArrowheads="1"/>
          </p:cNvSpPr>
          <p:nvPr>
            <p:ph sz="quarter" idx="4"/>
          </p:nvPr>
        </p:nvSpPr>
        <p:spPr>
          <a:xfrm>
            <a:off x="381000" y="3810000"/>
            <a:ext cx="8001000" cy="24161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smtClean="0"/>
              <a:t>В)                                                     Г)</a:t>
            </a:r>
            <a:r>
              <a:rPr lang="ru-RU" sz="2400" smtClean="0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800" b="1" smtClean="0"/>
              <a:t>А)</a:t>
            </a:r>
            <a:r>
              <a:rPr lang="ru-RU" sz="2800" smtClean="0"/>
              <a:t> </a:t>
            </a:r>
          </a:p>
          <a:p>
            <a:pPr marL="609600" indent="-609600" eaLnBrk="1" hangingPunct="1">
              <a:lnSpc>
                <a:spcPct val="60000"/>
              </a:lnSpc>
              <a:buFont typeface="Wingdings" pitchFamily="2" charset="2"/>
              <a:buNone/>
              <a:defRPr/>
            </a:pPr>
            <a:endParaRPr lang="ru-RU" sz="2800" smtClean="0"/>
          </a:p>
          <a:p>
            <a:pPr marL="609600" indent="-609600" eaLnBrk="1" hangingPunct="1">
              <a:lnSpc>
                <a:spcPct val="60000"/>
              </a:lnSpc>
              <a:buFont typeface="Wingdings" pitchFamily="2" charset="2"/>
              <a:buNone/>
              <a:defRPr/>
            </a:pPr>
            <a:endParaRPr lang="ru-RU" sz="2800" smtClean="0"/>
          </a:p>
          <a:p>
            <a:pPr marL="609600" indent="-609600" eaLnBrk="1" hangingPunct="1">
              <a:lnSpc>
                <a:spcPct val="60000"/>
              </a:lnSpc>
              <a:buFont typeface="Wingdings" pitchFamily="2" charset="2"/>
              <a:buNone/>
              <a:defRPr/>
            </a:pPr>
            <a:endParaRPr lang="ru-RU" sz="2800" smtClean="0"/>
          </a:p>
        </p:txBody>
      </p:sp>
      <p:sp>
        <p:nvSpPr>
          <p:cNvPr id="22538" name="Rectangle 10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smtClean="0"/>
              <a:t>Б)</a:t>
            </a:r>
            <a:r>
              <a:rPr lang="ru-RU" sz="2400" smtClean="0"/>
              <a:t> </a:t>
            </a:r>
          </a:p>
        </p:txBody>
      </p:sp>
      <p:graphicFrame>
        <p:nvGraphicFramePr>
          <p:cNvPr id="1027" name="Object 11"/>
          <p:cNvGraphicFramePr>
            <a:graphicFrameLocks noChangeAspect="1"/>
          </p:cNvGraphicFramePr>
          <p:nvPr>
            <p:ph sz="quarter" idx="1"/>
          </p:nvPr>
        </p:nvGraphicFramePr>
        <p:xfrm>
          <a:off x="914400" y="1106488"/>
          <a:ext cx="1966913" cy="1841500"/>
        </p:xfrm>
        <a:graphic>
          <a:graphicData uri="http://schemas.openxmlformats.org/presentationml/2006/ole">
            <p:oleObj spid="_x0000_s1027" name="Формула" r:id="rId4" imgW="596880" imgH="558720" progId="Equation.3">
              <p:embed/>
            </p:oleObj>
          </a:graphicData>
        </a:graphic>
      </p:graphicFrame>
      <p:graphicFrame>
        <p:nvGraphicFramePr>
          <p:cNvPr id="1028" name="Object 12"/>
          <p:cNvGraphicFramePr>
            <a:graphicFrameLocks noChangeAspect="1"/>
          </p:cNvGraphicFramePr>
          <p:nvPr/>
        </p:nvGraphicFramePr>
        <p:xfrm>
          <a:off x="1066800" y="3733800"/>
          <a:ext cx="1905000" cy="1687513"/>
        </p:xfrm>
        <a:graphic>
          <a:graphicData uri="http://schemas.openxmlformats.org/presentationml/2006/ole">
            <p:oleObj spid="_x0000_s1028" name="Формула" r:id="rId5" imgW="444240" imgH="393480" progId="Equation.3">
              <p:embed/>
            </p:oleObj>
          </a:graphicData>
        </a:graphic>
      </p:graphicFrame>
      <p:graphicFrame>
        <p:nvGraphicFramePr>
          <p:cNvPr id="1029" name="Object 13"/>
          <p:cNvGraphicFramePr>
            <a:graphicFrameLocks noChangeAspect="1"/>
          </p:cNvGraphicFramePr>
          <p:nvPr/>
        </p:nvGraphicFramePr>
        <p:xfrm>
          <a:off x="5715000" y="3581400"/>
          <a:ext cx="1981200" cy="1754188"/>
        </p:xfrm>
        <a:graphic>
          <a:graphicData uri="http://schemas.openxmlformats.org/presentationml/2006/ole">
            <p:oleObj spid="_x0000_s1029" name="Формула" r:id="rId6" imgW="4442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smtClean="0"/>
              <a:t>3. Как названа единицы силы тока?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ru-RU" sz="3600" b="1" smtClean="0"/>
              <a:t>А) Джоуль (Дж)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ru-RU" sz="3600" b="1" smtClean="0"/>
              <a:t>Б) Ватт (Вт)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ru-RU" sz="3600" b="1" smtClean="0"/>
              <a:t>В) Кулон (Кл)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ru-RU" sz="3600" b="1" smtClean="0"/>
              <a:t>Г) Ампер (А)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smtClean="0"/>
              <a:t>4. Выразите силы тока, равные 0,3 А и 0,03 кА, в миллиамперах?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endParaRPr lang="ru-RU" sz="3600" b="1" smtClean="0"/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ru-RU" sz="3600" b="1" smtClean="0"/>
              <a:t>А) 30 мА и 3000 мА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ru-RU" sz="3600" b="1" smtClean="0"/>
              <a:t>Б) 300 мА и 30000 мА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ru-RU" sz="3600" b="1" smtClean="0"/>
              <a:t>В) 300 мА и 3000 мА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ru-RU" sz="3600" b="1" smtClean="0"/>
              <a:t>Г) 30 мА и 30000 мА</a:t>
            </a:r>
          </a:p>
          <a:p>
            <a:pPr eaLnBrk="1" hangingPunct="1">
              <a:defRPr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5.Переведите в миллиамперы силы тока, равные 0,05 А и 5 А.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 smtClean="0"/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ru-RU" sz="3600" b="1" dirty="0" smtClean="0"/>
              <a:t>А) 50 мА и 5000 мА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ru-RU" sz="3600" b="1" dirty="0" smtClean="0"/>
              <a:t>Б) 500 мА и 5 мА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ru-RU" sz="3600" b="1" dirty="0" smtClean="0"/>
              <a:t>В) 500 мА и 50 мА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ru-RU" sz="3600" b="1" dirty="0" smtClean="0"/>
              <a:t>Г) 50 мА и 0,005 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6. Чему равны в амперах силы тока 800 мкА и 0,2 кА?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ru-RU" sz="3600" b="1" smtClean="0"/>
              <a:t>А) 0,008 А и 200 А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ru-RU" sz="3600" b="1" smtClean="0"/>
              <a:t>Б) 0,0008 А и 20 А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ru-RU" sz="3600" b="1" smtClean="0"/>
              <a:t>В) 0,0008 А и 200 А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ru-RU" sz="3600" b="1" smtClean="0"/>
              <a:t>Г) 0,008 А и 20 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/>
              <a:t>7. Какова сила тока в цепи, если в течение 240 с сквозь её поперечное сечение прошёл заряд 120 Кл?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ru-RU" sz="3600" b="1" smtClean="0"/>
              <a:t>А) 30 А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ru-RU" sz="3600" b="1" smtClean="0"/>
              <a:t>Б) 0,5 А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ru-RU" sz="3600" b="1" smtClean="0"/>
              <a:t>В) 5 А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ru-RU" sz="3600" b="1" smtClean="0"/>
              <a:t>Г) 3 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2">
      <a:dk1>
        <a:srgbClr val="3E3E5C"/>
      </a:dk1>
      <a:lt1>
        <a:srgbClr val="FFFFFF"/>
      </a:lt1>
      <a:dk2>
        <a:srgbClr val="666699"/>
      </a:dk2>
      <a:lt2>
        <a:srgbClr val="DFDFE9"/>
      </a:lt2>
      <a:accent1>
        <a:srgbClr val="CC66FF"/>
      </a:accent1>
      <a:accent2>
        <a:srgbClr val="679ACD"/>
      </a:accent2>
      <a:accent3>
        <a:srgbClr val="B8B8CA"/>
      </a:accent3>
      <a:accent4>
        <a:srgbClr val="DADADA"/>
      </a:accent4>
      <a:accent5>
        <a:srgbClr val="E2B8FF"/>
      </a:accent5>
      <a:accent6>
        <a:srgbClr val="5D8BBA"/>
      </a:accent6>
      <a:hlink>
        <a:srgbClr val="CCECFF"/>
      </a:hlink>
      <a:folHlink>
        <a:srgbClr val="CCCCFF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288</TotalTime>
  <Words>452</Words>
  <Application>Microsoft Office PowerPoint</Application>
  <PresentationFormat>Экран (4:3)</PresentationFormat>
  <Paragraphs>93</Paragraphs>
  <Slides>15</Slides>
  <Notes>0</Notes>
  <HiddenSlides>1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Течение</vt:lpstr>
      <vt:lpstr>Формула</vt:lpstr>
      <vt:lpstr>Электрическое напряжение</vt:lpstr>
      <vt:lpstr>Цели и задачи урока:</vt:lpstr>
      <vt:lpstr>Тест «Сила тока. Единицы силы тока»</vt:lpstr>
      <vt:lpstr>2. По какой формуле определяют силу тока? </vt:lpstr>
      <vt:lpstr>3. Как названа единицы силы тока?</vt:lpstr>
      <vt:lpstr>4. Выразите силы тока, равные 0,3 А и 0,03 кА, в миллиамперах?</vt:lpstr>
      <vt:lpstr>5.Переведите в миллиамперы силы тока, равные 0,05 А и 5 А.</vt:lpstr>
      <vt:lpstr>6. Чему равны в амперах силы тока 800 мкА и 0,2 кА?</vt:lpstr>
      <vt:lpstr>7. Какова сила тока в цепи, если в течение 240 с сквозь её поперечное сечение прошёл заряд 120 Кл?</vt:lpstr>
      <vt:lpstr>Правильные ответы:</vt:lpstr>
      <vt:lpstr>Электрическое напряжение Какую работу А совершает на данном участке ток при перемещении по этому участку электрического заряда q, равного 1 Кл U – напряжение </vt:lpstr>
      <vt:lpstr>Примеры типичных напряжений</vt:lpstr>
      <vt:lpstr>Слайд 13</vt:lpstr>
      <vt:lpstr>Электрическое напряжение Какую работу А совершает на данном участке ток при перемещении по этому участку электрического заряда q, равного 1 Кл  U – напряжение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</dc:creator>
  <cp:lastModifiedBy>Adminushka</cp:lastModifiedBy>
  <cp:revision>35</cp:revision>
  <cp:lastPrinted>1601-01-01T00:00:00Z</cp:lastPrinted>
  <dcterms:created xsi:type="dcterms:W3CDTF">1601-01-01T00:00:00Z</dcterms:created>
  <dcterms:modified xsi:type="dcterms:W3CDTF">2015-12-07T18:35:15Z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