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7" r:id="rId3"/>
    <p:sldId id="263" r:id="rId4"/>
    <p:sldId id="259" r:id="rId5"/>
    <p:sldId id="264" r:id="rId6"/>
    <p:sldId id="257" r:id="rId7"/>
    <p:sldId id="256" r:id="rId8"/>
    <p:sldId id="258" r:id="rId9"/>
    <p:sldId id="270" r:id="rId10"/>
    <p:sldId id="261" r:id="rId11"/>
    <p:sldId id="265" r:id="rId12"/>
    <p:sldId id="269" r:id="rId13"/>
    <p:sldId id="262" r:id="rId14"/>
    <p:sldId id="266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CCFFFF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916" autoAdjust="0"/>
    <p:restoredTop sz="94660"/>
  </p:normalViewPr>
  <p:slideViewPr>
    <p:cSldViewPr>
      <p:cViewPr varScale="1">
        <p:scale>
          <a:sx n="110" d="100"/>
          <a:sy n="110" d="100"/>
        </p:scale>
        <p:origin x="-17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999CD-398F-40FA-8D4A-EE598F4886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3B5E0-2E7A-4427-A7E0-8F1E712E12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0BCCA-C18B-46D7-93D6-A464AF445F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CDB3636-1D9B-4404-BCAD-64E3071AAB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93430-E980-4B6B-9C62-6067245DD2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494CB-449A-4C22-BA6E-9F4C0D788A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AD8BC1-663D-4C94-859D-91411D6840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8C8CD-681D-4E10-8C5D-6EC499AC30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7C196-5692-4B1A-8B82-47F64B0899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22F4E-8BD6-47F4-B0DA-82F4D82CA4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3481F-6348-4394-A228-5D3A055F42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DE6D2-50F0-4058-A644-47F7A74FF9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chemeClr val="bg1"/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D9BB262-9A3D-4E43-AD00-74DBA384611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diamond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file:///E:\autorun.exe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chemeClr val="bg1"/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772400" cy="1546225"/>
          </a:xfrm>
        </p:spPr>
        <p:txBody>
          <a:bodyPr/>
          <a:lstStyle/>
          <a:p>
            <a:r>
              <a:rPr lang="ru-RU" sz="5400" b="1">
                <a:solidFill>
                  <a:srgbClr val="CC0000"/>
                </a:solidFill>
                <a:latin typeface="Times New Roman" pitchFamily="18" charset="0"/>
              </a:rPr>
              <a:t>Делимость электрического заряда. Строение атома.</a:t>
            </a:r>
          </a:p>
        </p:txBody>
      </p:sp>
      <p:pic>
        <p:nvPicPr>
          <p:cNvPr id="8217" name="Picture 25" descr="CAMV4D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289560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43" name="Group 27"/>
          <p:cNvGrpSpPr>
            <a:grpSpLocks/>
          </p:cNvGrpSpPr>
          <p:nvPr/>
        </p:nvGrpSpPr>
        <p:grpSpPr bwMode="auto">
          <a:xfrm>
            <a:off x="3276600" y="2590800"/>
            <a:ext cx="3200400" cy="3124200"/>
            <a:chOff x="1824" y="1392"/>
            <a:chExt cx="2016" cy="1968"/>
          </a:xfrm>
        </p:grpSpPr>
        <p:sp>
          <p:nvSpPr>
            <p:cNvPr id="9220" name="Oval 4"/>
            <p:cNvSpPr>
              <a:spLocks noChangeArrowheads="1"/>
            </p:cNvSpPr>
            <p:nvPr/>
          </p:nvSpPr>
          <p:spPr bwMode="auto">
            <a:xfrm>
              <a:off x="1872" y="1392"/>
              <a:ext cx="1968" cy="196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1" name="Oval 5"/>
            <p:cNvSpPr>
              <a:spLocks noChangeArrowheads="1"/>
            </p:cNvSpPr>
            <p:nvPr/>
          </p:nvSpPr>
          <p:spPr bwMode="auto">
            <a:xfrm>
              <a:off x="2832" y="2016"/>
              <a:ext cx="384" cy="384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225" name="Group 9"/>
            <p:cNvGrpSpPr>
              <a:grpSpLocks/>
            </p:cNvGrpSpPr>
            <p:nvPr/>
          </p:nvGrpSpPr>
          <p:grpSpPr bwMode="auto">
            <a:xfrm>
              <a:off x="1824" y="2688"/>
              <a:ext cx="240" cy="240"/>
              <a:chOff x="3552" y="2688"/>
              <a:chExt cx="240" cy="240"/>
            </a:xfrm>
          </p:grpSpPr>
          <p:sp>
            <p:nvSpPr>
              <p:cNvPr id="9226" name="Oval 10"/>
              <p:cNvSpPr>
                <a:spLocks noChangeArrowheads="1"/>
              </p:cNvSpPr>
              <p:nvPr/>
            </p:nvSpPr>
            <p:spPr bwMode="auto">
              <a:xfrm>
                <a:off x="3552" y="2688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>
                  <a:solidFill>
                    <a:schemeClr val="tx2"/>
                  </a:solidFill>
                </a:endParaRPr>
              </a:p>
            </p:txBody>
          </p:sp>
          <p:sp>
            <p:nvSpPr>
              <p:cNvPr id="9227" name="Line 11"/>
              <p:cNvSpPr>
                <a:spLocks noChangeShapeType="1"/>
              </p:cNvSpPr>
              <p:nvPr/>
            </p:nvSpPr>
            <p:spPr bwMode="auto">
              <a:xfrm>
                <a:off x="3621" y="2811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28" name="Group 12"/>
            <p:cNvGrpSpPr>
              <a:grpSpLocks/>
            </p:cNvGrpSpPr>
            <p:nvPr/>
          </p:nvGrpSpPr>
          <p:grpSpPr bwMode="auto">
            <a:xfrm>
              <a:off x="2448" y="2016"/>
              <a:ext cx="384" cy="384"/>
              <a:chOff x="2640" y="2112"/>
              <a:chExt cx="384" cy="384"/>
            </a:xfrm>
          </p:grpSpPr>
          <p:sp>
            <p:nvSpPr>
              <p:cNvPr id="9229" name="Oval 13"/>
              <p:cNvSpPr>
                <a:spLocks noChangeArrowheads="1"/>
              </p:cNvSpPr>
              <p:nvPr/>
            </p:nvSpPr>
            <p:spPr bwMode="auto">
              <a:xfrm>
                <a:off x="2640" y="2112"/>
                <a:ext cx="384" cy="384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30" name="Line 14"/>
              <p:cNvSpPr>
                <a:spLocks noChangeShapeType="1"/>
              </p:cNvSpPr>
              <p:nvPr/>
            </p:nvSpPr>
            <p:spPr bwMode="auto">
              <a:xfrm>
                <a:off x="2736" y="23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1" name="Line 15"/>
              <p:cNvSpPr>
                <a:spLocks noChangeShapeType="1"/>
              </p:cNvSpPr>
              <p:nvPr/>
            </p:nvSpPr>
            <p:spPr bwMode="auto">
              <a:xfrm>
                <a:off x="2832" y="2208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32" name="Group 16"/>
            <p:cNvGrpSpPr>
              <a:grpSpLocks/>
            </p:cNvGrpSpPr>
            <p:nvPr/>
          </p:nvGrpSpPr>
          <p:grpSpPr bwMode="auto">
            <a:xfrm>
              <a:off x="2832" y="2400"/>
              <a:ext cx="384" cy="384"/>
              <a:chOff x="2640" y="2112"/>
              <a:chExt cx="384" cy="384"/>
            </a:xfrm>
          </p:grpSpPr>
          <p:sp>
            <p:nvSpPr>
              <p:cNvPr id="9233" name="Oval 17"/>
              <p:cNvSpPr>
                <a:spLocks noChangeArrowheads="1"/>
              </p:cNvSpPr>
              <p:nvPr/>
            </p:nvSpPr>
            <p:spPr bwMode="auto">
              <a:xfrm>
                <a:off x="2640" y="2112"/>
                <a:ext cx="384" cy="384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34" name="Line 18"/>
              <p:cNvSpPr>
                <a:spLocks noChangeShapeType="1"/>
              </p:cNvSpPr>
              <p:nvPr/>
            </p:nvSpPr>
            <p:spPr bwMode="auto">
              <a:xfrm>
                <a:off x="2736" y="23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5" name="Line 19"/>
              <p:cNvSpPr>
                <a:spLocks noChangeShapeType="1"/>
              </p:cNvSpPr>
              <p:nvPr/>
            </p:nvSpPr>
            <p:spPr bwMode="auto">
              <a:xfrm>
                <a:off x="2832" y="2208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236" name="Oval 20"/>
            <p:cNvSpPr>
              <a:spLocks noChangeArrowheads="1"/>
            </p:cNvSpPr>
            <p:nvPr/>
          </p:nvSpPr>
          <p:spPr bwMode="auto">
            <a:xfrm rot="196740">
              <a:off x="2448" y="2400"/>
              <a:ext cx="384" cy="384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3886200" y="381000"/>
            <a:ext cx="190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>
                <a:solidFill>
                  <a:srgbClr val="CC0000"/>
                </a:solidFill>
              </a:rPr>
              <a:t>Ионы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5715000" y="1600200"/>
            <a:ext cx="3200400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CC0000"/>
                </a:solidFill>
              </a:rPr>
              <a:t>Положительный ион –             </a:t>
            </a:r>
            <a:r>
              <a:rPr lang="ru-RU" sz="2400" b="1">
                <a:solidFill>
                  <a:schemeClr val="accent2"/>
                </a:solidFill>
              </a:rPr>
              <a:t>атом, потерявший один или несколько электронов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381000" y="1524000"/>
            <a:ext cx="3276600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CC0000"/>
                </a:solidFill>
              </a:rPr>
              <a:t>Отрицательный ион</a:t>
            </a:r>
            <a:r>
              <a:rPr lang="en-US" sz="2800" b="1">
                <a:solidFill>
                  <a:srgbClr val="CC0000"/>
                </a:solidFill>
              </a:rPr>
              <a:t> –</a:t>
            </a:r>
            <a:r>
              <a:rPr lang="ru-RU" sz="2400" b="1">
                <a:solidFill>
                  <a:srgbClr val="CC0000"/>
                </a:solidFill>
              </a:rPr>
              <a:t>              </a:t>
            </a:r>
            <a:r>
              <a:rPr lang="en-US" sz="2400" b="1">
                <a:solidFill>
                  <a:schemeClr val="accent2"/>
                </a:solidFill>
              </a:rPr>
              <a:t> </a:t>
            </a:r>
            <a:r>
              <a:rPr lang="ru-RU" sz="2400" b="1">
                <a:solidFill>
                  <a:schemeClr val="accent2"/>
                </a:solidFill>
              </a:rPr>
              <a:t> атом, присоединивший</a:t>
            </a:r>
            <a:r>
              <a:rPr lang="ru-RU" sz="2400"/>
              <a:t> </a:t>
            </a:r>
            <a:r>
              <a:rPr lang="ru-RU" sz="2400" b="1">
                <a:solidFill>
                  <a:schemeClr val="accent2"/>
                </a:solidFill>
              </a:rPr>
              <a:t>один или несколько лишних</a:t>
            </a:r>
            <a:r>
              <a:rPr lang="ru-RU" sz="2400"/>
              <a:t> </a:t>
            </a:r>
            <a:r>
              <a:rPr lang="ru-RU" sz="2400" b="1">
                <a:solidFill>
                  <a:schemeClr val="accent2"/>
                </a:solidFill>
              </a:rPr>
              <a:t>электронов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6324600" y="4648200"/>
            <a:ext cx="2819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CC0000"/>
                </a:solidFill>
              </a:rPr>
              <a:t>Положительный ион атома гелия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457200" y="4724400"/>
            <a:ext cx="2819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CC0000"/>
                </a:solidFill>
              </a:rPr>
              <a:t>Отрицательный ион атома гелия</a:t>
            </a:r>
          </a:p>
        </p:txBody>
      </p:sp>
      <p:grpSp>
        <p:nvGrpSpPr>
          <p:cNvPr id="9240" name="Group 24"/>
          <p:cNvGrpSpPr>
            <a:grpSpLocks/>
          </p:cNvGrpSpPr>
          <p:nvPr/>
        </p:nvGrpSpPr>
        <p:grpSpPr bwMode="auto">
          <a:xfrm>
            <a:off x="5943600" y="4953000"/>
            <a:ext cx="381000" cy="381000"/>
            <a:chOff x="3552" y="2688"/>
            <a:chExt cx="240" cy="240"/>
          </a:xfrm>
        </p:grpSpPr>
        <p:sp>
          <p:nvSpPr>
            <p:cNvPr id="9241" name="Oval 25"/>
            <p:cNvSpPr>
              <a:spLocks noChangeArrowheads="1"/>
            </p:cNvSpPr>
            <p:nvPr/>
          </p:nvSpPr>
          <p:spPr bwMode="auto">
            <a:xfrm>
              <a:off x="3552" y="2688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9242" name="Line 26"/>
            <p:cNvSpPr>
              <a:spLocks noChangeShapeType="1"/>
            </p:cNvSpPr>
            <p:nvPr/>
          </p:nvSpPr>
          <p:spPr bwMode="auto">
            <a:xfrm>
              <a:off x="3621" y="2811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5105400" y="2438400"/>
            <a:ext cx="381000" cy="381000"/>
            <a:chOff x="3552" y="2688"/>
            <a:chExt cx="240" cy="240"/>
          </a:xfrm>
        </p:grpSpPr>
        <p:sp>
          <p:nvSpPr>
            <p:cNvPr id="9223" name="Oval 7"/>
            <p:cNvSpPr>
              <a:spLocks noChangeArrowheads="1"/>
            </p:cNvSpPr>
            <p:nvPr/>
          </p:nvSpPr>
          <p:spPr bwMode="auto">
            <a:xfrm>
              <a:off x="3552" y="2688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>
              <a:off x="3621" y="2811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7" grpId="0"/>
      <p:bldP spid="9238" grpId="0"/>
      <p:bldP spid="9239" grpId="0"/>
      <p:bldP spid="9239" grpId="1"/>
      <p:bldP spid="9244" grpId="0"/>
      <p:bldP spid="9245" grpId="0"/>
      <p:bldP spid="924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62000" y="2057400"/>
            <a:ext cx="7924800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>
                <a:solidFill>
                  <a:schemeClr val="accent2"/>
                </a:solidFill>
              </a:rPr>
              <a:t>В центре атома находится </a:t>
            </a:r>
            <a:r>
              <a:rPr lang="ru-RU" sz="2400" b="1">
                <a:solidFill>
                  <a:srgbClr val="CC0000"/>
                </a:solidFill>
              </a:rPr>
              <a:t>______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>
                <a:solidFill>
                  <a:schemeClr val="accent2"/>
                </a:solidFill>
              </a:rPr>
              <a:t>Вокруг ядра движутся</a:t>
            </a:r>
            <a:r>
              <a:rPr lang="ru-RU" sz="2400" b="1">
                <a:solidFill>
                  <a:srgbClr val="CC0000"/>
                </a:solidFill>
              </a:rPr>
              <a:t> ___________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>
                <a:solidFill>
                  <a:schemeClr val="accent2"/>
                </a:solidFill>
              </a:rPr>
              <a:t>Ядро атома состоит из  </a:t>
            </a:r>
            <a:r>
              <a:rPr lang="ru-RU" sz="2400" b="1">
                <a:solidFill>
                  <a:srgbClr val="CC0000"/>
                </a:solidFill>
              </a:rPr>
              <a:t>____________________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>
                <a:solidFill>
                  <a:schemeClr val="accent2"/>
                </a:solidFill>
              </a:rPr>
              <a:t>Ядро имеет  </a:t>
            </a:r>
            <a:r>
              <a:rPr lang="ru-RU" sz="2400" b="1">
                <a:solidFill>
                  <a:srgbClr val="CC0000"/>
                </a:solidFill>
              </a:rPr>
              <a:t>_______________</a:t>
            </a:r>
            <a:r>
              <a:rPr lang="ru-RU" sz="2400" b="1">
                <a:solidFill>
                  <a:schemeClr val="accent2"/>
                </a:solidFill>
              </a:rPr>
              <a:t>  заряд.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>
                <a:solidFill>
                  <a:schemeClr val="accent2"/>
                </a:solidFill>
              </a:rPr>
              <a:t>Электроны имеют  </a:t>
            </a:r>
            <a:r>
              <a:rPr lang="ru-RU" sz="2400" b="1">
                <a:solidFill>
                  <a:srgbClr val="CC0000"/>
                </a:solidFill>
              </a:rPr>
              <a:t>______________ </a:t>
            </a:r>
            <a:r>
              <a:rPr lang="ru-RU" sz="2400" b="1">
                <a:solidFill>
                  <a:schemeClr val="accent2"/>
                </a:solidFill>
              </a:rPr>
              <a:t> заряд.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>
                <a:solidFill>
                  <a:schemeClr val="accent2"/>
                </a:solidFill>
              </a:rPr>
              <a:t>Протоны имеют </a:t>
            </a:r>
            <a:r>
              <a:rPr lang="ru-RU" sz="2400" b="1">
                <a:solidFill>
                  <a:srgbClr val="CC0000"/>
                </a:solidFill>
              </a:rPr>
              <a:t>_______________</a:t>
            </a:r>
            <a:r>
              <a:rPr lang="ru-RU" sz="2400" b="1">
                <a:solidFill>
                  <a:schemeClr val="accent2"/>
                </a:solidFill>
              </a:rPr>
              <a:t>  заряд.</a:t>
            </a:r>
          </a:p>
        </p:txBody>
      </p:sp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>
            <a:off x="381000" y="152400"/>
            <a:ext cx="1295400" cy="141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"/>
                <a:cs typeface="Arial"/>
              </a:rPr>
              <a:t>?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572000" y="16764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286000" y="381000"/>
            <a:ext cx="518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590800" y="914400"/>
            <a:ext cx="487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CC0000"/>
                </a:solidFill>
              </a:rPr>
              <a:t>Заполните пропуски: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2590800" y="381000"/>
            <a:ext cx="502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CC0000"/>
                </a:solidFill>
              </a:rPr>
              <a:t>Проверьте себя!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5410200" y="2057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CC0000"/>
                </a:solidFill>
              </a:rPr>
              <a:t>ядро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4724400" y="31369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CC0000"/>
                </a:solidFill>
              </a:rPr>
              <a:t>протонов и нейтронов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3124200" y="36830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CC0000"/>
                </a:solidFill>
              </a:rPr>
              <a:t>положительный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4114800" y="42291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CC0000"/>
                </a:solidFill>
              </a:rPr>
              <a:t>отрицательный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3657600" y="47625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CC0000"/>
                </a:solidFill>
              </a:rPr>
              <a:t>положительный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4724400" y="25908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CC0000"/>
                </a:solidFill>
              </a:rPr>
              <a:t>электроны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5" grpId="0" animBg="1"/>
      <p:bldP spid="15368" grpId="0"/>
      <p:bldP spid="15369" grpId="0"/>
      <p:bldP spid="15370" grpId="0"/>
      <p:bldP spid="15371" grpId="0"/>
      <p:bldP spid="15372" grpId="0"/>
      <p:bldP spid="15374" grpId="0"/>
      <p:bldP spid="15375" grpId="0"/>
      <p:bldP spid="1538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WordArt 4"/>
          <p:cNvSpPr>
            <a:spLocks noChangeArrowheads="1" noChangeShapeType="1" noTextEdit="1"/>
          </p:cNvSpPr>
          <p:nvPr/>
        </p:nvSpPr>
        <p:spPr bwMode="auto">
          <a:xfrm>
            <a:off x="381000" y="152400"/>
            <a:ext cx="1295400" cy="141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"/>
                <a:cs typeface="Arial"/>
              </a:rPr>
              <a:t>?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2590800" y="914400"/>
            <a:ext cx="487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CC0000"/>
                </a:solidFill>
              </a:rPr>
              <a:t>Заполните пропуски: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2590800" y="381000"/>
            <a:ext cx="502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CC0000"/>
                </a:solidFill>
              </a:rPr>
              <a:t>Проверьте себя!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1143000" y="2209800"/>
            <a:ext cx="7162800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>
                <a:solidFill>
                  <a:schemeClr val="accent2"/>
                </a:solidFill>
              </a:rPr>
              <a:t>Нейтроны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>
                <a:solidFill>
                  <a:schemeClr val="accent2"/>
                </a:solidFill>
              </a:rPr>
              <a:t>Атом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>
                <a:solidFill>
                  <a:schemeClr val="accent2"/>
                </a:solidFill>
              </a:rPr>
              <a:t>Атом, потерявший один или несколько электронов, называется</a:t>
            </a:r>
            <a:r>
              <a:rPr lang="ru-RU" sz="2400">
                <a:solidFill>
                  <a:schemeClr val="accent2"/>
                </a:solidFill>
              </a:rPr>
              <a:t>              </a:t>
            </a:r>
            <a:r>
              <a:rPr lang="ru-RU" sz="2400">
                <a:solidFill>
                  <a:srgbClr val="CC0000"/>
                </a:solidFill>
              </a:rPr>
              <a:t>______________________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4"/>
            </a:pPr>
            <a:r>
              <a:rPr lang="ru-RU" sz="2400" b="1">
                <a:solidFill>
                  <a:schemeClr val="accent2"/>
                </a:solidFill>
              </a:rPr>
              <a:t>Атом, присоединивший один или несколько электронов, называется</a:t>
            </a:r>
            <a:r>
              <a:rPr lang="ru-RU">
                <a:solidFill>
                  <a:schemeClr val="accent2"/>
                </a:solidFill>
              </a:rPr>
              <a:t> </a:t>
            </a:r>
            <a:r>
              <a:rPr lang="ru-RU" sz="2400" b="1">
                <a:solidFill>
                  <a:srgbClr val="CC0000"/>
                </a:solidFill>
              </a:rPr>
              <a:t>______________________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3352800" y="22098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2400" b="1">
                <a:solidFill>
                  <a:schemeClr val="accent2"/>
                </a:solidFill>
              </a:rPr>
              <a:t>имеют  </a:t>
            </a:r>
            <a:r>
              <a:rPr lang="ru-RU" sz="2400" b="1">
                <a:solidFill>
                  <a:srgbClr val="CC0000"/>
                </a:solidFill>
              </a:rPr>
              <a:t>______________ </a:t>
            </a:r>
            <a:r>
              <a:rPr lang="ru-RU" sz="2400" b="1">
                <a:solidFill>
                  <a:schemeClr val="accent2"/>
                </a:solidFill>
              </a:rPr>
              <a:t>заряд.</a:t>
            </a:r>
            <a:endParaRPr lang="ru-RU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2514600" y="27432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имеет  </a:t>
            </a:r>
            <a:r>
              <a:rPr lang="ru-RU" sz="2400" b="1">
                <a:solidFill>
                  <a:srgbClr val="CC0000"/>
                </a:solidFill>
              </a:rPr>
              <a:t>______________</a:t>
            </a:r>
            <a:r>
              <a:rPr lang="ru-RU" sz="2400" b="1">
                <a:solidFill>
                  <a:schemeClr val="accent2"/>
                </a:solidFill>
              </a:rPr>
              <a:t>  заряд.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3276600" y="22098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u="sng">
                <a:solidFill>
                  <a:srgbClr val="CC0000"/>
                </a:solidFill>
              </a:rPr>
              <a:t>нейтральны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2438400" y="27432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u="sng">
                <a:solidFill>
                  <a:srgbClr val="CC0000"/>
                </a:solidFill>
              </a:rPr>
              <a:t>нейтрален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1371600" y="39878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CC0000"/>
                </a:solidFill>
              </a:rPr>
              <a:t>положительным ионом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1295400" y="52578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CC0000"/>
                </a:solidFill>
              </a:rPr>
              <a:t>отрицательным ионом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1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  <p:bldP spid="25605" grpId="0"/>
      <p:bldP spid="25606" grpId="0"/>
      <p:bldP spid="25607" grpId="0"/>
      <p:bldP spid="25608" grpId="0"/>
      <p:bldP spid="25608" grpId="1"/>
      <p:bldP spid="25609" grpId="0"/>
      <p:bldP spid="25609" grpId="1"/>
      <p:bldP spid="25610" grpId="0"/>
      <p:bldP spid="25611" grpId="0"/>
      <p:bldP spid="25612" grpId="0"/>
      <p:bldP spid="256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9" name="Text Box 99"/>
          <p:cNvSpPr txBox="1">
            <a:spLocks noChangeArrowheads="1"/>
          </p:cNvSpPr>
          <p:nvPr/>
        </p:nvSpPr>
        <p:spPr bwMode="auto">
          <a:xfrm>
            <a:off x="1905000" y="457200"/>
            <a:ext cx="6705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CC0000"/>
                </a:solidFill>
              </a:rPr>
              <a:t>Определите состав атома и заполните таблицу</a:t>
            </a:r>
          </a:p>
        </p:txBody>
      </p:sp>
      <p:sp>
        <p:nvSpPr>
          <p:cNvPr id="10344" name="Text Box 104"/>
          <p:cNvSpPr txBox="1">
            <a:spLocks noChangeArrowheads="1"/>
          </p:cNvSpPr>
          <p:nvPr/>
        </p:nvSpPr>
        <p:spPr bwMode="auto">
          <a:xfrm>
            <a:off x="3717925" y="1179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0354" name="WordArt 114"/>
          <p:cNvSpPr>
            <a:spLocks noChangeArrowheads="1" noChangeShapeType="1" noTextEdit="1"/>
          </p:cNvSpPr>
          <p:nvPr/>
        </p:nvSpPr>
        <p:spPr bwMode="auto">
          <a:xfrm>
            <a:off x="381000" y="304800"/>
            <a:ext cx="1295400" cy="141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"/>
                <a:cs typeface="Arial"/>
              </a:rPr>
              <a:t>?</a:t>
            </a:r>
          </a:p>
        </p:txBody>
      </p:sp>
      <p:sp>
        <p:nvSpPr>
          <p:cNvPr id="10356" name="Rectangle 116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63" name="Text Box 123"/>
          <p:cNvSpPr txBox="1">
            <a:spLocks noChangeArrowheads="1"/>
          </p:cNvSpPr>
          <p:nvPr/>
        </p:nvSpPr>
        <p:spPr bwMode="auto">
          <a:xfrm>
            <a:off x="1905000" y="2514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0377" name="Text Box 137"/>
          <p:cNvSpPr txBox="1">
            <a:spLocks noChangeArrowheads="1"/>
          </p:cNvSpPr>
          <p:nvPr/>
        </p:nvSpPr>
        <p:spPr bwMode="auto">
          <a:xfrm>
            <a:off x="1752600" y="2590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10382" name="Rectangle 142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84" name="Rectangle 144"/>
          <p:cNvSpPr>
            <a:spLocks noChangeArrowheads="1"/>
          </p:cNvSpPr>
          <p:nvPr/>
        </p:nvSpPr>
        <p:spPr bwMode="auto">
          <a:xfrm>
            <a:off x="304800" y="3733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452" name="Group 212"/>
          <p:cNvGraphicFramePr>
            <a:graphicFrameLocks noGrp="1"/>
          </p:cNvGraphicFramePr>
          <p:nvPr>
            <p:ph/>
          </p:nvPr>
        </p:nvGraphicFramePr>
        <p:xfrm>
          <a:off x="457200" y="1752600"/>
          <a:ext cx="8305800" cy="4322764"/>
        </p:xfrm>
        <a:graphic>
          <a:graphicData uri="http://schemas.openxmlformats.org/drawingml/2006/table">
            <a:tbl>
              <a:tblPr/>
              <a:tblGrid>
                <a:gridCol w="2133600"/>
                <a:gridCol w="2057400"/>
                <a:gridCol w="2057400"/>
                <a:gridCol w="2057400"/>
              </a:tblGrid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электроны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протоны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нейтроны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1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азот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1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железо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9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олово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9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свинец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381" name="Object 141"/>
          <p:cNvGraphicFramePr>
            <a:graphicFrameLocks noChangeAspect="1"/>
          </p:cNvGraphicFramePr>
          <p:nvPr/>
        </p:nvGraphicFramePr>
        <p:xfrm>
          <a:off x="1524000" y="2362200"/>
          <a:ext cx="838200" cy="747713"/>
        </p:xfrm>
        <a:graphic>
          <a:graphicData uri="http://schemas.openxmlformats.org/presentationml/2006/ole">
            <p:oleObj spid="_x0000_s10381" name="Формула" r:id="rId3" imgW="266469" imgH="241091" progId="Equation.3">
              <p:embed/>
            </p:oleObj>
          </a:graphicData>
        </a:graphic>
      </p:graphicFrame>
      <p:graphicFrame>
        <p:nvGraphicFramePr>
          <p:cNvPr id="10383" name="Object 143"/>
          <p:cNvGraphicFramePr>
            <a:graphicFrameLocks noChangeAspect="1"/>
          </p:cNvGraphicFramePr>
          <p:nvPr/>
        </p:nvGraphicFramePr>
        <p:xfrm>
          <a:off x="1524000" y="4343400"/>
          <a:ext cx="1066800" cy="719138"/>
        </p:xfrm>
        <a:graphic>
          <a:graphicData uri="http://schemas.openxmlformats.org/presentationml/2006/ole">
            <p:oleObj spid="_x0000_s10383" name="Формула" r:id="rId4" imgW="355320" imgH="241200" progId="Equation.3">
              <p:embed/>
            </p:oleObj>
          </a:graphicData>
        </a:graphic>
      </p:graphicFrame>
      <p:graphicFrame>
        <p:nvGraphicFramePr>
          <p:cNvPr id="10355" name="Object 115"/>
          <p:cNvGraphicFramePr>
            <a:graphicFrameLocks noChangeAspect="1"/>
          </p:cNvGraphicFramePr>
          <p:nvPr/>
        </p:nvGraphicFramePr>
        <p:xfrm>
          <a:off x="1600200" y="3352800"/>
          <a:ext cx="1066800" cy="720725"/>
        </p:xfrm>
        <a:graphic>
          <a:graphicData uri="http://schemas.openxmlformats.org/presentationml/2006/ole">
            <p:oleObj spid="_x0000_s10355" name="Формула" r:id="rId5" imgW="355446" imgH="241195" progId="Equation.3">
              <p:embed/>
            </p:oleObj>
          </a:graphicData>
        </a:graphic>
      </p:graphicFrame>
      <p:sp>
        <p:nvSpPr>
          <p:cNvPr id="10379" name="Text Box 139"/>
          <p:cNvSpPr txBox="1">
            <a:spLocks noChangeArrowheads="1"/>
          </p:cNvSpPr>
          <p:nvPr/>
        </p:nvSpPr>
        <p:spPr bwMode="auto">
          <a:xfrm>
            <a:off x="3429000" y="2514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CC0000"/>
                </a:solidFill>
              </a:rPr>
              <a:t>7</a:t>
            </a:r>
          </a:p>
        </p:txBody>
      </p:sp>
      <p:sp>
        <p:nvSpPr>
          <p:cNvPr id="10380" name="Text Box 140"/>
          <p:cNvSpPr txBox="1">
            <a:spLocks noChangeArrowheads="1"/>
          </p:cNvSpPr>
          <p:nvPr/>
        </p:nvSpPr>
        <p:spPr bwMode="auto">
          <a:xfrm>
            <a:off x="5486400" y="2514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CC0000"/>
                </a:solidFill>
              </a:rPr>
              <a:t>7</a:t>
            </a:r>
          </a:p>
        </p:txBody>
      </p:sp>
      <p:sp>
        <p:nvSpPr>
          <p:cNvPr id="10378" name="Text Box 138"/>
          <p:cNvSpPr txBox="1">
            <a:spLocks noChangeArrowheads="1"/>
          </p:cNvSpPr>
          <p:nvPr/>
        </p:nvSpPr>
        <p:spPr bwMode="auto">
          <a:xfrm>
            <a:off x="7467600" y="2514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CC0000"/>
                </a:solidFill>
              </a:rPr>
              <a:t>7</a:t>
            </a:r>
          </a:p>
        </p:txBody>
      </p:sp>
      <p:sp>
        <p:nvSpPr>
          <p:cNvPr id="10349" name="Text Box 109"/>
          <p:cNvSpPr txBox="1">
            <a:spLocks noChangeArrowheads="1"/>
          </p:cNvSpPr>
          <p:nvPr/>
        </p:nvSpPr>
        <p:spPr bwMode="auto">
          <a:xfrm>
            <a:off x="3276600" y="34290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CC0000"/>
                </a:solidFill>
              </a:rPr>
              <a:t>26</a:t>
            </a:r>
          </a:p>
        </p:txBody>
      </p:sp>
      <p:sp>
        <p:nvSpPr>
          <p:cNvPr id="10435" name="Text Box 195"/>
          <p:cNvSpPr txBox="1">
            <a:spLocks noChangeArrowheads="1"/>
          </p:cNvSpPr>
          <p:nvPr/>
        </p:nvSpPr>
        <p:spPr bwMode="auto">
          <a:xfrm>
            <a:off x="5334000" y="34290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CC0000"/>
                </a:solidFill>
              </a:rPr>
              <a:t>26</a:t>
            </a:r>
          </a:p>
        </p:txBody>
      </p:sp>
      <p:sp>
        <p:nvSpPr>
          <p:cNvPr id="10351" name="Text Box 111"/>
          <p:cNvSpPr txBox="1">
            <a:spLocks noChangeArrowheads="1"/>
          </p:cNvSpPr>
          <p:nvPr/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CC0000"/>
                </a:solidFill>
              </a:rPr>
              <a:t>30</a:t>
            </a:r>
          </a:p>
        </p:txBody>
      </p:sp>
      <p:sp>
        <p:nvSpPr>
          <p:cNvPr id="10370" name="Text Box 130"/>
          <p:cNvSpPr txBox="1">
            <a:spLocks noChangeArrowheads="1"/>
          </p:cNvSpPr>
          <p:nvPr/>
        </p:nvSpPr>
        <p:spPr bwMode="auto">
          <a:xfrm>
            <a:off x="3276600" y="44196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CC0000"/>
                </a:solidFill>
              </a:rPr>
              <a:t>50</a:t>
            </a:r>
          </a:p>
        </p:txBody>
      </p:sp>
      <p:sp>
        <p:nvSpPr>
          <p:cNvPr id="10436" name="Text Box 196"/>
          <p:cNvSpPr txBox="1">
            <a:spLocks noChangeArrowheads="1"/>
          </p:cNvSpPr>
          <p:nvPr/>
        </p:nvSpPr>
        <p:spPr bwMode="auto">
          <a:xfrm>
            <a:off x="5410200" y="44196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CC0000"/>
                </a:solidFill>
              </a:rPr>
              <a:t>50</a:t>
            </a:r>
          </a:p>
        </p:txBody>
      </p:sp>
      <p:sp>
        <p:nvSpPr>
          <p:cNvPr id="10387" name="Text Box 147"/>
          <p:cNvSpPr txBox="1">
            <a:spLocks noChangeArrowheads="1"/>
          </p:cNvSpPr>
          <p:nvPr/>
        </p:nvSpPr>
        <p:spPr bwMode="auto">
          <a:xfrm>
            <a:off x="7467600" y="44196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CC0000"/>
                </a:solidFill>
              </a:rPr>
              <a:t>69</a:t>
            </a:r>
          </a:p>
        </p:txBody>
      </p:sp>
      <p:sp>
        <p:nvSpPr>
          <p:cNvPr id="10454" name="Rectangle 214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456" name="Rectangle 216"/>
          <p:cNvSpPr>
            <a:spLocks noChangeArrowheads="1"/>
          </p:cNvSpPr>
          <p:nvPr/>
        </p:nvSpPr>
        <p:spPr bwMode="auto">
          <a:xfrm>
            <a:off x="0" y="2952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455" name="Object 215"/>
          <p:cNvGraphicFramePr>
            <a:graphicFrameLocks noChangeAspect="1"/>
          </p:cNvGraphicFramePr>
          <p:nvPr/>
        </p:nvGraphicFramePr>
        <p:xfrm>
          <a:off x="1600200" y="5257800"/>
          <a:ext cx="990600" cy="684213"/>
        </p:xfrm>
        <a:graphic>
          <a:graphicData uri="http://schemas.openxmlformats.org/presentationml/2006/ole">
            <p:oleObj spid="_x0000_s10455" name="Формула" r:id="rId6" imgW="368300" imgH="241300" progId="Equation.3">
              <p:embed/>
            </p:oleObj>
          </a:graphicData>
        </a:graphic>
      </p:graphicFrame>
      <p:sp>
        <p:nvSpPr>
          <p:cNvPr id="10457" name="Text Box 217"/>
          <p:cNvSpPr txBox="1">
            <a:spLocks noChangeArrowheads="1"/>
          </p:cNvSpPr>
          <p:nvPr/>
        </p:nvSpPr>
        <p:spPr bwMode="auto">
          <a:xfrm>
            <a:off x="3276600" y="53340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CC0000"/>
                </a:solidFill>
              </a:rPr>
              <a:t>82</a:t>
            </a:r>
          </a:p>
        </p:txBody>
      </p:sp>
      <p:sp>
        <p:nvSpPr>
          <p:cNvPr id="10458" name="Text Box 218"/>
          <p:cNvSpPr txBox="1">
            <a:spLocks noChangeArrowheads="1"/>
          </p:cNvSpPr>
          <p:nvPr/>
        </p:nvSpPr>
        <p:spPr bwMode="auto">
          <a:xfrm>
            <a:off x="5410200" y="53340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CC0000"/>
                </a:solidFill>
              </a:rPr>
              <a:t>82</a:t>
            </a:r>
          </a:p>
        </p:txBody>
      </p:sp>
      <p:sp>
        <p:nvSpPr>
          <p:cNvPr id="10459" name="Text Box 219"/>
          <p:cNvSpPr txBox="1">
            <a:spLocks noChangeArrowheads="1"/>
          </p:cNvSpPr>
          <p:nvPr/>
        </p:nvSpPr>
        <p:spPr bwMode="auto">
          <a:xfrm>
            <a:off x="7315200" y="533400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CC0000"/>
                </a:solidFill>
              </a:rPr>
              <a:t>125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0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0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9" grpId="0" autoUpdateAnimBg="0"/>
      <p:bldP spid="10354" grpId="0" animBg="1"/>
      <p:bldP spid="10377" grpId="0" autoUpdateAnimBg="0"/>
      <p:bldP spid="10379" grpId="0" autoUpdateAnimBg="0"/>
      <p:bldP spid="10380" grpId="0" autoUpdateAnimBg="0"/>
      <p:bldP spid="10378" grpId="0" autoUpdateAnimBg="0"/>
      <p:bldP spid="10349" grpId="0" autoUpdateAnimBg="0"/>
      <p:bldP spid="10435" grpId="0" autoUpdateAnimBg="0"/>
      <p:bldP spid="10351" grpId="0" autoUpdateAnimBg="0"/>
      <p:bldP spid="10370" grpId="0" autoUpdateAnimBg="0"/>
      <p:bldP spid="10436" grpId="0" autoUpdateAnimBg="0"/>
      <p:bldP spid="10387" grpId="0" autoUpdateAnimBg="0"/>
      <p:bldP spid="10457" grpId="0" autoUpdateAnimBg="0"/>
      <p:bldP spid="10458" grpId="0" autoUpdateAnimBg="0"/>
      <p:bldP spid="1045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838200" y="2971800"/>
            <a:ext cx="7696200" cy="35464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967558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"/>
                <a:cs typeface="Arial"/>
              </a:rPr>
              <a:t>Молодцы!</a:t>
            </a:r>
          </a:p>
        </p:txBody>
      </p:sp>
      <p:pic>
        <p:nvPicPr>
          <p:cNvPr id="16389" name="Picture 5" descr="dbdee13c60c9204fee7ec8d256b5f9f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4191000"/>
            <a:ext cx="1641475" cy="1981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1638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%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2286000"/>
            <a:ext cx="2978150" cy="4064000"/>
          </a:xfrm>
          <a:prstGeom prst="rect">
            <a:avLst/>
          </a:prstGeom>
          <a:noFill/>
        </p:spPr>
      </p:pic>
      <p:pic>
        <p:nvPicPr>
          <p:cNvPr id="17413" name="Picture 5" descr="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52400"/>
            <a:ext cx="2787650" cy="3962400"/>
          </a:xfrm>
          <a:prstGeom prst="rect">
            <a:avLst/>
          </a:prstGeom>
          <a:noFill/>
        </p:spPr>
      </p:pic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029200" y="609600"/>
            <a:ext cx="3962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rgbClr val="CC0000"/>
                </a:solidFill>
              </a:rPr>
              <a:t>Иоффе Абрам Фёдорович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33400" y="4419600"/>
            <a:ext cx="2895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rgbClr val="CC0000"/>
                </a:solidFill>
              </a:rPr>
              <a:t>Роберт Милликен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  <p:bldP spid="174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066800" y="152400"/>
            <a:ext cx="74676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CC0000"/>
                </a:solidFill>
              </a:rPr>
              <a:t>Электрон –                                     </a:t>
            </a:r>
            <a:r>
              <a:rPr lang="ru-RU" sz="3200" b="1">
                <a:solidFill>
                  <a:schemeClr val="accent2"/>
                </a:solidFill>
              </a:rPr>
              <a:t>элементарная частица,                       имеющая наименьший отрицательный заряд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57200" y="3276600"/>
            <a:ext cx="3810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</a:rPr>
              <a:t>m = 9</a:t>
            </a:r>
            <a:r>
              <a:rPr lang="ru-RU" sz="3600" b="1">
                <a:solidFill>
                  <a:schemeClr val="accent2"/>
                </a:solidFill>
              </a:rPr>
              <a:t>,</a:t>
            </a:r>
            <a:r>
              <a:rPr lang="en-US" sz="3600" b="1">
                <a:solidFill>
                  <a:schemeClr val="accent2"/>
                </a:solidFill>
              </a:rPr>
              <a:t>1 ·</a:t>
            </a:r>
            <a:r>
              <a:rPr lang="ru-RU" sz="3600" b="1">
                <a:solidFill>
                  <a:schemeClr val="accent2"/>
                </a:solidFill>
              </a:rPr>
              <a:t> 10</a:t>
            </a:r>
            <a:r>
              <a:rPr lang="ru-RU" sz="3600" b="1" baseline="30000">
                <a:solidFill>
                  <a:schemeClr val="accent2"/>
                </a:solidFill>
              </a:rPr>
              <a:t>-31 </a:t>
            </a:r>
            <a:r>
              <a:rPr lang="ru-RU" sz="3600" b="1">
                <a:solidFill>
                  <a:schemeClr val="accent2"/>
                </a:solidFill>
              </a:rPr>
              <a:t>кг</a:t>
            </a:r>
            <a:endParaRPr lang="en-US" sz="3600" b="1">
              <a:solidFill>
                <a:schemeClr val="accent2"/>
              </a:solidFill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4800600" y="3200400"/>
            <a:ext cx="411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</a:rPr>
              <a:t>q</a:t>
            </a:r>
            <a:r>
              <a:rPr lang="en-US" sz="3600" b="1" baseline="-25000">
                <a:solidFill>
                  <a:schemeClr val="accent2"/>
                </a:solidFill>
              </a:rPr>
              <a:t>e</a:t>
            </a:r>
            <a:r>
              <a:rPr lang="en-US" sz="3600" b="1">
                <a:solidFill>
                  <a:schemeClr val="accent2"/>
                </a:solidFill>
              </a:rPr>
              <a:t> = </a:t>
            </a:r>
            <a:r>
              <a:rPr lang="ru-RU" sz="3600" b="1">
                <a:solidFill>
                  <a:schemeClr val="accent2"/>
                </a:solidFill>
              </a:rPr>
              <a:t>- </a:t>
            </a:r>
            <a:r>
              <a:rPr lang="en-US" sz="3600" b="1">
                <a:solidFill>
                  <a:schemeClr val="accent2"/>
                </a:solidFill>
              </a:rPr>
              <a:t>1</a:t>
            </a:r>
            <a:r>
              <a:rPr lang="ru-RU" sz="3600" b="1">
                <a:solidFill>
                  <a:schemeClr val="accent2"/>
                </a:solidFill>
              </a:rPr>
              <a:t>,</a:t>
            </a:r>
            <a:r>
              <a:rPr lang="en-US" sz="3600" b="1">
                <a:solidFill>
                  <a:schemeClr val="accent2"/>
                </a:solidFill>
              </a:rPr>
              <a:t>6 ·</a:t>
            </a:r>
            <a:r>
              <a:rPr lang="ru-RU" sz="3600" b="1">
                <a:solidFill>
                  <a:schemeClr val="accent2"/>
                </a:solidFill>
              </a:rPr>
              <a:t> 10</a:t>
            </a:r>
            <a:r>
              <a:rPr lang="ru-RU" sz="3600" b="1" baseline="30000">
                <a:solidFill>
                  <a:schemeClr val="accent2"/>
                </a:solidFill>
              </a:rPr>
              <a:t>-19 </a:t>
            </a:r>
            <a:r>
              <a:rPr lang="ru-RU" sz="3600" b="1">
                <a:solidFill>
                  <a:schemeClr val="accent2"/>
                </a:solidFill>
              </a:rPr>
              <a:t>Кл</a:t>
            </a:r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>
            <a:off x="3124200" y="2438400"/>
            <a:ext cx="1447800" cy="8382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4800600" y="2438400"/>
            <a:ext cx="1371600" cy="8382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4419600" y="1828800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>
                <a:solidFill>
                  <a:srgbClr val="CC0000"/>
                </a:solidFill>
              </a:rPr>
              <a:t>е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304800" y="4191000"/>
            <a:ext cx="868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CC0000"/>
                </a:solidFill>
              </a:rPr>
              <a:t>Протон –</a:t>
            </a:r>
            <a:r>
              <a:rPr lang="ru-RU" sz="3200" b="1"/>
              <a:t> </a:t>
            </a:r>
            <a:r>
              <a:rPr lang="ru-RU" sz="3200" b="1">
                <a:solidFill>
                  <a:schemeClr val="accent2"/>
                </a:solidFill>
              </a:rPr>
              <a:t>частица, имеющая наименьший  положительный заряд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4267200" y="5257800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</a:rPr>
              <a:t>q</a:t>
            </a:r>
            <a:r>
              <a:rPr lang="ru-RU" sz="3600" b="1" baseline="-25000">
                <a:solidFill>
                  <a:schemeClr val="accent2"/>
                </a:solidFill>
              </a:rPr>
              <a:t>р</a:t>
            </a:r>
            <a:r>
              <a:rPr lang="en-US" sz="3600" b="1">
                <a:solidFill>
                  <a:schemeClr val="accent2"/>
                </a:solidFill>
              </a:rPr>
              <a:t> = </a:t>
            </a:r>
            <a:r>
              <a:rPr lang="ru-RU" sz="3600" b="1">
                <a:solidFill>
                  <a:schemeClr val="accent2"/>
                </a:solidFill>
              </a:rPr>
              <a:t>+ </a:t>
            </a:r>
            <a:r>
              <a:rPr lang="en-US" sz="3600" b="1">
                <a:solidFill>
                  <a:schemeClr val="accent2"/>
                </a:solidFill>
              </a:rPr>
              <a:t>1</a:t>
            </a:r>
            <a:r>
              <a:rPr lang="ru-RU" sz="3600" b="1">
                <a:solidFill>
                  <a:schemeClr val="accent2"/>
                </a:solidFill>
              </a:rPr>
              <a:t>,</a:t>
            </a:r>
            <a:r>
              <a:rPr lang="en-US" sz="3600" b="1">
                <a:solidFill>
                  <a:schemeClr val="accent2"/>
                </a:solidFill>
              </a:rPr>
              <a:t>6 ·</a:t>
            </a:r>
            <a:r>
              <a:rPr lang="ru-RU" sz="3600" b="1">
                <a:solidFill>
                  <a:schemeClr val="accent2"/>
                </a:solidFill>
              </a:rPr>
              <a:t> 10</a:t>
            </a:r>
            <a:r>
              <a:rPr lang="ru-RU" sz="3600" b="1" baseline="30000">
                <a:solidFill>
                  <a:schemeClr val="accent2"/>
                </a:solidFill>
              </a:rPr>
              <a:t>-19 </a:t>
            </a:r>
            <a:r>
              <a:rPr lang="ru-RU" sz="3600" b="1">
                <a:solidFill>
                  <a:schemeClr val="accent2"/>
                </a:solidFill>
              </a:rPr>
              <a:t>Кл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1066800" y="5257800"/>
            <a:ext cx="45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>
                <a:solidFill>
                  <a:srgbClr val="CC0000"/>
                </a:solidFill>
              </a:rPr>
              <a:t>р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2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2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  <p:bldP spid="13321" grpId="0"/>
      <p:bldP spid="13323" grpId="0" animBg="1"/>
      <p:bldP spid="13324" grpId="0" animBg="1"/>
      <p:bldP spid="13325" grpId="0"/>
      <p:bldP spid="13326" grpId="0"/>
      <p:bldP spid="13328" grpId="1"/>
      <p:bldP spid="133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>
            <a:hlinkClick r:id="rId2" action="ppaction://hlinkfile"/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838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>
                <a:solidFill>
                  <a:srgbClr val="CC0000"/>
                </a:solidFill>
              </a:rPr>
              <a:t>Планетарная модель атома</a:t>
            </a:r>
          </a:p>
        </p:txBody>
      </p:sp>
      <p:grpSp>
        <p:nvGrpSpPr>
          <p:cNvPr id="7224" name="Group 56"/>
          <p:cNvGrpSpPr>
            <a:grpSpLocks/>
          </p:cNvGrpSpPr>
          <p:nvPr/>
        </p:nvGrpSpPr>
        <p:grpSpPr bwMode="auto">
          <a:xfrm>
            <a:off x="3429000" y="1066800"/>
            <a:ext cx="5334000" cy="5105400"/>
            <a:chOff x="1296" y="624"/>
            <a:chExt cx="3360" cy="3216"/>
          </a:xfrm>
        </p:grpSpPr>
        <p:sp>
          <p:nvSpPr>
            <p:cNvPr id="7173" name="Oval 5"/>
            <p:cNvSpPr>
              <a:spLocks noChangeArrowheads="1"/>
            </p:cNvSpPr>
            <p:nvPr/>
          </p:nvSpPr>
          <p:spPr bwMode="auto">
            <a:xfrm>
              <a:off x="1296" y="624"/>
              <a:ext cx="3360" cy="321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4" name="Oval 6"/>
            <p:cNvSpPr>
              <a:spLocks noChangeArrowheads="1"/>
            </p:cNvSpPr>
            <p:nvPr/>
          </p:nvSpPr>
          <p:spPr bwMode="auto">
            <a:xfrm>
              <a:off x="2016" y="1296"/>
              <a:ext cx="1968" cy="196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7190" name="Group 22"/>
            <p:cNvGrpSpPr>
              <a:grpSpLocks/>
            </p:cNvGrpSpPr>
            <p:nvPr/>
          </p:nvGrpSpPr>
          <p:grpSpPr bwMode="auto">
            <a:xfrm>
              <a:off x="3216" y="1248"/>
              <a:ext cx="240" cy="240"/>
              <a:chOff x="3552" y="2688"/>
              <a:chExt cx="240" cy="240"/>
            </a:xfrm>
          </p:grpSpPr>
          <p:sp>
            <p:nvSpPr>
              <p:cNvPr id="7191" name="Oval 23"/>
              <p:cNvSpPr>
                <a:spLocks noChangeArrowheads="1"/>
              </p:cNvSpPr>
              <p:nvPr/>
            </p:nvSpPr>
            <p:spPr bwMode="auto">
              <a:xfrm>
                <a:off x="3552" y="2688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>
                  <a:solidFill>
                    <a:schemeClr val="tx2"/>
                  </a:solidFill>
                </a:endParaRPr>
              </a:p>
            </p:txBody>
          </p:sp>
          <p:sp>
            <p:nvSpPr>
              <p:cNvPr id="7192" name="Line 24"/>
              <p:cNvSpPr>
                <a:spLocks noChangeShapeType="1"/>
              </p:cNvSpPr>
              <p:nvPr/>
            </p:nvSpPr>
            <p:spPr bwMode="auto">
              <a:xfrm>
                <a:off x="3621" y="2811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193" name="Group 25"/>
            <p:cNvGrpSpPr>
              <a:grpSpLocks/>
            </p:cNvGrpSpPr>
            <p:nvPr/>
          </p:nvGrpSpPr>
          <p:grpSpPr bwMode="auto">
            <a:xfrm>
              <a:off x="4320" y="2832"/>
              <a:ext cx="240" cy="240"/>
              <a:chOff x="3552" y="2688"/>
              <a:chExt cx="240" cy="240"/>
            </a:xfrm>
          </p:grpSpPr>
          <p:sp>
            <p:nvSpPr>
              <p:cNvPr id="7194" name="Oval 26"/>
              <p:cNvSpPr>
                <a:spLocks noChangeArrowheads="1"/>
              </p:cNvSpPr>
              <p:nvPr/>
            </p:nvSpPr>
            <p:spPr bwMode="auto">
              <a:xfrm>
                <a:off x="3552" y="2688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>
                  <a:solidFill>
                    <a:schemeClr val="tx2"/>
                  </a:solidFill>
                </a:endParaRPr>
              </a:p>
            </p:txBody>
          </p:sp>
          <p:sp>
            <p:nvSpPr>
              <p:cNvPr id="7195" name="Line 27"/>
              <p:cNvSpPr>
                <a:spLocks noChangeShapeType="1"/>
              </p:cNvSpPr>
              <p:nvPr/>
            </p:nvSpPr>
            <p:spPr bwMode="auto">
              <a:xfrm>
                <a:off x="3621" y="2811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196" name="Group 28"/>
            <p:cNvGrpSpPr>
              <a:grpSpLocks/>
            </p:cNvGrpSpPr>
            <p:nvPr/>
          </p:nvGrpSpPr>
          <p:grpSpPr bwMode="auto">
            <a:xfrm>
              <a:off x="2112" y="2784"/>
              <a:ext cx="240" cy="240"/>
              <a:chOff x="3552" y="2688"/>
              <a:chExt cx="240" cy="240"/>
            </a:xfrm>
          </p:grpSpPr>
          <p:sp>
            <p:nvSpPr>
              <p:cNvPr id="7197" name="Oval 29"/>
              <p:cNvSpPr>
                <a:spLocks noChangeArrowheads="1"/>
              </p:cNvSpPr>
              <p:nvPr/>
            </p:nvSpPr>
            <p:spPr bwMode="auto">
              <a:xfrm>
                <a:off x="3552" y="2688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>
                  <a:solidFill>
                    <a:schemeClr val="tx2"/>
                  </a:solidFill>
                </a:endParaRPr>
              </a:p>
            </p:txBody>
          </p:sp>
          <p:sp>
            <p:nvSpPr>
              <p:cNvPr id="7198" name="Line 30"/>
              <p:cNvSpPr>
                <a:spLocks noChangeShapeType="1"/>
              </p:cNvSpPr>
              <p:nvPr/>
            </p:nvSpPr>
            <p:spPr bwMode="auto">
              <a:xfrm>
                <a:off x="3621" y="2811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199" name="Group 31"/>
            <p:cNvGrpSpPr>
              <a:grpSpLocks/>
            </p:cNvGrpSpPr>
            <p:nvPr/>
          </p:nvGrpSpPr>
          <p:grpSpPr bwMode="auto">
            <a:xfrm>
              <a:off x="1392" y="1392"/>
              <a:ext cx="240" cy="240"/>
              <a:chOff x="3552" y="2688"/>
              <a:chExt cx="240" cy="240"/>
            </a:xfrm>
          </p:grpSpPr>
          <p:sp>
            <p:nvSpPr>
              <p:cNvPr id="7200" name="Oval 32"/>
              <p:cNvSpPr>
                <a:spLocks noChangeArrowheads="1"/>
              </p:cNvSpPr>
              <p:nvPr/>
            </p:nvSpPr>
            <p:spPr bwMode="auto">
              <a:xfrm>
                <a:off x="3552" y="2688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>
                  <a:solidFill>
                    <a:schemeClr val="tx2"/>
                  </a:solidFill>
                </a:endParaRPr>
              </a:p>
            </p:txBody>
          </p:sp>
          <p:sp>
            <p:nvSpPr>
              <p:cNvPr id="7201" name="Line 33"/>
              <p:cNvSpPr>
                <a:spLocks noChangeShapeType="1"/>
              </p:cNvSpPr>
              <p:nvPr/>
            </p:nvSpPr>
            <p:spPr bwMode="auto">
              <a:xfrm>
                <a:off x="3621" y="2811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7216" name="Group 48"/>
          <p:cNvGrpSpPr>
            <a:grpSpLocks/>
          </p:cNvGrpSpPr>
          <p:nvPr/>
        </p:nvGrpSpPr>
        <p:grpSpPr bwMode="auto">
          <a:xfrm>
            <a:off x="5334000" y="2895600"/>
            <a:ext cx="1676400" cy="1676400"/>
            <a:chOff x="2880" y="1824"/>
            <a:chExt cx="1056" cy="1056"/>
          </a:xfrm>
        </p:grpSpPr>
        <p:grpSp>
          <p:nvGrpSpPr>
            <p:cNvPr id="7175" name="Group 7"/>
            <p:cNvGrpSpPr>
              <a:grpSpLocks/>
            </p:cNvGrpSpPr>
            <p:nvPr/>
          </p:nvGrpSpPr>
          <p:grpSpPr bwMode="auto">
            <a:xfrm>
              <a:off x="2928" y="1872"/>
              <a:ext cx="384" cy="384"/>
              <a:chOff x="2640" y="2112"/>
              <a:chExt cx="384" cy="384"/>
            </a:xfrm>
          </p:grpSpPr>
          <p:sp>
            <p:nvSpPr>
              <p:cNvPr id="7176" name="Oval 8"/>
              <p:cNvSpPr>
                <a:spLocks noChangeArrowheads="1"/>
              </p:cNvSpPr>
              <p:nvPr/>
            </p:nvSpPr>
            <p:spPr bwMode="auto">
              <a:xfrm>
                <a:off x="2640" y="2112"/>
                <a:ext cx="384" cy="384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7" name="Line 9"/>
              <p:cNvSpPr>
                <a:spLocks noChangeShapeType="1"/>
              </p:cNvSpPr>
              <p:nvPr/>
            </p:nvSpPr>
            <p:spPr bwMode="auto">
              <a:xfrm>
                <a:off x="2736" y="230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8" name="Line 10"/>
              <p:cNvSpPr>
                <a:spLocks noChangeShapeType="1"/>
              </p:cNvSpPr>
              <p:nvPr/>
            </p:nvSpPr>
            <p:spPr bwMode="auto">
              <a:xfrm>
                <a:off x="2832" y="220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187" name="Oval 19"/>
            <p:cNvSpPr>
              <a:spLocks noChangeArrowheads="1"/>
            </p:cNvSpPr>
            <p:nvPr/>
          </p:nvSpPr>
          <p:spPr bwMode="auto">
            <a:xfrm>
              <a:off x="3216" y="2160"/>
              <a:ext cx="384" cy="384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8" name="Oval 20"/>
            <p:cNvSpPr>
              <a:spLocks noChangeArrowheads="1"/>
            </p:cNvSpPr>
            <p:nvPr/>
          </p:nvSpPr>
          <p:spPr bwMode="auto">
            <a:xfrm>
              <a:off x="3216" y="1824"/>
              <a:ext cx="384" cy="384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9" name="Oval 21"/>
            <p:cNvSpPr>
              <a:spLocks noChangeArrowheads="1"/>
            </p:cNvSpPr>
            <p:nvPr/>
          </p:nvSpPr>
          <p:spPr bwMode="auto">
            <a:xfrm>
              <a:off x="2880" y="2160"/>
              <a:ext cx="384" cy="384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6" name="Oval 38"/>
            <p:cNvSpPr>
              <a:spLocks noChangeArrowheads="1"/>
            </p:cNvSpPr>
            <p:nvPr/>
          </p:nvSpPr>
          <p:spPr bwMode="auto">
            <a:xfrm>
              <a:off x="3216" y="2496"/>
              <a:ext cx="384" cy="384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7207" name="Group 39"/>
            <p:cNvGrpSpPr>
              <a:grpSpLocks/>
            </p:cNvGrpSpPr>
            <p:nvPr/>
          </p:nvGrpSpPr>
          <p:grpSpPr bwMode="auto">
            <a:xfrm>
              <a:off x="3504" y="1872"/>
              <a:ext cx="384" cy="384"/>
              <a:chOff x="2640" y="2112"/>
              <a:chExt cx="384" cy="384"/>
            </a:xfrm>
          </p:grpSpPr>
          <p:sp>
            <p:nvSpPr>
              <p:cNvPr id="7208" name="Oval 40"/>
              <p:cNvSpPr>
                <a:spLocks noChangeArrowheads="1"/>
              </p:cNvSpPr>
              <p:nvPr/>
            </p:nvSpPr>
            <p:spPr bwMode="auto">
              <a:xfrm>
                <a:off x="2640" y="2112"/>
                <a:ext cx="384" cy="384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09" name="Line 41"/>
              <p:cNvSpPr>
                <a:spLocks noChangeShapeType="1"/>
              </p:cNvSpPr>
              <p:nvPr/>
            </p:nvSpPr>
            <p:spPr bwMode="auto">
              <a:xfrm>
                <a:off x="2736" y="230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0" name="Line 42"/>
              <p:cNvSpPr>
                <a:spLocks noChangeShapeType="1"/>
              </p:cNvSpPr>
              <p:nvPr/>
            </p:nvSpPr>
            <p:spPr bwMode="auto">
              <a:xfrm>
                <a:off x="2832" y="220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211" name="Oval 43"/>
            <p:cNvSpPr>
              <a:spLocks noChangeArrowheads="1"/>
            </p:cNvSpPr>
            <p:nvPr/>
          </p:nvSpPr>
          <p:spPr bwMode="auto">
            <a:xfrm>
              <a:off x="3552" y="2208"/>
              <a:ext cx="384" cy="384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7202" name="Group 34"/>
            <p:cNvGrpSpPr>
              <a:grpSpLocks/>
            </p:cNvGrpSpPr>
            <p:nvPr/>
          </p:nvGrpSpPr>
          <p:grpSpPr bwMode="auto">
            <a:xfrm>
              <a:off x="3504" y="2448"/>
              <a:ext cx="384" cy="384"/>
              <a:chOff x="2640" y="2112"/>
              <a:chExt cx="384" cy="384"/>
            </a:xfrm>
          </p:grpSpPr>
          <p:sp>
            <p:nvSpPr>
              <p:cNvPr id="7203" name="Oval 35"/>
              <p:cNvSpPr>
                <a:spLocks noChangeArrowheads="1"/>
              </p:cNvSpPr>
              <p:nvPr/>
            </p:nvSpPr>
            <p:spPr bwMode="auto">
              <a:xfrm>
                <a:off x="2640" y="2112"/>
                <a:ext cx="384" cy="384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04" name="Line 36"/>
              <p:cNvSpPr>
                <a:spLocks noChangeShapeType="1"/>
              </p:cNvSpPr>
              <p:nvPr/>
            </p:nvSpPr>
            <p:spPr bwMode="auto">
              <a:xfrm>
                <a:off x="2736" y="230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5" name="Line 37"/>
              <p:cNvSpPr>
                <a:spLocks noChangeShapeType="1"/>
              </p:cNvSpPr>
              <p:nvPr/>
            </p:nvSpPr>
            <p:spPr bwMode="auto">
              <a:xfrm>
                <a:off x="2832" y="220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179" name="Group 11"/>
            <p:cNvGrpSpPr>
              <a:grpSpLocks/>
            </p:cNvGrpSpPr>
            <p:nvPr/>
          </p:nvGrpSpPr>
          <p:grpSpPr bwMode="auto">
            <a:xfrm>
              <a:off x="2928" y="2448"/>
              <a:ext cx="384" cy="384"/>
              <a:chOff x="2640" y="2112"/>
              <a:chExt cx="384" cy="384"/>
            </a:xfrm>
          </p:grpSpPr>
          <p:sp>
            <p:nvSpPr>
              <p:cNvPr id="7180" name="Oval 12"/>
              <p:cNvSpPr>
                <a:spLocks noChangeArrowheads="1"/>
              </p:cNvSpPr>
              <p:nvPr/>
            </p:nvSpPr>
            <p:spPr bwMode="auto">
              <a:xfrm>
                <a:off x="2640" y="2112"/>
                <a:ext cx="384" cy="384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1" name="Line 13"/>
              <p:cNvSpPr>
                <a:spLocks noChangeShapeType="1"/>
              </p:cNvSpPr>
              <p:nvPr/>
            </p:nvSpPr>
            <p:spPr bwMode="auto">
              <a:xfrm>
                <a:off x="2736" y="230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2" name="Line 14"/>
              <p:cNvSpPr>
                <a:spLocks noChangeShapeType="1"/>
              </p:cNvSpPr>
              <p:nvPr/>
            </p:nvSpPr>
            <p:spPr bwMode="auto">
              <a:xfrm>
                <a:off x="2832" y="220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1524000" y="5486400"/>
            <a:ext cx="19812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Электроны</a:t>
            </a:r>
            <a:r>
              <a:rPr lang="ru-RU" sz="2000" b="1">
                <a:solidFill>
                  <a:schemeClr val="accent2"/>
                </a:solidFill>
              </a:rPr>
              <a:t> </a:t>
            </a:r>
            <a:r>
              <a:rPr lang="ru-RU" sz="3200" b="1">
                <a:solidFill>
                  <a:schemeClr val="accent2"/>
                </a:solidFill>
              </a:rPr>
              <a:t>е</a:t>
            </a:r>
            <a:endParaRPr lang="ru-RU" sz="2000" b="1">
              <a:solidFill>
                <a:schemeClr val="accent2"/>
              </a:solidFill>
            </a:endParaRPr>
          </a:p>
        </p:txBody>
      </p:sp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304800" y="3048000"/>
            <a:ext cx="17526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Протоны</a:t>
            </a:r>
            <a:r>
              <a:rPr lang="en-US" sz="2400" b="1">
                <a:solidFill>
                  <a:schemeClr val="accent2"/>
                </a:solidFill>
              </a:rPr>
              <a:t> </a:t>
            </a:r>
            <a:r>
              <a:rPr lang="ru-RU" sz="2400" b="1">
                <a:solidFill>
                  <a:schemeClr val="accent2"/>
                </a:solidFill>
              </a:rPr>
              <a:t> </a:t>
            </a:r>
            <a:r>
              <a:rPr lang="ru-RU" sz="2000" b="1">
                <a:solidFill>
                  <a:schemeClr val="accent2"/>
                </a:solidFill>
              </a:rPr>
              <a:t> </a:t>
            </a:r>
            <a:r>
              <a:rPr lang="ru-RU" sz="3200" b="1">
                <a:solidFill>
                  <a:schemeClr val="accent2"/>
                </a:solidFill>
              </a:rPr>
              <a:t>р</a:t>
            </a:r>
          </a:p>
        </p:txBody>
      </p: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533400" y="4419600"/>
            <a:ext cx="21336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Нейтроны</a:t>
            </a:r>
            <a:r>
              <a:rPr lang="en-US" sz="2000" b="1">
                <a:solidFill>
                  <a:schemeClr val="accent2"/>
                </a:solidFill>
              </a:rPr>
              <a:t>     </a:t>
            </a:r>
            <a:r>
              <a:rPr lang="ru-RU" sz="2000" b="1">
                <a:solidFill>
                  <a:schemeClr val="accent2"/>
                </a:solidFill>
              </a:rPr>
              <a:t> </a:t>
            </a:r>
            <a:r>
              <a:rPr lang="en-US" sz="3200" b="1">
                <a:solidFill>
                  <a:schemeClr val="accent2"/>
                </a:solidFill>
              </a:rPr>
              <a:t>n</a:t>
            </a:r>
            <a:endParaRPr lang="ru-RU" sz="3200" b="1">
              <a:solidFill>
                <a:schemeClr val="accent2"/>
              </a:solidFill>
            </a:endParaRPr>
          </a:p>
        </p:txBody>
      </p:sp>
      <p:sp>
        <p:nvSpPr>
          <p:cNvPr id="7218" name="Text Box 50"/>
          <p:cNvSpPr txBox="1">
            <a:spLocks noChangeArrowheads="1"/>
          </p:cNvSpPr>
          <p:nvPr/>
        </p:nvSpPr>
        <p:spPr bwMode="auto">
          <a:xfrm>
            <a:off x="685800" y="11430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Ядро</a:t>
            </a:r>
          </a:p>
        </p:txBody>
      </p:sp>
      <p:sp>
        <p:nvSpPr>
          <p:cNvPr id="7220" name="Line 52"/>
          <p:cNvSpPr>
            <a:spLocks noChangeShapeType="1"/>
          </p:cNvSpPr>
          <p:nvPr/>
        </p:nvSpPr>
        <p:spPr bwMode="auto">
          <a:xfrm>
            <a:off x="1752600" y="1447800"/>
            <a:ext cx="4114800" cy="1447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21" name="Line 53"/>
          <p:cNvSpPr>
            <a:spLocks noChangeShapeType="1"/>
          </p:cNvSpPr>
          <p:nvPr/>
        </p:nvSpPr>
        <p:spPr bwMode="auto">
          <a:xfrm flipH="1">
            <a:off x="3429000" y="4800600"/>
            <a:ext cx="1371600" cy="914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22" name="Line 54"/>
          <p:cNvSpPr>
            <a:spLocks noChangeShapeType="1"/>
          </p:cNvSpPr>
          <p:nvPr/>
        </p:nvSpPr>
        <p:spPr bwMode="auto">
          <a:xfrm flipV="1">
            <a:off x="1981200" y="3276600"/>
            <a:ext cx="358140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23" name="Line 55"/>
          <p:cNvSpPr>
            <a:spLocks noChangeShapeType="1"/>
          </p:cNvSpPr>
          <p:nvPr/>
        </p:nvSpPr>
        <p:spPr bwMode="auto">
          <a:xfrm flipV="1">
            <a:off x="2438400" y="3733800"/>
            <a:ext cx="3124200" cy="914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32" name="Oval 64"/>
          <p:cNvSpPr>
            <a:spLocks noChangeArrowheads="1"/>
          </p:cNvSpPr>
          <p:nvPr/>
        </p:nvSpPr>
        <p:spPr bwMode="auto">
          <a:xfrm>
            <a:off x="5410200" y="2971800"/>
            <a:ext cx="1447800" cy="14478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/>
              <a:t>+</a:t>
            </a:r>
          </a:p>
        </p:txBody>
      </p:sp>
      <p:grpSp>
        <p:nvGrpSpPr>
          <p:cNvPr id="7309" name="Group 141"/>
          <p:cNvGrpSpPr>
            <a:grpSpLocks/>
          </p:cNvGrpSpPr>
          <p:nvPr/>
        </p:nvGrpSpPr>
        <p:grpSpPr bwMode="auto">
          <a:xfrm>
            <a:off x="5334000" y="2895600"/>
            <a:ext cx="1676400" cy="1676400"/>
            <a:chOff x="2880" y="1824"/>
            <a:chExt cx="1056" cy="1056"/>
          </a:xfrm>
        </p:grpSpPr>
        <p:grpSp>
          <p:nvGrpSpPr>
            <p:cNvPr id="7310" name="Group 142"/>
            <p:cNvGrpSpPr>
              <a:grpSpLocks/>
            </p:cNvGrpSpPr>
            <p:nvPr/>
          </p:nvGrpSpPr>
          <p:grpSpPr bwMode="auto">
            <a:xfrm>
              <a:off x="2928" y="1872"/>
              <a:ext cx="384" cy="384"/>
              <a:chOff x="2640" y="2112"/>
              <a:chExt cx="384" cy="384"/>
            </a:xfrm>
          </p:grpSpPr>
          <p:sp>
            <p:nvSpPr>
              <p:cNvPr id="7311" name="Oval 143"/>
              <p:cNvSpPr>
                <a:spLocks noChangeArrowheads="1"/>
              </p:cNvSpPr>
              <p:nvPr/>
            </p:nvSpPr>
            <p:spPr bwMode="auto">
              <a:xfrm>
                <a:off x="2640" y="2112"/>
                <a:ext cx="384" cy="384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312" name="Line 144"/>
              <p:cNvSpPr>
                <a:spLocks noChangeShapeType="1"/>
              </p:cNvSpPr>
              <p:nvPr/>
            </p:nvSpPr>
            <p:spPr bwMode="auto">
              <a:xfrm>
                <a:off x="2736" y="230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13" name="Line 145"/>
              <p:cNvSpPr>
                <a:spLocks noChangeShapeType="1"/>
              </p:cNvSpPr>
              <p:nvPr/>
            </p:nvSpPr>
            <p:spPr bwMode="auto">
              <a:xfrm>
                <a:off x="2832" y="220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314" name="Oval 146"/>
            <p:cNvSpPr>
              <a:spLocks noChangeArrowheads="1"/>
            </p:cNvSpPr>
            <p:nvPr/>
          </p:nvSpPr>
          <p:spPr bwMode="auto">
            <a:xfrm>
              <a:off x="3216" y="2160"/>
              <a:ext cx="384" cy="384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15" name="Oval 147"/>
            <p:cNvSpPr>
              <a:spLocks noChangeArrowheads="1"/>
            </p:cNvSpPr>
            <p:nvPr/>
          </p:nvSpPr>
          <p:spPr bwMode="auto">
            <a:xfrm>
              <a:off x="3216" y="1824"/>
              <a:ext cx="384" cy="384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16" name="Oval 148"/>
            <p:cNvSpPr>
              <a:spLocks noChangeArrowheads="1"/>
            </p:cNvSpPr>
            <p:nvPr/>
          </p:nvSpPr>
          <p:spPr bwMode="auto">
            <a:xfrm>
              <a:off x="2880" y="2160"/>
              <a:ext cx="384" cy="384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17" name="Oval 149"/>
            <p:cNvSpPr>
              <a:spLocks noChangeArrowheads="1"/>
            </p:cNvSpPr>
            <p:nvPr/>
          </p:nvSpPr>
          <p:spPr bwMode="auto">
            <a:xfrm>
              <a:off x="3216" y="2496"/>
              <a:ext cx="384" cy="384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7318" name="Group 150"/>
            <p:cNvGrpSpPr>
              <a:grpSpLocks/>
            </p:cNvGrpSpPr>
            <p:nvPr/>
          </p:nvGrpSpPr>
          <p:grpSpPr bwMode="auto">
            <a:xfrm>
              <a:off x="3504" y="1872"/>
              <a:ext cx="384" cy="384"/>
              <a:chOff x="2640" y="2112"/>
              <a:chExt cx="384" cy="384"/>
            </a:xfrm>
          </p:grpSpPr>
          <p:sp>
            <p:nvSpPr>
              <p:cNvPr id="7319" name="Oval 151"/>
              <p:cNvSpPr>
                <a:spLocks noChangeArrowheads="1"/>
              </p:cNvSpPr>
              <p:nvPr/>
            </p:nvSpPr>
            <p:spPr bwMode="auto">
              <a:xfrm>
                <a:off x="2640" y="2112"/>
                <a:ext cx="384" cy="384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320" name="Line 152"/>
              <p:cNvSpPr>
                <a:spLocks noChangeShapeType="1"/>
              </p:cNvSpPr>
              <p:nvPr/>
            </p:nvSpPr>
            <p:spPr bwMode="auto">
              <a:xfrm>
                <a:off x="2736" y="230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21" name="Line 153"/>
              <p:cNvSpPr>
                <a:spLocks noChangeShapeType="1"/>
              </p:cNvSpPr>
              <p:nvPr/>
            </p:nvSpPr>
            <p:spPr bwMode="auto">
              <a:xfrm>
                <a:off x="2832" y="220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322" name="Oval 154"/>
            <p:cNvSpPr>
              <a:spLocks noChangeArrowheads="1"/>
            </p:cNvSpPr>
            <p:nvPr/>
          </p:nvSpPr>
          <p:spPr bwMode="auto">
            <a:xfrm>
              <a:off x="3552" y="2208"/>
              <a:ext cx="384" cy="384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7323" name="Group 155"/>
            <p:cNvGrpSpPr>
              <a:grpSpLocks/>
            </p:cNvGrpSpPr>
            <p:nvPr/>
          </p:nvGrpSpPr>
          <p:grpSpPr bwMode="auto">
            <a:xfrm>
              <a:off x="3504" y="2448"/>
              <a:ext cx="384" cy="384"/>
              <a:chOff x="2640" y="2112"/>
              <a:chExt cx="384" cy="384"/>
            </a:xfrm>
          </p:grpSpPr>
          <p:sp>
            <p:nvSpPr>
              <p:cNvPr id="7324" name="Oval 156"/>
              <p:cNvSpPr>
                <a:spLocks noChangeArrowheads="1"/>
              </p:cNvSpPr>
              <p:nvPr/>
            </p:nvSpPr>
            <p:spPr bwMode="auto">
              <a:xfrm>
                <a:off x="2640" y="2112"/>
                <a:ext cx="384" cy="384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325" name="Line 157"/>
              <p:cNvSpPr>
                <a:spLocks noChangeShapeType="1"/>
              </p:cNvSpPr>
              <p:nvPr/>
            </p:nvSpPr>
            <p:spPr bwMode="auto">
              <a:xfrm>
                <a:off x="2736" y="23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26" name="Line 158"/>
              <p:cNvSpPr>
                <a:spLocks noChangeShapeType="1"/>
              </p:cNvSpPr>
              <p:nvPr/>
            </p:nvSpPr>
            <p:spPr bwMode="auto">
              <a:xfrm>
                <a:off x="2832" y="2208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327" name="Group 159"/>
            <p:cNvGrpSpPr>
              <a:grpSpLocks/>
            </p:cNvGrpSpPr>
            <p:nvPr/>
          </p:nvGrpSpPr>
          <p:grpSpPr bwMode="auto">
            <a:xfrm>
              <a:off x="2928" y="2448"/>
              <a:ext cx="384" cy="384"/>
              <a:chOff x="2640" y="2112"/>
              <a:chExt cx="384" cy="384"/>
            </a:xfrm>
          </p:grpSpPr>
          <p:sp>
            <p:nvSpPr>
              <p:cNvPr id="7328" name="Oval 160"/>
              <p:cNvSpPr>
                <a:spLocks noChangeArrowheads="1"/>
              </p:cNvSpPr>
              <p:nvPr/>
            </p:nvSpPr>
            <p:spPr bwMode="auto">
              <a:xfrm>
                <a:off x="2640" y="2112"/>
                <a:ext cx="384" cy="384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329" name="Line 161"/>
              <p:cNvSpPr>
                <a:spLocks noChangeShapeType="1"/>
              </p:cNvSpPr>
              <p:nvPr/>
            </p:nvSpPr>
            <p:spPr bwMode="auto">
              <a:xfrm>
                <a:off x="2736" y="23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30" name="Line 162"/>
              <p:cNvSpPr>
                <a:spLocks noChangeShapeType="1"/>
              </p:cNvSpPr>
              <p:nvPr/>
            </p:nvSpPr>
            <p:spPr bwMode="auto">
              <a:xfrm>
                <a:off x="2832" y="2208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7331" name="Group 163"/>
          <p:cNvGrpSpPr>
            <a:grpSpLocks/>
          </p:cNvGrpSpPr>
          <p:nvPr/>
        </p:nvGrpSpPr>
        <p:grpSpPr bwMode="auto">
          <a:xfrm>
            <a:off x="5334000" y="2895600"/>
            <a:ext cx="1676400" cy="1676400"/>
            <a:chOff x="2880" y="1824"/>
            <a:chExt cx="1056" cy="1056"/>
          </a:xfrm>
        </p:grpSpPr>
        <p:grpSp>
          <p:nvGrpSpPr>
            <p:cNvPr id="7332" name="Group 164"/>
            <p:cNvGrpSpPr>
              <a:grpSpLocks/>
            </p:cNvGrpSpPr>
            <p:nvPr/>
          </p:nvGrpSpPr>
          <p:grpSpPr bwMode="auto">
            <a:xfrm>
              <a:off x="2928" y="1872"/>
              <a:ext cx="384" cy="384"/>
              <a:chOff x="2640" y="2112"/>
              <a:chExt cx="384" cy="384"/>
            </a:xfrm>
          </p:grpSpPr>
          <p:sp>
            <p:nvSpPr>
              <p:cNvPr id="7333" name="Oval 165"/>
              <p:cNvSpPr>
                <a:spLocks noChangeArrowheads="1"/>
              </p:cNvSpPr>
              <p:nvPr/>
            </p:nvSpPr>
            <p:spPr bwMode="auto">
              <a:xfrm>
                <a:off x="2640" y="2112"/>
                <a:ext cx="384" cy="384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334" name="Line 166"/>
              <p:cNvSpPr>
                <a:spLocks noChangeShapeType="1"/>
              </p:cNvSpPr>
              <p:nvPr/>
            </p:nvSpPr>
            <p:spPr bwMode="auto">
              <a:xfrm>
                <a:off x="2736" y="23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35" name="Line 167"/>
              <p:cNvSpPr>
                <a:spLocks noChangeShapeType="1"/>
              </p:cNvSpPr>
              <p:nvPr/>
            </p:nvSpPr>
            <p:spPr bwMode="auto">
              <a:xfrm>
                <a:off x="2832" y="2208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336" name="Oval 168"/>
            <p:cNvSpPr>
              <a:spLocks noChangeArrowheads="1"/>
            </p:cNvSpPr>
            <p:nvPr/>
          </p:nvSpPr>
          <p:spPr bwMode="auto">
            <a:xfrm>
              <a:off x="3216" y="2160"/>
              <a:ext cx="384" cy="384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37" name="Oval 169"/>
            <p:cNvSpPr>
              <a:spLocks noChangeArrowheads="1"/>
            </p:cNvSpPr>
            <p:nvPr/>
          </p:nvSpPr>
          <p:spPr bwMode="auto">
            <a:xfrm>
              <a:off x="3216" y="1824"/>
              <a:ext cx="384" cy="384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38" name="Oval 170"/>
            <p:cNvSpPr>
              <a:spLocks noChangeArrowheads="1"/>
            </p:cNvSpPr>
            <p:nvPr/>
          </p:nvSpPr>
          <p:spPr bwMode="auto">
            <a:xfrm>
              <a:off x="2880" y="2160"/>
              <a:ext cx="384" cy="384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39" name="Oval 171"/>
            <p:cNvSpPr>
              <a:spLocks noChangeArrowheads="1"/>
            </p:cNvSpPr>
            <p:nvPr/>
          </p:nvSpPr>
          <p:spPr bwMode="auto">
            <a:xfrm>
              <a:off x="3216" y="2496"/>
              <a:ext cx="384" cy="384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7340" name="Group 172"/>
            <p:cNvGrpSpPr>
              <a:grpSpLocks/>
            </p:cNvGrpSpPr>
            <p:nvPr/>
          </p:nvGrpSpPr>
          <p:grpSpPr bwMode="auto">
            <a:xfrm>
              <a:off x="3504" y="1872"/>
              <a:ext cx="384" cy="384"/>
              <a:chOff x="2640" y="2112"/>
              <a:chExt cx="384" cy="384"/>
            </a:xfrm>
          </p:grpSpPr>
          <p:sp>
            <p:nvSpPr>
              <p:cNvPr id="7341" name="Oval 173"/>
              <p:cNvSpPr>
                <a:spLocks noChangeArrowheads="1"/>
              </p:cNvSpPr>
              <p:nvPr/>
            </p:nvSpPr>
            <p:spPr bwMode="auto">
              <a:xfrm>
                <a:off x="2640" y="2112"/>
                <a:ext cx="384" cy="384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342" name="Line 174"/>
              <p:cNvSpPr>
                <a:spLocks noChangeShapeType="1"/>
              </p:cNvSpPr>
              <p:nvPr/>
            </p:nvSpPr>
            <p:spPr bwMode="auto">
              <a:xfrm>
                <a:off x="2736" y="23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43" name="Line 175"/>
              <p:cNvSpPr>
                <a:spLocks noChangeShapeType="1"/>
              </p:cNvSpPr>
              <p:nvPr/>
            </p:nvSpPr>
            <p:spPr bwMode="auto">
              <a:xfrm>
                <a:off x="2832" y="2208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344" name="Oval 176"/>
            <p:cNvSpPr>
              <a:spLocks noChangeArrowheads="1"/>
            </p:cNvSpPr>
            <p:nvPr/>
          </p:nvSpPr>
          <p:spPr bwMode="auto">
            <a:xfrm>
              <a:off x="3552" y="2208"/>
              <a:ext cx="384" cy="384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7345" name="Group 177"/>
            <p:cNvGrpSpPr>
              <a:grpSpLocks/>
            </p:cNvGrpSpPr>
            <p:nvPr/>
          </p:nvGrpSpPr>
          <p:grpSpPr bwMode="auto">
            <a:xfrm>
              <a:off x="3504" y="2448"/>
              <a:ext cx="384" cy="384"/>
              <a:chOff x="2640" y="2112"/>
              <a:chExt cx="384" cy="384"/>
            </a:xfrm>
          </p:grpSpPr>
          <p:sp>
            <p:nvSpPr>
              <p:cNvPr id="7346" name="Oval 178"/>
              <p:cNvSpPr>
                <a:spLocks noChangeArrowheads="1"/>
              </p:cNvSpPr>
              <p:nvPr/>
            </p:nvSpPr>
            <p:spPr bwMode="auto">
              <a:xfrm>
                <a:off x="2640" y="2112"/>
                <a:ext cx="384" cy="384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347" name="Line 179"/>
              <p:cNvSpPr>
                <a:spLocks noChangeShapeType="1"/>
              </p:cNvSpPr>
              <p:nvPr/>
            </p:nvSpPr>
            <p:spPr bwMode="auto">
              <a:xfrm>
                <a:off x="2736" y="23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48" name="Line 180"/>
              <p:cNvSpPr>
                <a:spLocks noChangeShapeType="1"/>
              </p:cNvSpPr>
              <p:nvPr/>
            </p:nvSpPr>
            <p:spPr bwMode="auto">
              <a:xfrm>
                <a:off x="2832" y="2208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349" name="Group 181"/>
            <p:cNvGrpSpPr>
              <a:grpSpLocks/>
            </p:cNvGrpSpPr>
            <p:nvPr/>
          </p:nvGrpSpPr>
          <p:grpSpPr bwMode="auto">
            <a:xfrm>
              <a:off x="2928" y="2448"/>
              <a:ext cx="384" cy="384"/>
              <a:chOff x="2640" y="2112"/>
              <a:chExt cx="384" cy="384"/>
            </a:xfrm>
          </p:grpSpPr>
          <p:sp>
            <p:nvSpPr>
              <p:cNvPr id="7350" name="Oval 182"/>
              <p:cNvSpPr>
                <a:spLocks noChangeArrowheads="1"/>
              </p:cNvSpPr>
              <p:nvPr/>
            </p:nvSpPr>
            <p:spPr bwMode="auto">
              <a:xfrm>
                <a:off x="2640" y="2112"/>
                <a:ext cx="384" cy="384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351" name="Line 183"/>
              <p:cNvSpPr>
                <a:spLocks noChangeShapeType="1"/>
              </p:cNvSpPr>
              <p:nvPr/>
            </p:nvSpPr>
            <p:spPr bwMode="auto">
              <a:xfrm>
                <a:off x="2736" y="23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52" name="Line 184"/>
              <p:cNvSpPr>
                <a:spLocks noChangeShapeType="1"/>
              </p:cNvSpPr>
              <p:nvPr/>
            </p:nvSpPr>
            <p:spPr bwMode="auto">
              <a:xfrm>
                <a:off x="2832" y="2208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5000"/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212" grpId="0"/>
      <p:bldP spid="7213" grpId="0"/>
      <p:bldP spid="7215" grpId="0"/>
      <p:bldP spid="7218" grpId="0"/>
      <p:bldP spid="7220" grpId="0" animBg="1"/>
      <p:bldP spid="7221" grpId="0" animBg="1"/>
      <p:bldP spid="7222" grpId="0" animBg="1"/>
      <p:bldP spid="7223" grpId="0" animBg="1"/>
      <p:bldP spid="7232" grpId="0" animBg="1"/>
      <p:bldP spid="723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1143000" y="2667000"/>
          <a:ext cx="1341438" cy="1076325"/>
        </p:xfrm>
        <a:graphic>
          <a:graphicData uri="http://schemas.openxmlformats.org/presentationml/2006/ole">
            <p:oleObj spid="_x0000_s14340" name="Формула" r:id="rId3" imgW="203040" imgH="164880" progId="Equation.3">
              <p:embed/>
            </p:oleObj>
          </a:graphicData>
        </a:graphic>
      </p:graphicFrame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657600" y="22098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accent2"/>
                </a:solidFill>
              </a:rPr>
              <a:t>Я</a:t>
            </a:r>
            <a:endParaRPr lang="ru-RU" b="1">
              <a:solidFill>
                <a:schemeClr val="accent2"/>
              </a:solidFill>
            </a:endParaRP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3581400" y="3657600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accent2"/>
                </a:solidFill>
              </a:rPr>
              <a:t>13 е</a:t>
            </a:r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 flipV="1">
            <a:off x="2514600" y="2590800"/>
            <a:ext cx="1066800" cy="5334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2514600" y="3352800"/>
            <a:ext cx="1066800" cy="5334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 flipV="1">
            <a:off x="4191000" y="1905000"/>
            <a:ext cx="1066800" cy="5334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4191000" y="2590800"/>
            <a:ext cx="1066800" cy="5334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5334000" y="15240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hlink"/>
                </a:solidFill>
              </a:rPr>
              <a:t>13 р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5334000" y="2819400"/>
            <a:ext cx="327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hlink"/>
                </a:solidFill>
              </a:rPr>
              <a:t>27 – 13 = 14 </a:t>
            </a:r>
            <a:r>
              <a:rPr lang="en-US" sz="3600" b="1">
                <a:solidFill>
                  <a:schemeClr val="hlink"/>
                </a:solidFill>
              </a:rPr>
              <a:t>n</a:t>
            </a:r>
            <a:endParaRPr lang="ru-RU" sz="3600" b="1">
              <a:solidFill>
                <a:schemeClr val="hlink"/>
              </a:solidFill>
            </a:endParaRP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685800" y="327660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CC0000"/>
                </a:solidFill>
              </a:rPr>
              <a:t>13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762000" y="243840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CC0000"/>
                </a:solidFill>
              </a:rPr>
              <a:t>27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362200" y="304800"/>
            <a:ext cx="510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>
                <a:solidFill>
                  <a:srgbClr val="CC0000"/>
                </a:solidFill>
              </a:rPr>
              <a:t>Атом алюминия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0" dur="10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10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/>
      <p:bldP spid="14349" grpId="0"/>
      <p:bldP spid="14359" grpId="0" animBg="1"/>
      <p:bldP spid="14360" grpId="0" animBg="1"/>
      <p:bldP spid="14361" grpId="0" animBg="1"/>
      <p:bldP spid="14362" grpId="0" animBg="1"/>
      <p:bldP spid="14364" grpId="0"/>
      <p:bldP spid="14365" grpId="0"/>
      <p:bldP spid="14366" grpId="0"/>
      <p:bldP spid="14367" grpId="0"/>
      <p:bldP spid="143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685800" y="1371600"/>
            <a:ext cx="3124200" cy="3124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362200" y="381000"/>
            <a:ext cx="487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>
                <a:solidFill>
                  <a:srgbClr val="CC0000"/>
                </a:solidFill>
              </a:rPr>
              <a:t>Атом водорода</a:t>
            </a:r>
          </a:p>
        </p:txBody>
      </p:sp>
      <p:grpSp>
        <p:nvGrpSpPr>
          <p:cNvPr id="5130" name="Group 10"/>
          <p:cNvGrpSpPr>
            <a:grpSpLocks/>
          </p:cNvGrpSpPr>
          <p:nvPr/>
        </p:nvGrpSpPr>
        <p:grpSpPr bwMode="auto">
          <a:xfrm>
            <a:off x="3429000" y="3429000"/>
            <a:ext cx="381000" cy="381000"/>
            <a:chOff x="3552" y="2688"/>
            <a:chExt cx="240" cy="240"/>
          </a:xfrm>
        </p:grpSpPr>
        <p:sp>
          <p:nvSpPr>
            <p:cNvPr id="5128" name="Oval 8"/>
            <p:cNvSpPr>
              <a:spLocks noChangeArrowheads="1"/>
            </p:cNvSpPr>
            <p:nvPr/>
          </p:nvSpPr>
          <p:spPr bwMode="auto">
            <a:xfrm>
              <a:off x="3552" y="2688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5129" name="Line 9"/>
            <p:cNvSpPr>
              <a:spLocks noChangeShapeType="1"/>
            </p:cNvSpPr>
            <p:nvPr/>
          </p:nvSpPr>
          <p:spPr bwMode="auto">
            <a:xfrm>
              <a:off x="3621" y="2811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134" name="Group 14"/>
          <p:cNvGrpSpPr>
            <a:grpSpLocks/>
          </p:cNvGrpSpPr>
          <p:nvPr/>
        </p:nvGrpSpPr>
        <p:grpSpPr bwMode="auto">
          <a:xfrm>
            <a:off x="1981200" y="2667000"/>
            <a:ext cx="609600" cy="609600"/>
            <a:chOff x="2640" y="2112"/>
            <a:chExt cx="384" cy="384"/>
          </a:xfrm>
        </p:grpSpPr>
        <p:sp>
          <p:nvSpPr>
            <p:cNvPr id="5131" name="Oval 11"/>
            <p:cNvSpPr>
              <a:spLocks noChangeArrowheads="1"/>
            </p:cNvSpPr>
            <p:nvPr/>
          </p:nvSpPr>
          <p:spPr bwMode="auto">
            <a:xfrm>
              <a:off x="2640" y="2112"/>
              <a:ext cx="384" cy="384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2" name="Line 12"/>
            <p:cNvSpPr>
              <a:spLocks noChangeShapeType="1"/>
            </p:cNvSpPr>
            <p:nvPr/>
          </p:nvSpPr>
          <p:spPr bwMode="auto">
            <a:xfrm>
              <a:off x="2736" y="230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33" name="Line 13"/>
            <p:cNvSpPr>
              <a:spLocks noChangeShapeType="1"/>
            </p:cNvSpPr>
            <p:nvPr/>
          </p:nvSpPr>
          <p:spPr bwMode="auto">
            <a:xfrm>
              <a:off x="2832" y="220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35" name="Object 15"/>
          <p:cNvGraphicFramePr>
            <a:graphicFrameLocks noChangeAspect="1"/>
          </p:cNvGraphicFramePr>
          <p:nvPr/>
        </p:nvGraphicFramePr>
        <p:xfrm>
          <a:off x="4419600" y="2736850"/>
          <a:ext cx="1066800" cy="1052513"/>
        </p:xfrm>
        <a:graphic>
          <a:graphicData uri="http://schemas.openxmlformats.org/presentationml/2006/ole">
            <p:oleObj spid="_x0000_s5135" name="Формула" r:id="rId3" imgW="164880" imgH="164880" progId="Equation.3">
              <p:embed/>
            </p:oleObj>
          </a:graphicData>
        </a:graphic>
      </p:graphicFrame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7543800" y="2438400"/>
            <a:ext cx="106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accent2"/>
                </a:solidFill>
              </a:rPr>
              <a:t>1 р</a:t>
            </a:r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5562600" y="3276600"/>
            <a:ext cx="685800" cy="3048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 flipV="1">
            <a:off x="5562600" y="2895600"/>
            <a:ext cx="685800" cy="3048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6324600" y="24384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accent2"/>
                </a:solidFill>
              </a:rPr>
              <a:t>Я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6324600" y="327660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accent2"/>
                </a:solidFill>
              </a:rPr>
              <a:t>1 е</a:t>
            </a:r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 flipV="1">
            <a:off x="6934200" y="2819400"/>
            <a:ext cx="6858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4114800" y="25146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4114800" y="34290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CC0000"/>
                </a:solidFill>
              </a:rPr>
              <a:t>1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2" dur="2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5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8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 -0.32748 C -0.0559 -0.32748 0.02084 -0.22572 0.02084 -0.09991 C 0.02084 0.02544 -0.0559 0.12766 -0.15 0.12766 C -0.24444 0.12766 -0.32083 0.02544 -0.32083 -0.09991 C -0.32083 -0.22572 -0.24444 -0.32748 -0.15 -0.32748 Z " pathEditMode="relative" rAng="0" ptsTypes="fffff">
                                      <p:cBhvr>
                                        <p:cTn id="51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 -0.32748 C -0.0559 -0.32748 0.02084 -0.22572 0.02084 -0.09991 C 0.02084 0.02521 -0.0559 0.12766 -0.15 0.12766 C -0.24427 0.12766 -0.32083 0.02521 -0.32083 -0.09991 C -0.32083 -0.22572 -0.24427 -0.32748 -0.15 -0.32748 Z " pathEditMode="relative" rAng="0" ptsTypes="fffff">
                                      <p:cBhvr>
                                        <p:cTn id="54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 -0.32748 C -0.05729 -0.32748 0.0191 -0.22572 0.0191 -0.09991 C 0.0191 0.02521 -0.05729 0.12766 -0.15 0.12766 C -0.24323 0.12766 -0.31875 0.02521 -0.31875 -0.09991 C -0.31875 -0.22572 -0.24323 -0.32748 -0.15 -0.32748 Z " pathEditMode="relative" rAng="0" ptsTypes="fffff">
                                      <p:cBhvr>
                                        <p:cTn id="5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 -0.32748 C -0.05764 -0.32748 0.01806 -0.22572 0.01806 -0.09991 C 0.01806 0.02544 -0.05764 0.12766 -0.15 0.12766 C -0.24288 0.12766 -0.31788 0.02544 -0.31788 -0.09991 C -0.31788 -0.22572 -0.24288 -0.32748 -0.15 -0.32748 Z " pathEditMode="relative" rAng="0" ptsTypes="fffff">
                                      <p:cBhvr>
                                        <p:cTn id="60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 -0.32748 C -0.0559 -0.32748 0.02084 -0.22549 0.02084 -0.09991 C 0.02084 0.02521 -0.0559 0.12766 -0.15 0.12766 C -0.24427 0.12766 -0.32083 0.02521 -0.32083 -0.09991 C -0.32083 -0.22549 -0.24427 -0.32748 -0.15 -0.32748 Z " pathEditMode="relative" rAng="0" ptsTypes="fffff">
                                      <p:cBhvr>
                                        <p:cTn id="63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7" grpId="0"/>
      <p:bldP spid="5137" grpId="1"/>
      <p:bldP spid="5138" grpId="0" animBg="1"/>
      <p:bldP spid="5139" grpId="0" animBg="1"/>
      <p:bldP spid="5140" grpId="0"/>
      <p:bldP spid="5141" grpId="0"/>
      <p:bldP spid="5142" grpId="0" animBg="1"/>
      <p:bldP spid="5143" grpId="0"/>
      <p:bldP spid="51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2971800" y="304800"/>
            <a:ext cx="33385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>
                <a:solidFill>
                  <a:srgbClr val="CC0000"/>
                </a:solidFill>
              </a:rPr>
              <a:t>Атом гелия</a:t>
            </a:r>
          </a:p>
        </p:txBody>
      </p:sp>
      <p:sp>
        <p:nvSpPr>
          <p:cNvPr id="4127" name="Rectangle 31"/>
          <p:cNvSpPr>
            <a:spLocks noChangeArrowheads="1"/>
          </p:cNvSpPr>
          <p:nvPr/>
        </p:nvSpPr>
        <p:spPr bwMode="auto">
          <a:xfrm>
            <a:off x="0" y="3286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0" y="3286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28" name="Object 32"/>
          <p:cNvGraphicFramePr>
            <a:graphicFrameLocks noChangeAspect="1"/>
          </p:cNvGraphicFramePr>
          <p:nvPr/>
        </p:nvGraphicFramePr>
        <p:xfrm>
          <a:off x="4191000" y="2590800"/>
          <a:ext cx="1368425" cy="1127125"/>
        </p:xfrm>
        <a:graphic>
          <a:graphicData uri="http://schemas.openxmlformats.org/presentationml/2006/ole">
            <p:oleObj spid="_x0000_s4128" name="Формула" r:id="rId3" imgW="266400" imgH="177480" progId="Equation.3">
              <p:embed/>
            </p:oleObj>
          </a:graphicData>
        </a:graphic>
      </p:graphicFrame>
      <p:sp>
        <p:nvSpPr>
          <p:cNvPr id="4133" name="Line 37"/>
          <p:cNvSpPr>
            <a:spLocks noChangeShapeType="1"/>
          </p:cNvSpPr>
          <p:nvPr/>
        </p:nvSpPr>
        <p:spPr bwMode="auto">
          <a:xfrm>
            <a:off x="5562600" y="3276600"/>
            <a:ext cx="685800" cy="3048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34" name="Line 38"/>
          <p:cNvSpPr>
            <a:spLocks noChangeShapeType="1"/>
          </p:cNvSpPr>
          <p:nvPr/>
        </p:nvSpPr>
        <p:spPr bwMode="auto">
          <a:xfrm flipV="1">
            <a:off x="5562600" y="2895600"/>
            <a:ext cx="685800" cy="3048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6324600" y="24384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accent2"/>
                </a:solidFill>
              </a:rPr>
              <a:t>Я</a:t>
            </a:r>
          </a:p>
        </p:txBody>
      </p:sp>
      <p:sp>
        <p:nvSpPr>
          <p:cNvPr id="4136" name="Text Box 40"/>
          <p:cNvSpPr txBox="1">
            <a:spLocks noChangeArrowheads="1"/>
          </p:cNvSpPr>
          <p:nvPr/>
        </p:nvSpPr>
        <p:spPr bwMode="auto">
          <a:xfrm>
            <a:off x="6324600" y="327660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accent2"/>
                </a:solidFill>
              </a:rPr>
              <a:t>2 е</a:t>
            </a:r>
          </a:p>
        </p:txBody>
      </p:sp>
      <p:sp>
        <p:nvSpPr>
          <p:cNvPr id="4137" name="Line 41"/>
          <p:cNvSpPr>
            <a:spLocks noChangeShapeType="1"/>
          </p:cNvSpPr>
          <p:nvPr/>
        </p:nvSpPr>
        <p:spPr bwMode="auto">
          <a:xfrm>
            <a:off x="6934200" y="2895600"/>
            <a:ext cx="533400" cy="3048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7543800" y="2057400"/>
            <a:ext cx="106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accent2"/>
                </a:solidFill>
              </a:rPr>
              <a:t>2 р</a:t>
            </a:r>
          </a:p>
        </p:txBody>
      </p:sp>
      <p:sp>
        <p:nvSpPr>
          <p:cNvPr id="4141" name="Text Box 45"/>
          <p:cNvSpPr txBox="1">
            <a:spLocks noChangeArrowheads="1"/>
          </p:cNvSpPr>
          <p:nvPr/>
        </p:nvSpPr>
        <p:spPr bwMode="auto">
          <a:xfrm>
            <a:off x="7467600" y="2895600"/>
            <a:ext cx="106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accent2"/>
                </a:solidFill>
              </a:rPr>
              <a:t>2 </a:t>
            </a:r>
            <a:r>
              <a:rPr lang="en-US" sz="3600" b="1">
                <a:solidFill>
                  <a:schemeClr val="accent2"/>
                </a:solidFill>
              </a:rPr>
              <a:t>n</a:t>
            </a:r>
            <a:endParaRPr lang="ru-RU" sz="3600" b="1">
              <a:solidFill>
                <a:schemeClr val="accent2"/>
              </a:solidFill>
            </a:endParaRPr>
          </a:p>
        </p:txBody>
      </p:sp>
      <p:sp>
        <p:nvSpPr>
          <p:cNvPr id="4148" name="Line 52"/>
          <p:cNvSpPr>
            <a:spLocks noChangeShapeType="1"/>
          </p:cNvSpPr>
          <p:nvPr/>
        </p:nvSpPr>
        <p:spPr bwMode="auto">
          <a:xfrm flipV="1">
            <a:off x="6934200" y="2362200"/>
            <a:ext cx="533400" cy="3810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55" name="Text Box 59"/>
          <p:cNvSpPr txBox="1">
            <a:spLocks noChangeArrowheads="1"/>
          </p:cNvSpPr>
          <p:nvPr/>
        </p:nvSpPr>
        <p:spPr bwMode="auto">
          <a:xfrm>
            <a:off x="3962400" y="34290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CC0000"/>
                </a:solidFill>
              </a:rPr>
              <a:t>2</a:t>
            </a:r>
          </a:p>
        </p:txBody>
      </p:sp>
      <p:sp>
        <p:nvSpPr>
          <p:cNvPr id="4156" name="Text Box 60"/>
          <p:cNvSpPr txBox="1">
            <a:spLocks noChangeArrowheads="1"/>
          </p:cNvSpPr>
          <p:nvPr/>
        </p:nvSpPr>
        <p:spPr bwMode="auto">
          <a:xfrm>
            <a:off x="3962400" y="22860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CC0000"/>
                </a:solidFill>
              </a:rPr>
              <a:t>4</a:t>
            </a:r>
          </a:p>
        </p:txBody>
      </p:sp>
      <p:grpSp>
        <p:nvGrpSpPr>
          <p:cNvPr id="4157" name="Group 61"/>
          <p:cNvGrpSpPr>
            <a:grpSpLocks/>
          </p:cNvGrpSpPr>
          <p:nvPr/>
        </p:nvGrpSpPr>
        <p:grpSpPr bwMode="auto">
          <a:xfrm>
            <a:off x="457200" y="1371600"/>
            <a:ext cx="3200400" cy="3124200"/>
            <a:chOff x="2016" y="1392"/>
            <a:chExt cx="2016" cy="1968"/>
          </a:xfrm>
        </p:grpSpPr>
        <p:sp>
          <p:nvSpPr>
            <p:cNvPr id="4158" name="Oval 62"/>
            <p:cNvSpPr>
              <a:spLocks noChangeArrowheads="1"/>
            </p:cNvSpPr>
            <p:nvPr/>
          </p:nvSpPr>
          <p:spPr bwMode="auto">
            <a:xfrm>
              <a:off x="2064" y="1392"/>
              <a:ext cx="1968" cy="196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59" name="Oval 63"/>
            <p:cNvSpPr>
              <a:spLocks noChangeArrowheads="1"/>
            </p:cNvSpPr>
            <p:nvPr/>
          </p:nvSpPr>
          <p:spPr bwMode="auto">
            <a:xfrm>
              <a:off x="3024" y="2016"/>
              <a:ext cx="384" cy="384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4160" name="Group 64"/>
            <p:cNvGrpSpPr>
              <a:grpSpLocks/>
            </p:cNvGrpSpPr>
            <p:nvPr/>
          </p:nvGrpSpPr>
          <p:grpSpPr bwMode="auto">
            <a:xfrm>
              <a:off x="3744" y="1680"/>
              <a:ext cx="240" cy="240"/>
              <a:chOff x="3552" y="2688"/>
              <a:chExt cx="240" cy="240"/>
            </a:xfrm>
          </p:grpSpPr>
          <p:sp>
            <p:nvSpPr>
              <p:cNvPr id="4161" name="Oval 65"/>
              <p:cNvSpPr>
                <a:spLocks noChangeArrowheads="1"/>
              </p:cNvSpPr>
              <p:nvPr/>
            </p:nvSpPr>
            <p:spPr bwMode="auto">
              <a:xfrm>
                <a:off x="3552" y="2688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>
                  <a:solidFill>
                    <a:schemeClr val="tx2"/>
                  </a:solidFill>
                </a:endParaRPr>
              </a:p>
            </p:txBody>
          </p:sp>
          <p:sp>
            <p:nvSpPr>
              <p:cNvPr id="4162" name="Line 66"/>
              <p:cNvSpPr>
                <a:spLocks noChangeShapeType="1"/>
              </p:cNvSpPr>
              <p:nvPr/>
            </p:nvSpPr>
            <p:spPr bwMode="auto">
              <a:xfrm>
                <a:off x="3621" y="2811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63" name="Group 67"/>
            <p:cNvGrpSpPr>
              <a:grpSpLocks/>
            </p:cNvGrpSpPr>
            <p:nvPr/>
          </p:nvGrpSpPr>
          <p:grpSpPr bwMode="auto">
            <a:xfrm>
              <a:off x="2016" y="2688"/>
              <a:ext cx="240" cy="240"/>
              <a:chOff x="3552" y="2688"/>
              <a:chExt cx="240" cy="240"/>
            </a:xfrm>
          </p:grpSpPr>
          <p:sp>
            <p:nvSpPr>
              <p:cNvPr id="4164" name="Oval 68"/>
              <p:cNvSpPr>
                <a:spLocks noChangeArrowheads="1"/>
              </p:cNvSpPr>
              <p:nvPr/>
            </p:nvSpPr>
            <p:spPr bwMode="auto">
              <a:xfrm>
                <a:off x="3552" y="2688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>
                  <a:solidFill>
                    <a:schemeClr val="tx2"/>
                  </a:solidFill>
                </a:endParaRPr>
              </a:p>
            </p:txBody>
          </p:sp>
          <p:sp>
            <p:nvSpPr>
              <p:cNvPr id="4165" name="Line 69"/>
              <p:cNvSpPr>
                <a:spLocks noChangeShapeType="1"/>
              </p:cNvSpPr>
              <p:nvPr/>
            </p:nvSpPr>
            <p:spPr bwMode="auto">
              <a:xfrm>
                <a:off x="3621" y="2811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66" name="Group 70"/>
            <p:cNvGrpSpPr>
              <a:grpSpLocks/>
            </p:cNvGrpSpPr>
            <p:nvPr/>
          </p:nvGrpSpPr>
          <p:grpSpPr bwMode="auto">
            <a:xfrm>
              <a:off x="2640" y="2016"/>
              <a:ext cx="384" cy="384"/>
              <a:chOff x="2640" y="2112"/>
              <a:chExt cx="384" cy="384"/>
            </a:xfrm>
          </p:grpSpPr>
          <p:sp>
            <p:nvSpPr>
              <p:cNvPr id="4167" name="Oval 71"/>
              <p:cNvSpPr>
                <a:spLocks noChangeArrowheads="1"/>
              </p:cNvSpPr>
              <p:nvPr/>
            </p:nvSpPr>
            <p:spPr bwMode="auto">
              <a:xfrm>
                <a:off x="2640" y="2112"/>
                <a:ext cx="384" cy="384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68" name="Line 72"/>
              <p:cNvSpPr>
                <a:spLocks noChangeShapeType="1"/>
              </p:cNvSpPr>
              <p:nvPr/>
            </p:nvSpPr>
            <p:spPr bwMode="auto">
              <a:xfrm>
                <a:off x="2736" y="23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69" name="Line 73"/>
              <p:cNvSpPr>
                <a:spLocks noChangeShapeType="1"/>
              </p:cNvSpPr>
              <p:nvPr/>
            </p:nvSpPr>
            <p:spPr bwMode="auto">
              <a:xfrm>
                <a:off x="2832" y="2208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70" name="Group 74"/>
            <p:cNvGrpSpPr>
              <a:grpSpLocks/>
            </p:cNvGrpSpPr>
            <p:nvPr/>
          </p:nvGrpSpPr>
          <p:grpSpPr bwMode="auto">
            <a:xfrm>
              <a:off x="3024" y="2400"/>
              <a:ext cx="384" cy="384"/>
              <a:chOff x="2640" y="2112"/>
              <a:chExt cx="384" cy="384"/>
            </a:xfrm>
          </p:grpSpPr>
          <p:sp>
            <p:nvSpPr>
              <p:cNvPr id="4171" name="Oval 75"/>
              <p:cNvSpPr>
                <a:spLocks noChangeArrowheads="1"/>
              </p:cNvSpPr>
              <p:nvPr/>
            </p:nvSpPr>
            <p:spPr bwMode="auto">
              <a:xfrm>
                <a:off x="2640" y="2112"/>
                <a:ext cx="384" cy="384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72" name="Line 76"/>
              <p:cNvSpPr>
                <a:spLocks noChangeShapeType="1"/>
              </p:cNvSpPr>
              <p:nvPr/>
            </p:nvSpPr>
            <p:spPr bwMode="auto">
              <a:xfrm>
                <a:off x="2736" y="23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73" name="Line 77"/>
              <p:cNvSpPr>
                <a:spLocks noChangeShapeType="1"/>
              </p:cNvSpPr>
              <p:nvPr/>
            </p:nvSpPr>
            <p:spPr bwMode="auto">
              <a:xfrm>
                <a:off x="2832" y="2208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174" name="Oval 78"/>
            <p:cNvSpPr>
              <a:spLocks noChangeArrowheads="1"/>
            </p:cNvSpPr>
            <p:nvPr/>
          </p:nvSpPr>
          <p:spPr bwMode="auto">
            <a:xfrm>
              <a:off x="2640" y="2400"/>
              <a:ext cx="384" cy="384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10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8" dur="2000"/>
                                        <p:tgtEl>
                                          <p:spTgt spid="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/>
      <p:bldP spid="4133" grpId="0" animBg="1"/>
      <p:bldP spid="4134" grpId="0" animBg="1"/>
      <p:bldP spid="4135" grpId="0"/>
      <p:bldP spid="4136" grpId="0"/>
      <p:bldP spid="4137" grpId="0" animBg="1"/>
      <p:bldP spid="4138" grpId="0"/>
      <p:bldP spid="4141" grpId="0"/>
      <p:bldP spid="4148" grpId="0" animBg="1"/>
      <p:bldP spid="4155" grpId="0"/>
      <p:bldP spid="41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3200400" y="212725"/>
            <a:ext cx="34099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>
                <a:solidFill>
                  <a:srgbClr val="CC0000"/>
                </a:solidFill>
              </a:rPr>
              <a:t>Атом лития</a:t>
            </a:r>
          </a:p>
        </p:txBody>
      </p:sp>
      <p:sp>
        <p:nvSpPr>
          <p:cNvPr id="6182" name="Rectangle 38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88" name="Rectangle 44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96" name="Line 52"/>
          <p:cNvSpPr>
            <a:spLocks noChangeShapeType="1"/>
          </p:cNvSpPr>
          <p:nvPr/>
        </p:nvSpPr>
        <p:spPr bwMode="auto">
          <a:xfrm>
            <a:off x="5562600" y="3276600"/>
            <a:ext cx="685800" cy="3048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97" name="Line 53"/>
          <p:cNvSpPr>
            <a:spLocks noChangeShapeType="1"/>
          </p:cNvSpPr>
          <p:nvPr/>
        </p:nvSpPr>
        <p:spPr bwMode="auto">
          <a:xfrm flipV="1">
            <a:off x="5562600" y="2895600"/>
            <a:ext cx="685800" cy="3048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98" name="Text Box 54"/>
          <p:cNvSpPr txBox="1">
            <a:spLocks noChangeArrowheads="1"/>
          </p:cNvSpPr>
          <p:nvPr/>
        </p:nvSpPr>
        <p:spPr bwMode="auto">
          <a:xfrm>
            <a:off x="6324600" y="24384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accent2"/>
                </a:solidFill>
              </a:rPr>
              <a:t>Я</a:t>
            </a:r>
          </a:p>
        </p:txBody>
      </p:sp>
      <p:sp>
        <p:nvSpPr>
          <p:cNvPr id="6199" name="Text Box 55"/>
          <p:cNvSpPr txBox="1">
            <a:spLocks noChangeArrowheads="1"/>
          </p:cNvSpPr>
          <p:nvPr/>
        </p:nvSpPr>
        <p:spPr bwMode="auto">
          <a:xfrm>
            <a:off x="6324600" y="327660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</a:rPr>
              <a:t>3</a:t>
            </a:r>
            <a:r>
              <a:rPr lang="ru-RU" sz="3600" b="1">
                <a:solidFill>
                  <a:schemeClr val="accent2"/>
                </a:solidFill>
              </a:rPr>
              <a:t> е</a:t>
            </a:r>
          </a:p>
        </p:txBody>
      </p:sp>
      <p:sp>
        <p:nvSpPr>
          <p:cNvPr id="6200" name="Line 56"/>
          <p:cNvSpPr>
            <a:spLocks noChangeShapeType="1"/>
          </p:cNvSpPr>
          <p:nvPr/>
        </p:nvSpPr>
        <p:spPr bwMode="auto">
          <a:xfrm>
            <a:off x="6934200" y="2895600"/>
            <a:ext cx="533400" cy="3048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01" name="Text Box 57"/>
          <p:cNvSpPr txBox="1">
            <a:spLocks noChangeArrowheads="1"/>
          </p:cNvSpPr>
          <p:nvPr/>
        </p:nvSpPr>
        <p:spPr bwMode="auto">
          <a:xfrm>
            <a:off x="7543800" y="2057400"/>
            <a:ext cx="106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</a:rPr>
              <a:t>3</a:t>
            </a:r>
            <a:r>
              <a:rPr lang="ru-RU" sz="3600" b="1">
                <a:solidFill>
                  <a:schemeClr val="accent2"/>
                </a:solidFill>
              </a:rPr>
              <a:t> р</a:t>
            </a:r>
          </a:p>
        </p:txBody>
      </p:sp>
      <p:sp>
        <p:nvSpPr>
          <p:cNvPr id="6202" name="Line 58"/>
          <p:cNvSpPr>
            <a:spLocks noChangeShapeType="1"/>
          </p:cNvSpPr>
          <p:nvPr/>
        </p:nvSpPr>
        <p:spPr bwMode="auto">
          <a:xfrm flipV="1">
            <a:off x="6934200" y="2362200"/>
            <a:ext cx="533400" cy="3810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03" name="Text Box 59"/>
          <p:cNvSpPr txBox="1">
            <a:spLocks noChangeArrowheads="1"/>
          </p:cNvSpPr>
          <p:nvPr/>
        </p:nvSpPr>
        <p:spPr bwMode="auto">
          <a:xfrm>
            <a:off x="7467600" y="2895600"/>
            <a:ext cx="106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</a:rPr>
              <a:t>4</a:t>
            </a:r>
            <a:r>
              <a:rPr lang="ru-RU" sz="3600" b="1">
                <a:solidFill>
                  <a:schemeClr val="accent2"/>
                </a:solidFill>
              </a:rPr>
              <a:t> </a:t>
            </a:r>
            <a:r>
              <a:rPr lang="en-US" sz="3600" b="1">
                <a:solidFill>
                  <a:schemeClr val="accent2"/>
                </a:solidFill>
              </a:rPr>
              <a:t>n</a:t>
            </a:r>
            <a:endParaRPr lang="ru-RU" sz="3600" b="1">
              <a:solidFill>
                <a:schemeClr val="accent2"/>
              </a:solidFill>
            </a:endParaRPr>
          </a:p>
        </p:txBody>
      </p:sp>
      <p:sp>
        <p:nvSpPr>
          <p:cNvPr id="6234" name="Text Box 90"/>
          <p:cNvSpPr txBox="1">
            <a:spLocks noChangeArrowheads="1"/>
          </p:cNvSpPr>
          <p:nvPr/>
        </p:nvSpPr>
        <p:spPr bwMode="auto">
          <a:xfrm>
            <a:off x="4343400" y="32004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CC0000"/>
                </a:solidFill>
              </a:rPr>
              <a:t>3</a:t>
            </a:r>
          </a:p>
        </p:txBody>
      </p:sp>
      <p:sp>
        <p:nvSpPr>
          <p:cNvPr id="6265" name="Text Box 121"/>
          <p:cNvSpPr txBox="1">
            <a:spLocks noChangeArrowheads="1"/>
          </p:cNvSpPr>
          <p:nvPr/>
        </p:nvSpPr>
        <p:spPr bwMode="auto">
          <a:xfrm>
            <a:off x="4419600" y="23622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CC0000"/>
                </a:solidFill>
              </a:rPr>
              <a:t>7</a:t>
            </a:r>
          </a:p>
        </p:txBody>
      </p:sp>
      <p:grpSp>
        <p:nvGrpSpPr>
          <p:cNvPr id="6266" name="Group 122"/>
          <p:cNvGrpSpPr>
            <a:grpSpLocks/>
          </p:cNvGrpSpPr>
          <p:nvPr/>
        </p:nvGrpSpPr>
        <p:grpSpPr bwMode="auto">
          <a:xfrm>
            <a:off x="228600" y="990600"/>
            <a:ext cx="4724400" cy="4572000"/>
            <a:chOff x="288" y="576"/>
            <a:chExt cx="2976" cy="2880"/>
          </a:xfrm>
        </p:grpSpPr>
        <p:grpSp>
          <p:nvGrpSpPr>
            <p:cNvPr id="6267" name="Group 123"/>
            <p:cNvGrpSpPr>
              <a:grpSpLocks/>
            </p:cNvGrpSpPr>
            <p:nvPr/>
          </p:nvGrpSpPr>
          <p:grpSpPr bwMode="auto">
            <a:xfrm>
              <a:off x="288" y="576"/>
              <a:ext cx="2976" cy="2880"/>
              <a:chOff x="2064" y="912"/>
              <a:chExt cx="2976" cy="2880"/>
            </a:xfrm>
          </p:grpSpPr>
          <p:sp>
            <p:nvSpPr>
              <p:cNvPr id="6268" name="Oval 124"/>
              <p:cNvSpPr>
                <a:spLocks noChangeArrowheads="1"/>
              </p:cNvSpPr>
              <p:nvPr/>
            </p:nvSpPr>
            <p:spPr bwMode="auto">
              <a:xfrm>
                <a:off x="2064" y="912"/>
                <a:ext cx="2976" cy="288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69" name="Oval 125"/>
              <p:cNvSpPr>
                <a:spLocks noChangeArrowheads="1"/>
              </p:cNvSpPr>
              <p:nvPr/>
            </p:nvSpPr>
            <p:spPr bwMode="auto">
              <a:xfrm>
                <a:off x="2592" y="1392"/>
                <a:ext cx="1968" cy="196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6270" name="Group 126"/>
              <p:cNvGrpSpPr>
                <a:grpSpLocks/>
              </p:cNvGrpSpPr>
              <p:nvPr/>
            </p:nvGrpSpPr>
            <p:grpSpPr bwMode="auto">
              <a:xfrm>
                <a:off x="3024" y="1872"/>
                <a:ext cx="1152" cy="1056"/>
                <a:chOff x="2400" y="1824"/>
                <a:chExt cx="1152" cy="1056"/>
              </a:xfrm>
            </p:grpSpPr>
            <p:grpSp>
              <p:nvGrpSpPr>
                <p:cNvPr id="6271" name="Group 127"/>
                <p:cNvGrpSpPr>
                  <a:grpSpLocks/>
                </p:cNvGrpSpPr>
                <p:nvPr/>
              </p:nvGrpSpPr>
              <p:grpSpPr bwMode="auto">
                <a:xfrm>
                  <a:off x="2592" y="1824"/>
                  <a:ext cx="384" cy="384"/>
                  <a:chOff x="2640" y="2112"/>
                  <a:chExt cx="384" cy="384"/>
                </a:xfrm>
              </p:grpSpPr>
              <p:sp>
                <p:nvSpPr>
                  <p:cNvPr id="6272" name="Oval 128"/>
                  <p:cNvSpPr>
                    <a:spLocks noChangeArrowheads="1"/>
                  </p:cNvSpPr>
                  <p:nvPr/>
                </p:nvSpPr>
                <p:spPr bwMode="auto">
                  <a:xfrm>
                    <a:off x="2640" y="2112"/>
                    <a:ext cx="384" cy="38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73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304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274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2832" y="2208"/>
                    <a:ext cx="0" cy="19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275" name="Group 131"/>
                <p:cNvGrpSpPr>
                  <a:grpSpLocks/>
                </p:cNvGrpSpPr>
                <p:nvPr/>
              </p:nvGrpSpPr>
              <p:grpSpPr bwMode="auto">
                <a:xfrm>
                  <a:off x="2592" y="2496"/>
                  <a:ext cx="384" cy="384"/>
                  <a:chOff x="2640" y="2112"/>
                  <a:chExt cx="384" cy="384"/>
                </a:xfrm>
              </p:grpSpPr>
              <p:sp>
                <p:nvSpPr>
                  <p:cNvPr id="6276" name="Oval 132"/>
                  <p:cNvSpPr>
                    <a:spLocks noChangeArrowheads="1"/>
                  </p:cNvSpPr>
                  <p:nvPr/>
                </p:nvSpPr>
                <p:spPr bwMode="auto">
                  <a:xfrm>
                    <a:off x="2640" y="2112"/>
                    <a:ext cx="384" cy="38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77" name="Line 133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304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278" name="Line 134"/>
                  <p:cNvSpPr>
                    <a:spLocks noChangeShapeType="1"/>
                  </p:cNvSpPr>
                  <p:nvPr/>
                </p:nvSpPr>
                <p:spPr bwMode="auto">
                  <a:xfrm>
                    <a:off x="2832" y="2208"/>
                    <a:ext cx="0" cy="19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279" name="Group 135"/>
                <p:cNvGrpSpPr>
                  <a:grpSpLocks/>
                </p:cNvGrpSpPr>
                <p:nvPr/>
              </p:nvGrpSpPr>
              <p:grpSpPr bwMode="auto">
                <a:xfrm>
                  <a:off x="3168" y="2160"/>
                  <a:ext cx="384" cy="384"/>
                  <a:chOff x="2640" y="2112"/>
                  <a:chExt cx="384" cy="384"/>
                </a:xfrm>
              </p:grpSpPr>
              <p:sp>
                <p:nvSpPr>
                  <p:cNvPr id="6280" name="Oval 136"/>
                  <p:cNvSpPr>
                    <a:spLocks noChangeArrowheads="1"/>
                  </p:cNvSpPr>
                  <p:nvPr/>
                </p:nvSpPr>
                <p:spPr bwMode="auto">
                  <a:xfrm>
                    <a:off x="2640" y="2112"/>
                    <a:ext cx="384" cy="38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81" name="Line 137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304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282" name="Line 138"/>
                  <p:cNvSpPr>
                    <a:spLocks noChangeShapeType="1"/>
                  </p:cNvSpPr>
                  <p:nvPr/>
                </p:nvSpPr>
                <p:spPr bwMode="auto">
                  <a:xfrm>
                    <a:off x="2832" y="2208"/>
                    <a:ext cx="0" cy="19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6283" name="Oval 139"/>
                <p:cNvSpPr>
                  <a:spLocks noChangeArrowheads="1"/>
                </p:cNvSpPr>
                <p:nvPr/>
              </p:nvSpPr>
              <p:spPr bwMode="auto">
                <a:xfrm>
                  <a:off x="2976" y="2496"/>
                  <a:ext cx="384" cy="384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84" name="Oval 140"/>
                <p:cNvSpPr>
                  <a:spLocks noChangeArrowheads="1"/>
                </p:cNvSpPr>
                <p:nvPr/>
              </p:nvSpPr>
              <p:spPr bwMode="auto">
                <a:xfrm>
                  <a:off x="2976" y="1824"/>
                  <a:ext cx="384" cy="384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85" name="Oval 141"/>
                <p:cNvSpPr>
                  <a:spLocks noChangeArrowheads="1"/>
                </p:cNvSpPr>
                <p:nvPr/>
              </p:nvSpPr>
              <p:spPr bwMode="auto">
                <a:xfrm>
                  <a:off x="2400" y="2160"/>
                  <a:ext cx="384" cy="384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6286" name="Group 142"/>
              <p:cNvGrpSpPr>
                <a:grpSpLocks/>
              </p:cNvGrpSpPr>
              <p:nvPr/>
            </p:nvGrpSpPr>
            <p:grpSpPr bwMode="auto">
              <a:xfrm>
                <a:off x="3168" y="1296"/>
                <a:ext cx="240" cy="240"/>
                <a:chOff x="3552" y="2688"/>
                <a:chExt cx="240" cy="240"/>
              </a:xfrm>
            </p:grpSpPr>
            <p:sp>
              <p:nvSpPr>
                <p:cNvPr id="6287" name="Oval 143"/>
                <p:cNvSpPr>
                  <a:spLocks noChangeArrowheads="1"/>
                </p:cNvSpPr>
                <p:nvPr/>
              </p:nvSpPr>
              <p:spPr bwMode="auto">
                <a:xfrm>
                  <a:off x="3552" y="2688"/>
                  <a:ext cx="240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ru-RU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6288" name="Line 144"/>
                <p:cNvSpPr>
                  <a:spLocks noChangeShapeType="1"/>
                </p:cNvSpPr>
                <p:nvPr/>
              </p:nvSpPr>
              <p:spPr bwMode="auto">
                <a:xfrm>
                  <a:off x="3621" y="2811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289" name="Group 145"/>
              <p:cNvGrpSpPr>
                <a:grpSpLocks/>
              </p:cNvGrpSpPr>
              <p:nvPr/>
            </p:nvGrpSpPr>
            <p:grpSpPr bwMode="auto">
              <a:xfrm>
                <a:off x="4176" y="2928"/>
                <a:ext cx="240" cy="240"/>
                <a:chOff x="3552" y="2688"/>
                <a:chExt cx="240" cy="240"/>
              </a:xfrm>
            </p:grpSpPr>
            <p:sp>
              <p:nvSpPr>
                <p:cNvPr id="6290" name="Oval 146"/>
                <p:cNvSpPr>
                  <a:spLocks noChangeArrowheads="1"/>
                </p:cNvSpPr>
                <p:nvPr/>
              </p:nvSpPr>
              <p:spPr bwMode="auto">
                <a:xfrm>
                  <a:off x="3552" y="2688"/>
                  <a:ext cx="240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ru-RU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6291" name="Line 147"/>
                <p:cNvSpPr>
                  <a:spLocks noChangeShapeType="1"/>
                </p:cNvSpPr>
                <p:nvPr/>
              </p:nvSpPr>
              <p:spPr bwMode="auto">
                <a:xfrm>
                  <a:off x="3621" y="2811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292" name="Group 148"/>
              <p:cNvGrpSpPr>
                <a:grpSpLocks/>
              </p:cNvGrpSpPr>
              <p:nvPr/>
            </p:nvGrpSpPr>
            <p:grpSpPr bwMode="auto">
              <a:xfrm>
                <a:off x="2112" y="2832"/>
                <a:ext cx="240" cy="240"/>
                <a:chOff x="3552" y="2688"/>
                <a:chExt cx="240" cy="240"/>
              </a:xfrm>
            </p:grpSpPr>
            <p:sp>
              <p:nvSpPr>
                <p:cNvPr id="6293" name="Oval 149"/>
                <p:cNvSpPr>
                  <a:spLocks noChangeArrowheads="1"/>
                </p:cNvSpPr>
                <p:nvPr/>
              </p:nvSpPr>
              <p:spPr bwMode="auto">
                <a:xfrm>
                  <a:off x="3552" y="2688"/>
                  <a:ext cx="240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ru-RU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6294" name="Line 150"/>
                <p:cNvSpPr>
                  <a:spLocks noChangeShapeType="1"/>
                </p:cNvSpPr>
                <p:nvPr/>
              </p:nvSpPr>
              <p:spPr bwMode="auto">
                <a:xfrm>
                  <a:off x="3621" y="2811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6295" name="Oval 151"/>
            <p:cNvSpPr>
              <a:spLocks noChangeArrowheads="1"/>
            </p:cNvSpPr>
            <p:nvPr/>
          </p:nvSpPr>
          <p:spPr bwMode="auto">
            <a:xfrm>
              <a:off x="1632" y="1872"/>
              <a:ext cx="384" cy="384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aphicFrame>
        <p:nvGraphicFramePr>
          <p:cNvPr id="6181" name="Object 37"/>
          <p:cNvGraphicFramePr>
            <a:graphicFrameLocks noChangeAspect="1"/>
          </p:cNvGraphicFramePr>
          <p:nvPr/>
        </p:nvGraphicFramePr>
        <p:xfrm>
          <a:off x="4572000" y="2667000"/>
          <a:ext cx="1046163" cy="1000125"/>
        </p:xfrm>
        <a:graphic>
          <a:graphicData uri="http://schemas.openxmlformats.org/presentationml/2006/ole">
            <p:oleObj spid="_x0000_s6181" name="Формула" r:id="rId3" imgW="215640" imgH="164880" progId="Equation.3">
              <p:embed/>
            </p:oleObj>
          </a:graphicData>
        </a:graphic>
      </p:graphicFrame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9" dur="2000"/>
                                        <p:tgtEl>
                                          <p:spTgt spid="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6" grpId="0"/>
      <p:bldP spid="6196" grpId="0" animBg="1"/>
      <p:bldP spid="6197" grpId="0" animBg="1"/>
      <p:bldP spid="6198" grpId="0"/>
      <p:bldP spid="6199" grpId="0"/>
      <p:bldP spid="6200" grpId="0" animBg="1"/>
      <p:bldP spid="6201" grpId="0"/>
      <p:bldP spid="6202" grpId="0" animBg="1"/>
      <p:bldP spid="6203" grpId="0"/>
      <p:bldP spid="6234" grpId="0"/>
      <p:bldP spid="62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838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rgbClr val="CC0000"/>
                </a:solidFill>
              </a:rPr>
              <a:t>Модель какого атома изображена?</a:t>
            </a:r>
          </a:p>
        </p:txBody>
      </p:sp>
      <p:sp>
        <p:nvSpPr>
          <p:cNvPr id="26675" name="Rectangle 51"/>
          <p:cNvSpPr>
            <a:spLocks noChangeArrowheads="1"/>
          </p:cNvSpPr>
          <p:nvPr/>
        </p:nvSpPr>
        <p:spPr bwMode="auto">
          <a:xfrm>
            <a:off x="0" y="2976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6674" name="Object 50"/>
          <p:cNvGraphicFramePr>
            <a:graphicFrameLocks noChangeAspect="1"/>
          </p:cNvGraphicFramePr>
          <p:nvPr/>
        </p:nvGraphicFramePr>
        <p:xfrm>
          <a:off x="6172200" y="2514600"/>
          <a:ext cx="1676400" cy="1338263"/>
        </p:xfrm>
        <a:graphic>
          <a:graphicData uri="http://schemas.openxmlformats.org/presentationml/2006/ole">
            <p:oleObj spid="_x0000_s26674" name="Формула" r:id="rId3" imgW="279400" imgH="228600" progId="Equation.3">
              <p:embed/>
            </p:oleObj>
          </a:graphicData>
        </a:graphic>
      </p:graphicFrame>
      <p:grpSp>
        <p:nvGrpSpPr>
          <p:cNvPr id="26676" name="Group 52"/>
          <p:cNvGrpSpPr>
            <a:grpSpLocks/>
          </p:cNvGrpSpPr>
          <p:nvPr/>
        </p:nvGrpSpPr>
        <p:grpSpPr bwMode="auto">
          <a:xfrm>
            <a:off x="457200" y="990600"/>
            <a:ext cx="5334000" cy="5105400"/>
            <a:chOff x="2160" y="672"/>
            <a:chExt cx="3360" cy="3216"/>
          </a:xfrm>
        </p:grpSpPr>
        <p:grpSp>
          <p:nvGrpSpPr>
            <p:cNvPr id="26677" name="Group 53"/>
            <p:cNvGrpSpPr>
              <a:grpSpLocks/>
            </p:cNvGrpSpPr>
            <p:nvPr/>
          </p:nvGrpSpPr>
          <p:grpSpPr bwMode="auto">
            <a:xfrm>
              <a:off x="2160" y="672"/>
              <a:ext cx="3360" cy="3216"/>
              <a:chOff x="1296" y="624"/>
              <a:chExt cx="3360" cy="3216"/>
            </a:xfrm>
          </p:grpSpPr>
          <p:sp>
            <p:nvSpPr>
              <p:cNvPr id="26678" name="Oval 54"/>
              <p:cNvSpPr>
                <a:spLocks noChangeArrowheads="1"/>
              </p:cNvSpPr>
              <p:nvPr/>
            </p:nvSpPr>
            <p:spPr bwMode="auto">
              <a:xfrm>
                <a:off x="1296" y="624"/>
                <a:ext cx="3360" cy="321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679" name="Oval 55"/>
              <p:cNvSpPr>
                <a:spLocks noChangeArrowheads="1"/>
              </p:cNvSpPr>
              <p:nvPr/>
            </p:nvSpPr>
            <p:spPr bwMode="auto">
              <a:xfrm>
                <a:off x="2016" y="1296"/>
                <a:ext cx="1968" cy="196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6680" name="Group 56"/>
              <p:cNvGrpSpPr>
                <a:grpSpLocks/>
              </p:cNvGrpSpPr>
              <p:nvPr/>
            </p:nvGrpSpPr>
            <p:grpSpPr bwMode="auto">
              <a:xfrm>
                <a:off x="3216" y="1248"/>
                <a:ext cx="240" cy="240"/>
                <a:chOff x="3552" y="2688"/>
                <a:chExt cx="240" cy="240"/>
              </a:xfrm>
            </p:grpSpPr>
            <p:sp>
              <p:nvSpPr>
                <p:cNvPr id="26681" name="Oval 57"/>
                <p:cNvSpPr>
                  <a:spLocks noChangeArrowheads="1"/>
                </p:cNvSpPr>
                <p:nvPr/>
              </p:nvSpPr>
              <p:spPr bwMode="auto">
                <a:xfrm>
                  <a:off x="3552" y="2688"/>
                  <a:ext cx="240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ru-RU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26682" name="Line 58"/>
                <p:cNvSpPr>
                  <a:spLocks noChangeShapeType="1"/>
                </p:cNvSpPr>
                <p:nvPr/>
              </p:nvSpPr>
              <p:spPr bwMode="auto">
                <a:xfrm>
                  <a:off x="3621" y="2811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6683" name="Group 59"/>
              <p:cNvGrpSpPr>
                <a:grpSpLocks/>
              </p:cNvGrpSpPr>
              <p:nvPr/>
            </p:nvGrpSpPr>
            <p:grpSpPr bwMode="auto">
              <a:xfrm>
                <a:off x="4320" y="2832"/>
                <a:ext cx="240" cy="240"/>
                <a:chOff x="3552" y="2688"/>
                <a:chExt cx="240" cy="240"/>
              </a:xfrm>
            </p:grpSpPr>
            <p:sp>
              <p:nvSpPr>
                <p:cNvPr id="26684" name="Oval 60"/>
                <p:cNvSpPr>
                  <a:spLocks noChangeArrowheads="1"/>
                </p:cNvSpPr>
                <p:nvPr/>
              </p:nvSpPr>
              <p:spPr bwMode="auto">
                <a:xfrm>
                  <a:off x="3552" y="2688"/>
                  <a:ext cx="240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ru-RU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26685" name="Line 61"/>
                <p:cNvSpPr>
                  <a:spLocks noChangeShapeType="1"/>
                </p:cNvSpPr>
                <p:nvPr/>
              </p:nvSpPr>
              <p:spPr bwMode="auto">
                <a:xfrm>
                  <a:off x="3621" y="2811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6686" name="Group 62"/>
              <p:cNvGrpSpPr>
                <a:grpSpLocks/>
              </p:cNvGrpSpPr>
              <p:nvPr/>
            </p:nvGrpSpPr>
            <p:grpSpPr bwMode="auto">
              <a:xfrm>
                <a:off x="2112" y="2784"/>
                <a:ext cx="240" cy="240"/>
                <a:chOff x="3552" y="2688"/>
                <a:chExt cx="240" cy="240"/>
              </a:xfrm>
            </p:grpSpPr>
            <p:sp>
              <p:nvSpPr>
                <p:cNvPr id="26687" name="Oval 63"/>
                <p:cNvSpPr>
                  <a:spLocks noChangeArrowheads="1"/>
                </p:cNvSpPr>
                <p:nvPr/>
              </p:nvSpPr>
              <p:spPr bwMode="auto">
                <a:xfrm>
                  <a:off x="3552" y="2688"/>
                  <a:ext cx="240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ru-RU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26688" name="Line 64"/>
                <p:cNvSpPr>
                  <a:spLocks noChangeShapeType="1"/>
                </p:cNvSpPr>
                <p:nvPr/>
              </p:nvSpPr>
              <p:spPr bwMode="auto">
                <a:xfrm>
                  <a:off x="3621" y="2811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6689" name="Group 65"/>
              <p:cNvGrpSpPr>
                <a:grpSpLocks/>
              </p:cNvGrpSpPr>
              <p:nvPr/>
            </p:nvGrpSpPr>
            <p:grpSpPr bwMode="auto">
              <a:xfrm>
                <a:off x="1392" y="1392"/>
                <a:ext cx="240" cy="240"/>
                <a:chOff x="3552" y="2688"/>
                <a:chExt cx="240" cy="240"/>
              </a:xfrm>
            </p:grpSpPr>
            <p:sp>
              <p:nvSpPr>
                <p:cNvPr id="26690" name="Oval 66"/>
                <p:cNvSpPr>
                  <a:spLocks noChangeArrowheads="1"/>
                </p:cNvSpPr>
                <p:nvPr/>
              </p:nvSpPr>
              <p:spPr bwMode="auto">
                <a:xfrm>
                  <a:off x="3552" y="2688"/>
                  <a:ext cx="240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ru-RU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26691" name="Line 67"/>
                <p:cNvSpPr>
                  <a:spLocks noChangeShapeType="1"/>
                </p:cNvSpPr>
                <p:nvPr/>
              </p:nvSpPr>
              <p:spPr bwMode="auto">
                <a:xfrm>
                  <a:off x="3621" y="2811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6692" name="Group 68"/>
            <p:cNvGrpSpPr>
              <a:grpSpLocks/>
            </p:cNvGrpSpPr>
            <p:nvPr/>
          </p:nvGrpSpPr>
          <p:grpSpPr bwMode="auto">
            <a:xfrm>
              <a:off x="3360" y="1824"/>
              <a:ext cx="1056" cy="1056"/>
              <a:chOff x="2880" y="1824"/>
              <a:chExt cx="1056" cy="1056"/>
            </a:xfrm>
          </p:grpSpPr>
          <p:grpSp>
            <p:nvGrpSpPr>
              <p:cNvPr id="26693" name="Group 69"/>
              <p:cNvGrpSpPr>
                <a:grpSpLocks/>
              </p:cNvGrpSpPr>
              <p:nvPr/>
            </p:nvGrpSpPr>
            <p:grpSpPr bwMode="auto">
              <a:xfrm>
                <a:off x="2928" y="1872"/>
                <a:ext cx="384" cy="384"/>
                <a:chOff x="2640" y="2112"/>
                <a:chExt cx="384" cy="384"/>
              </a:xfrm>
            </p:grpSpPr>
            <p:sp>
              <p:nvSpPr>
                <p:cNvPr id="26694" name="Oval 70"/>
                <p:cNvSpPr>
                  <a:spLocks noChangeArrowheads="1"/>
                </p:cNvSpPr>
                <p:nvPr/>
              </p:nvSpPr>
              <p:spPr bwMode="auto">
                <a:xfrm>
                  <a:off x="2640" y="2112"/>
                  <a:ext cx="384" cy="384"/>
                </a:xfrm>
                <a:prstGeom prst="ellipse">
                  <a:avLst/>
                </a:prstGeom>
                <a:solidFill>
                  <a:srgbClr val="CC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695" name="Line 71"/>
                <p:cNvSpPr>
                  <a:spLocks noChangeShapeType="1"/>
                </p:cNvSpPr>
                <p:nvPr/>
              </p:nvSpPr>
              <p:spPr bwMode="auto">
                <a:xfrm>
                  <a:off x="2736" y="230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696" name="Line 72"/>
                <p:cNvSpPr>
                  <a:spLocks noChangeShapeType="1"/>
                </p:cNvSpPr>
                <p:nvPr/>
              </p:nvSpPr>
              <p:spPr bwMode="auto">
                <a:xfrm>
                  <a:off x="2832" y="2208"/>
                  <a:ext cx="0" cy="19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6697" name="Oval 73"/>
              <p:cNvSpPr>
                <a:spLocks noChangeArrowheads="1"/>
              </p:cNvSpPr>
              <p:nvPr/>
            </p:nvSpPr>
            <p:spPr bwMode="auto">
              <a:xfrm>
                <a:off x="3216" y="2160"/>
                <a:ext cx="384" cy="384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698" name="Oval 74"/>
              <p:cNvSpPr>
                <a:spLocks noChangeArrowheads="1"/>
              </p:cNvSpPr>
              <p:nvPr/>
            </p:nvSpPr>
            <p:spPr bwMode="auto">
              <a:xfrm>
                <a:off x="3216" y="1824"/>
                <a:ext cx="384" cy="384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699" name="Oval 75"/>
              <p:cNvSpPr>
                <a:spLocks noChangeArrowheads="1"/>
              </p:cNvSpPr>
              <p:nvPr/>
            </p:nvSpPr>
            <p:spPr bwMode="auto">
              <a:xfrm>
                <a:off x="2880" y="2160"/>
                <a:ext cx="384" cy="384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00" name="Oval 76"/>
              <p:cNvSpPr>
                <a:spLocks noChangeArrowheads="1"/>
              </p:cNvSpPr>
              <p:nvPr/>
            </p:nvSpPr>
            <p:spPr bwMode="auto">
              <a:xfrm>
                <a:off x="3216" y="2496"/>
                <a:ext cx="384" cy="384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6701" name="Group 77"/>
              <p:cNvGrpSpPr>
                <a:grpSpLocks/>
              </p:cNvGrpSpPr>
              <p:nvPr/>
            </p:nvGrpSpPr>
            <p:grpSpPr bwMode="auto">
              <a:xfrm>
                <a:off x="3504" y="1872"/>
                <a:ext cx="384" cy="384"/>
                <a:chOff x="2640" y="2112"/>
                <a:chExt cx="384" cy="384"/>
              </a:xfrm>
            </p:grpSpPr>
            <p:sp>
              <p:nvSpPr>
                <p:cNvPr id="26702" name="Oval 78"/>
                <p:cNvSpPr>
                  <a:spLocks noChangeArrowheads="1"/>
                </p:cNvSpPr>
                <p:nvPr/>
              </p:nvSpPr>
              <p:spPr bwMode="auto">
                <a:xfrm>
                  <a:off x="2640" y="2112"/>
                  <a:ext cx="384" cy="384"/>
                </a:xfrm>
                <a:prstGeom prst="ellipse">
                  <a:avLst/>
                </a:prstGeom>
                <a:solidFill>
                  <a:srgbClr val="CC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03" name="Line 79"/>
                <p:cNvSpPr>
                  <a:spLocks noChangeShapeType="1"/>
                </p:cNvSpPr>
                <p:nvPr/>
              </p:nvSpPr>
              <p:spPr bwMode="auto">
                <a:xfrm>
                  <a:off x="2736" y="230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704" name="Line 80"/>
                <p:cNvSpPr>
                  <a:spLocks noChangeShapeType="1"/>
                </p:cNvSpPr>
                <p:nvPr/>
              </p:nvSpPr>
              <p:spPr bwMode="auto">
                <a:xfrm>
                  <a:off x="2832" y="2208"/>
                  <a:ext cx="0" cy="19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6705" name="Oval 81"/>
              <p:cNvSpPr>
                <a:spLocks noChangeArrowheads="1"/>
              </p:cNvSpPr>
              <p:nvPr/>
            </p:nvSpPr>
            <p:spPr bwMode="auto">
              <a:xfrm>
                <a:off x="3552" y="2208"/>
                <a:ext cx="384" cy="384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6706" name="Group 82"/>
              <p:cNvGrpSpPr>
                <a:grpSpLocks/>
              </p:cNvGrpSpPr>
              <p:nvPr/>
            </p:nvGrpSpPr>
            <p:grpSpPr bwMode="auto">
              <a:xfrm>
                <a:off x="3504" y="2448"/>
                <a:ext cx="384" cy="384"/>
                <a:chOff x="2640" y="2112"/>
                <a:chExt cx="384" cy="384"/>
              </a:xfrm>
            </p:grpSpPr>
            <p:sp>
              <p:nvSpPr>
                <p:cNvPr id="26707" name="Oval 83"/>
                <p:cNvSpPr>
                  <a:spLocks noChangeArrowheads="1"/>
                </p:cNvSpPr>
                <p:nvPr/>
              </p:nvSpPr>
              <p:spPr bwMode="auto">
                <a:xfrm>
                  <a:off x="2640" y="2112"/>
                  <a:ext cx="384" cy="384"/>
                </a:xfrm>
                <a:prstGeom prst="ellipse">
                  <a:avLst/>
                </a:prstGeom>
                <a:solidFill>
                  <a:srgbClr val="CC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08" name="Line 84"/>
                <p:cNvSpPr>
                  <a:spLocks noChangeShapeType="1"/>
                </p:cNvSpPr>
                <p:nvPr/>
              </p:nvSpPr>
              <p:spPr bwMode="auto">
                <a:xfrm>
                  <a:off x="2736" y="230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709" name="Line 85"/>
                <p:cNvSpPr>
                  <a:spLocks noChangeShapeType="1"/>
                </p:cNvSpPr>
                <p:nvPr/>
              </p:nvSpPr>
              <p:spPr bwMode="auto">
                <a:xfrm>
                  <a:off x="2832" y="2208"/>
                  <a:ext cx="0" cy="19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6710" name="Group 86"/>
              <p:cNvGrpSpPr>
                <a:grpSpLocks/>
              </p:cNvGrpSpPr>
              <p:nvPr/>
            </p:nvGrpSpPr>
            <p:grpSpPr bwMode="auto">
              <a:xfrm>
                <a:off x="2928" y="2448"/>
                <a:ext cx="384" cy="384"/>
                <a:chOff x="2640" y="2112"/>
                <a:chExt cx="384" cy="384"/>
              </a:xfrm>
            </p:grpSpPr>
            <p:sp>
              <p:nvSpPr>
                <p:cNvPr id="26711" name="Oval 87"/>
                <p:cNvSpPr>
                  <a:spLocks noChangeArrowheads="1"/>
                </p:cNvSpPr>
                <p:nvPr/>
              </p:nvSpPr>
              <p:spPr bwMode="auto">
                <a:xfrm>
                  <a:off x="2640" y="2112"/>
                  <a:ext cx="384" cy="384"/>
                </a:xfrm>
                <a:prstGeom prst="ellipse">
                  <a:avLst/>
                </a:prstGeom>
                <a:solidFill>
                  <a:srgbClr val="CC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712" name="Line 88"/>
                <p:cNvSpPr>
                  <a:spLocks noChangeShapeType="1"/>
                </p:cNvSpPr>
                <p:nvPr/>
              </p:nvSpPr>
              <p:spPr bwMode="auto">
                <a:xfrm>
                  <a:off x="2736" y="230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713" name="Line 89"/>
                <p:cNvSpPr>
                  <a:spLocks noChangeShapeType="1"/>
                </p:cNvSpPr>
                <p:nvPr/>
              </p:nvSpPr>
              <p:spPr bwMode="auto">
                <a:xfrm>
                  <a:off x="2832" y="2208"/>
                  <a:ext cx="0" cy="19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6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6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</TotalTime>
  <Words>265</Words>
  <Application>Microsoft PowerPoint</Application>
  <PresentationFormat>Экран (4:3)</PresentationFormat>
  <Paragraphs>99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Оформление по умолчанию</vt:lpstr>
      <vt:lpstr>Microsoft Equation 3.0</vt:lpstr>
      <vt:lpstr>Делимость электрического заряда. Строение атома.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</dc:creator>
  <cp:lastModifiedBy>1</cp:lastModifiedBy>
  <cp:revision>73</cp:revision>
  <cp:lastPrinted>1601-01-01T00:00:00Z</cp:lastPrinted>
  <dcterms:created xsi:type="dcterms:W3CDTF">1601-01-01T00:00:00Z</dcterms:created>
  <dcterms:modified xsi:type="dcterms:W3CDTF">2014-12-18T18:04:27Z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