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77" r:id="rId2"/>
    <p:sldId id="278" r:id="rId3"/>
    <p:sldId id="257" r:id="rId4"/>
    <p:sldId id="279" r:id="rId5"/>
    <p:sldId id="258" r:id="rId6"/>
    <p:sldId id="280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7" d="100"/>
          <a:sy n="107" d="100"/>
        </p:scale>
        <p:origin x="-173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ru-RU" sz="14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34"/>
              <a:ea typeface="Lucida Sans Unicode" pitchFamily="2"/>
              <a:cs typeface="Tahoma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388188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ru-RU" sz="14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34"/>
              <a:ea typeface="Lucida Sans Unicode" pitchFamily="2"/>
              <a:cs typeface="Tahoma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ru-RU" sz="14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34"/>
              <a:ea typeface="Lucida Sans Unicode" pitchFamily="2"/>
              <a:cs typeface="Tahoma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388188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fld id="{88248BA0-33F7-4A16-945B-3B3680DDF5EA}" type="slidenum">
              <a:rPr/>
              <a:pPr marL="0" marR="0" lvl="0" indent="0" algn="r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 sz="1400"/>
              </a:pPr>
              <a:t>‹#›</a:t>
            </a:fld>
            <a:endParaRPr lang="ru-RU" sz="14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34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1281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004040" y="694800"/>
            <a:ext cx="4848840" cy="342863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685799" y="4343040"/>
            <a:ext cx="5486040" cy="411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lvl="0">
              <a:buClr>
                <a:srgbClr val="000000"/>
              </a:buClr>
              <a:buSzPct val="100000"/>
              <a:buFont typeface="Calibri" pitchFamily="34"/>
              <a:buNone/>
            </a:defPPr>
            <a:lvl1pPr lvl="0">
              <a:buClr>
                <a:srgbClr val="000000"/>
              </a:buClr>
              <a:buSzPct val="100000"/>
              <a:buFont typeface="Calibri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6120" cy="4568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ru-RU" sz="1400" b="0" i="0" u="none" strike="noStrike" baseline="0"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3881520" y="0"/>
            <a:ext cx="2976120" cy="4568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ru-RU" sz="1400" b="0" i="0" u="none" strike="noStrike" baseline="0"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8686800"/>
            <a:ext cx="2976120" cy="4568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ru-RU" sz="1400" b="0" i="0" u="none" strike="noStrike" baseline="0"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3881520" y="8686800"/>
            <a:ext cx="2976120" cy="4568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ru-RU" sz="1400" b="0" i="0" u="none" strike="noStrike" baseline="0"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1pPr>
          </a:lstStyle>
          <a:p>
            <a:pPr lvl="0"/>
            <a:fld id="{9669A900-8A9D-4207-A3E8-2A35AE24E5E0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09929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1">
      <a:lnSpc>
        <a:spcPct val="100000"/>
      </a:lnSpc>
      <a:spcBef>
        <a:spcPts val="448"/>
      </a:spcBef>
      <a:spcAft>
        <a:spcPts val="0"/>
      </a:spcAft>
      <a:tabLst>
        <a:tab pos="0" algn="l"/>
        <a:tab pos="914400" algn="l"/>
        <a:tab pos="1828800" algn="l"/>
        <a:tab pos="2743199" algn="l"/>
        <a:tab pos="3657600" algn="l"/>
        <a:tab pos="4572000" algn="l"/>
        <a:tab pos="5486399" algn="l"/>
        <a:tab pos="6400799" algn="l"/>
        <a:tab pos="7315200" algn="l"/>
        <a:tab pos="8229600" algn="l"/>
        <a:tab pos="9144000" algn="l"/>
        <a:tab pos="10058400" algn="l"/>
      </a:tabLst>
      <a:defRPr lang="ru-RU" sz="1200" b="0" i="0" u="none" strike="noStrike" baseline="0">
        <a:ln>
          <a:noFill/>
        </a:ln>
        <a:solidFill>
          <a:srgbClr val="000000"/>
        </a:solidFill>
        <a:latin typeface="Calibri" pitchFamily="34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040"/>
            <a:ext cx="5486040" cy="411480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Calibri" pitchFamily="34"/>
              <a:buNone/>
            </a:defPPr>
            <a:lvl1pPr lvl="0">
              <a:buClr>
                <a:srgbClr val="000000"/>
              </a:buClr>
              <a:buSzPct val="100000"/>
              <a:buFont typeface="Calibri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040"/>
            <a:ext cx="5486040" cy="411480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Calibri" pitchFamily="34"/>
              <a:buNone/>
            </a:defPPr>
            <a:lvl1pPr lvl="0">
              <a:buClr>
                <a:srgbClr val="000000"/>
              </a:buClr>
              <a:buSzPct val="100000"/>
              <a:buFont typeface="Calibri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040"/>
            <a:ext cx="5486040" cy="411480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Calibri" pitchFamily="34"/>
              <a:buNone/>
            </a:defPPr>
            <a:lvl1pPr lvl="0">
              <a:buClr>
                <a:srgbClr val="000000"/>
              </a:buClr>
              <a:buSzPct val="100000"/>
              <a:buFont typeface="Calibri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040"/>
            <a:ext cx="5486040" cy="411480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Calibri" pitchFamily="34"/>
              <a:buNone/>
            </a:defPPr>
            <a:lvl1pPr lvl="0">
              <a:buClr>
                <a:srgbClr val="000000"/>
              </a:buClr>
              <a:buSzPct val="100000"/>
              <a:buFont typeface="Calibri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040"/>
            <a:ext cx="5486040" cy="411480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Calibri" pitchFamily="34"/>
              <a:buNone/>
            </a:defPPr>
            <a:lvl1pPr lvl="0">
              <a:buClr>
                <a:srgbClr val="000000"/>
              </a:buClr>
              <a:buSzPct val="100000"/>
              <a:buFont typeface="Calibri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040"/>
            <a:ext cx="5486040" cy="411480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Calibri" pitchFamily="34"/>
              <a:buNone/>
            </a:defPPr>
            <a:lvl1pPr lvl="0">
              <a:buClr>
                <a:srgbClr val="000000"/>
              </a:buClr>
              <a:buSzPct val="100000"/>
              <a:buFont typeface="Calibri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040"/>
            <a:ext cx="5486040" cy="411480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Calibri" pitchFamily="34"/>
              <a:buNone/>
            </a:defPPr>
            <a:lvl1pPr lvl="0">
              <a:buClr>
                <a:srgbClr val="000000"/>
              </a:buClr>
              <a:buSzPct val="100000"/>
              <a:buFont typeface="Calibri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040"/>
            <a:ext cx="5486040" cy="411480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Calibri" pitchFamily="34"/>
              <a:buNone/>
            </a:defPPr>
            <a:lvl1pPr lvl="0">
              <a:buClr>
                <a:srgbClr val="000000"/>
              </a:buClr>
              <a:buSzPct val="100000"/>
              <a:buFont typeface="Calibri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040"/>
            <a:ext cx="5486040" cy="411480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Calibri" pitchFamily="34"/>
              <a:buNone/>
            </a:defPPr>
            <a:lvl1pPr lvl="0">
              <a:buClr>
                <a:srgbClr val="000000"/>
              </a:buClr>
              <a:buSzPct val="100000"/>
              <a:buFont typeface="Calibri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040"/>
            <a:ext cx="5486040" cy="411480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Calibri" pitchFamily="34"/>
              <a:buNone/>
            </a:defPPr>
            <a:lvl1pPr lvl="0">
              <a:buClr>
                <a:srgbClr val="000000"/>
              </a:buClr>
              <a:buSzPct val="100000"/>
              <a:buFont typeface="Calibri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040"/>
            <a:ext cx="5486040" cy="411480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Calibri" pitchFamily="34"/>
              <a:buNone/>
            </a:defPPr>
            <a:lvl1pPr lvl="0">
              <a:buClr>
                <a:srgbClr val="000000"/>
              </a:buClr>
              <a:buSzPct val="100000"/>
              <a:buFont typeface="Calibri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040"/>
            <a:ext cx="5486040" cy="411480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Calibri" pitchFamily="34"/>
              <a:buNone/>
            </a:defPPr>
            <a:lvl1pPr lvl="0">
              <a:buClr>
                <a:srgbClr val="000000"/>
              </a:buClr>
              <a:buSzPct val="100000"/>
              <a:buFont typeface="Calibri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040"/>
            <a:ext cx="5486040" cy="411480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Calibri" pitchFamily="34"/>
              <a:buNone/>
            </a:defPPr>
            <a:lvl1pPr lvl="0">
              <a:buClr>
                <a:srgbClr val="000000"/>
              </a:buClr>
              <a:buSzPct val="100000"/>
              <a:buFont typeface="Calibri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040"/>
            <a:ext cx="5486040" cy="411480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Calibri" pitchFamily="34"/>
              <a:buNone/>
            </a:defPPr>
            <a:lvl1pPr lvl="0">
              <a:buClr>
                <a:srgbClr val="000000"/>
              </a:buClr>
              <a:buSzPct val="100000"/>
              <a:buFont typeface="Calibri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040"/>
            <a:ext cx="5486040" cy="411480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Calibri" pitchFamily="34"/>
              <a:buNone/>
            </a:defPPr>
            <a:lvl1pPr lvl="0">
              <a:buClr>
                <a:srgbClr val="000000"/>
              </a:buClr>
              <a:buSzPct val="100000"/>
              <a:buFont typeface="Calibri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040"/>
            <a:ext cx="5486040" cy="411480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Calibri" pitchFamily="34"/>
              <a:buNone/>
            </a:defPPr>
            <a:lvl1pPr lvl="0">
              <a:buClr>
                <a:srgbClr val="000000"/>
              </a:buClr>
              <a:buSzPct val="100000"/>
              <a:buFont typeface="Calibri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040"/>
            <a:ext cx="5486040" cy="411480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Calibri" pitchFamily="34"/>
              <a:buNone/>
            </a:defPPr>
            <a:lvl1pPr lvl="0">
              <a:buClr>
                <a:srgbClr val="000000"/>
              </a:buClr>
              <a:buSzPct val="100000"/>
              <a:buFont typeface="Calibri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040"/>
            <a:ext cx="5486040" cy="411480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Calibri" pitchFamily="34"/>
              <a:buNone/>
            </a:defPPr>
            <a:lvl1pPr lvl="0">
              <a:buClr>
                <a:srgbClr val="000000"/>
              </a:buClr>
              <a:buSzPct val="100000"/>
              <a:buFont typeface="Calibri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040"/>
            <a:ext cx="5486040" cy="411480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Calibri" pitchFamily="34"/>
              <a:buNone/>
            </a:defPPr>
            <a:lvl1pPr lvl="0">
              <a:buClr>
                <a:srgbClr val="000000"/>
              </a:buClr>
              <a:buSzPct val="100000"/>
              <a:buFont typeface="Calibri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040"/>
            <a:ext cx="5486040" cy="411480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Calibri" pitchFamily="34"/>
              <a:buNone/>
            </a:defPPr>
            <a:lvl1pPr lvl="0">
              <a:buClr>
                <a:srgbClr val="000000"/>
              </a:buClr>
              <a:buSzPct val="100000"/>
              <a:buFont typeface="Calibri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3304C3-EE32-4981-9263-AFDDCA54EB98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203813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C599027-5C00-4094-BEEB-DBC309BF8357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486904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7400" cy="58578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7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57EF5BE-6914-491E-85BB-AD0B026B84A9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72941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B76C4EA-35C9-42D0-A170-8637C153CDAB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4727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C95E342-A902-4A6B-8055-6BF914850FEC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116351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A4BD8C4-A971-4D46-B92F-2268F7802750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574168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1712458-A5ED-475C-A540-764449F836BE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04797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52CF9B6-86D8-4576-AA3E-9B2135EDFFC1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199519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4EB7B21-3CE8-40C3-AEF8-691516EFC32E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397439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B26AE74-0E9A-4D09-82D2-9FF6AEA3ED9B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66869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20FDFB7-C3B1-4D24-B3FF-4378F025038F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812501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324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100000"/>
              <a:buFont typeface="Calibri" pitchFamily="34"/>
              <a:buNone/>
            </a:defPPr>
            <a:lvl1pPr lvl="0">
              <a:buClr>
                <a:srgbClr val="000000"/>
              </a:buClr>
              <a:buSzPct val="100000"/>
              <a:buFont typeface="Calibri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342720" marR="0" lvl="0" indent="-34272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defPPr>
            <a:lvl1pPr marL="342720" marR="0" lvl="0" indent="-34272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1pPr>
            <a:lvl2pPr marL="742680" marR="0" lvl="1" indent="-285480" algn="l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ru-RU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2pPr>
            <a:lvl3pPr marL="1143000" marR="0" lvl="2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ru-RU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3pPr>
            <a:lvl4pPr marL="1600199" marR="0" lvl="3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4pPr>
            <a:lvl5pPr marL="2057400" marR="0" lvl="4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5pPr>
            <a:lvl6pPr marL="2057400" marR="0" lvl="5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6pPr>
            <a:lvl7pPr marL="2057400" marR="0" lvl="6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7pPr>
            <a:lvl8pPr marL="2057400" marR="0" lvl="7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8pPr>
            <a:lvl9pPr marL="2057400" marR="0" lvl="8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457200" y="6247440"/>
            <a:ext cx="2130120" cy="473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ru-RU" sz="1400" b="0" i="0" u="none" strike="noStrike" baseline="0"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126960" y="6247440"/>
            <a:ext cx="2898360" cy="473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ru-RU" sz="1400" b="0" i="0" u="none" strike="noStrike" baseline="0"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6555960" y="6247440"/>
            <a:ext cx="2130120" cy="473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ru-RU" sz="1400" b="0" i="0" u="none" strike="noStrike" baseline="0"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1pPr>
          </a:lstStyle>
          <a:p>
            <a:pPr lvl="0"/>
            <a:fld id="{5EB56729-1F33-4EC1-BB1F-C7B30490F774}" type="slidenum">
              <a:rPr/>
              <a:pPr lvl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9144000" cy="114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0" y="6743880"/>
            <a:ext cx="9144000" cy="11412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indent="0" algn="ctr" rtl="0" hangingPunct="1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ru-RU" sz="4400" b="0" i="0" u="none" strike="noStrike" baseline="0">
          <a:ln>
            <a:noFill/>
          </a:ln>
          <a:solidFill>
            <a:srgbClr val="000000"/>
          </a:solidFill>
          <a:latin typeface="Calibri" pitchFamily="34"/>
          <a:cs typeface="Tahoma" pitchFamily="2"/>
        </a:defRPr>
      </a:lvl1pPr>
    </p:titleStyle>
    <p:bodyStyle>
      <a:lvl1pPr marL="0" marR="0" indent="0" algn="l" rtl="0" hangingPunct="1">
        <a:lnSpc>
          <a:spcPct val="100000"/>
        </a:lnSpc>
        <a:spcBef>
          <a:spcPts val="799"/>
        </a:spcBef>
        <a:spcAft>
          <a:spcPts val="0"/>
        </a:spcAft>
        <a:tabLst>
          <a:tab pos="571320" algn="l"/>
          <a:tab pos="1485719" algn="l"/>
          <a:tab pos="2400119" algn="l"/>
          <a:tab pos="3314519" algn="l"/>
          <a:tab pos="4228919" algn="l"/>
          <a:tab pos="5143320" algn="l"/>
          <a:tab pos="6057720" algn="l"/>
          <a:tab pos="6972120" algn="l"/>
          <a:tab pos="7886520" algn="l"/>
          <a:tab pos="8800920" algn="l"/>
          <a:tab pos="9715320" algn="l"/>
        </a:tabLst>
        <a:defRPr lang="ru-RU" sz="3200" b="0" i="0" u="none" strike="noStrike" baseline="0">
          <a:ln>
            <a:noFill/>
          </a:ln>
          <a:solidFill>
            <a:srgbClr val="000000"/>
          </a:solidFill>
          <a:latin typeface="Calibri" pitchFamily="34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gi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4.png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gif"/><Relationship Id="rId3" Type="http://schemas.openxmlformats.org/officeDocument/2006/relationships/image" Target="../media/image14.gif"/><Relationship Id="rId7" Type="http://schemas.openxmlformats.org/officeDocument/2006/relationships/image" Target="../media/image17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gif"/><Relationship Id="rId5" Type="http://schemas.openxmlformats.org/officeDocument/2006/relationships/image" Target="../media/image15.gif"/><Relationship Id="rId4" Type="http://schemas.openxmlformats.org/officeDocument/2006/relationships/image" Target="../media/image5.gif"/><Relationship Id="rId9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609600"/>
            <a:ext cx="4040188" cy="533400"/>
          </a:xfrm>
        </p:spPr>
        <p:txBody>
          <a:bodyPr/>
          <a:lstStyle/>
          <a:p>
            <a:pPr algn="ctr"/>
            <a:r>
              <a:rPr lang="ru-RU" smtClean="0"/>
              <a:t>корпускулярная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1143000"/>
            <a:ext cx="4573588" cy="3962400"/>
          </a:xfrm>
          <a:solidFill>
            <a:srgbClr val="CBE2A6"/>
          </a:solidFill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Изучением данной теории занимался Ньютон</a:t>
            </a:r>
          </a:p>
          <a:p>
            <a:pPr marL="0" indent="0">
              <a:buFontTx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Свет – это поток частиц, идущих от источника во все стороны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(перенос вещества</a:t>
            </a:r>
            <a:r>
              <a:rPr lang="ru-RU" sz="2000" dirty="0" smtClean="0">
                <a:solidFill>
                  <a:schemeClr val="tx1"/>
                </a:solidFill>
              </a:rPr>
              <a:t>)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Затруднения:</a:t>
            </a:r>
          </a:p>
          <a:p>
            <a:pPr marL="0" indent="0">
              <a:buFontTx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Почему световые пучки, пересекаются в пространстве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8200" y="609600"/>
            <a:ext cx="3962400" cy="533400"/>
          </a:xfrm>
        </p:spPr>
        <p:txBody>
          <a:bodyPr/>
          <a:lstStyle/>
          <a:p>
            <a:pPr algn="ctr"/>
            <a:r>
              <a:rPr lang="ru-RU" smtClean="0"/>
              <a:t>волновая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0" y="1143000"/>
            <a:ext cx="4572000" cy="39624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Изучением данной теории занимался Гюйгенс</a:t>
            </a:r>
          </a:p>
          <a:p>
            <a:pPr marL="0" indent="0">
              <a:buFontTx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Свет – это волны, распространяющиеся в особой гипотетической среде  - эфире, заполняющем все пространство проникающем внутрь всех тел</a:t>
            </a:r>
          </a:p>
          <a:p>
            <a:pPr marL="0" indent="0">
              <a:buFontTx/>
              <a:buNone/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Затруднения:</a:t>
            </a:r>
          </a:p>
          <a:p>
            <a:pPr marL="0" indent="0">
              <a:buFontTx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Прямолинейное распространение и образование теней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70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3"/>
          </a:xfrm>
        </p:spPr>
        <p:txBody>
          <a:bodyPr/>
          <a:lstStyle/>
          <a:p>
            <a:r>
              <a:rPr lang="ru-RU" sz="3200" smtClean="0"/>
              <a:t>Корпускулярная и волновая теории света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5181600"/>
            <a:ext cx="8534400" cy="461963"/>
          </a:xfrm>
          <a:prstGeom prst="rect">
            <a:avLst/>
          </a:prstGeom>
          <a:solidFill>
            <a:srgbClr val="92D050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accent4">
                    <a:lumMod val="25000"/>
                  </a:schemeClr>
                </a:solidFill>
              </a:rPr>
              <a:t>Во второй половине </a:t>
            </a:r>
            <a:r>
              <a:rPr lang="en-US" sz="2400" dirty="0">
                <a:solidFill>
                  <a:schemeClr val="accent4">
                    <a:lumMod val="25000"/>
                  </a:schemeClr>
                </a:solidFill>
              </a:rPr>
              <a:t>XIX</a:t>
            </a:r>
            <a:r>
              <a:rPr lang="ru-RU" sz="2400" dirty="0">
                <a:solidFill>
                  <a:schemeClr val="accent4">
                    <a:lumMod val="25000"/>
                  </a:schemeClr>
                </a:solidFill>
              </a:rPr>
              <a:t> века – свет рассматривали как волну.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5657850"/>
            <a:ext cx="8534400" cy="1200150"/>
          </a:xfrm>
          <a:prstGeom prst="rect">
            <a:avLst/>
          </a:prstGeom>
          <a:solidFill>
            <a:srgbClr val="95EFD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accent4">
                    <a:lumMod val="25000"/>
                  </a:schemeClr>
                </a:solidFill>
              </a:rPr>
              <a:t>В начале </a:t>
            </a:r>
            <a:r>
              <a:rPr lang="en-US" sz="2400" dirty="0">
                <a:solidFill>
                  <a:schemeClr val="accent4">
                    <a:lumMod val="25000"/>
                  </a:schemeClr>
                </a:solidFill>
              </a:rPr>
              <a:t>XX</a:t>
            </a:r>
            <a:r>
              <a:rPr lang="ru-RU" sz="2400" dirty="0">
                <a:solidFill>
                  <a:schemeClr val="accent4">
                    <a:lumMod val="25000"/>
                  </a:schemeClr>
                </a:solidFill>
              </a:rPr>
              <a:t> века представления о природе сета изменились.</a:t>
            </a:r>
          </a:p>
          <a:p>
            <a:pPr>
              <a:defRPr/>
            </a:pPr>
            <a:r>
              <a:rPr lang="ru-RU" sz="2400" dirty="0">
                <a:solidFill>
                  <a:schemeClr val="accent4">
                    <a:lumMod val="25000"/>
                  </a:schemeClr>
                </a:solidFill>
              </a:rPr>
              <a:t>Свет при излучении и поглощении ведет себя подобно потоку частиц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8" grpId="0" animBg="1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000" y="360000"/>
            <a:ext cx="8280000" cy="594000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/>
          <a:lstStyle/>
          <a:p>
            <a:pPr marL="0" marR="0" lvl="0" indent="0" algn="l" rtl="0" hangingPunct="1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rPr>
              <a:t>Если имеются две среды, в которых свет распространяется с различными скоростями, то среду, где свет распространяется с меньшей скоростью называют </a:t>
            </a:r>
            <a:r>
              <a:rPr lang="ru-RU" sz="3200" b="0" i="1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rPr>
              <a:t>оптически более плотной,</a:t>
            </a:r>
            <a:r>
              <a:rPr lang="ru-RU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rPr>
              <a:t> а среду, где свет распространяется с большей скоростью – </a:t>
            </a:r>
            <a:r>
              <a:rPr lang="ru-RU" sz="3200" b="0" i="1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rPr>
              <a:t>оптически менее плотной.</a:t>
            </a:r>
          </a:p>
          <a:p>
            <a:pPr marL="342720" marR="0" lvl="0" indent="-342720" algn="l" rtl="0" hangingPunct="1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endParaRPr lang="ru-RU" sz="2700" b="0" i="1" u="none" strike="noStrike" baseline="0">
              <a:ln>
                <a:noFill/>
              </a:ln>
              <a:solidFill>
                <a:srgbClr val="000000"/>
              </a:solidFill>
              <a:latin typeface="Calibri" pitchFamily="34"/>
              <a:ea typeface="Lucida Sans Unicode" pitchFamily="2"/>
              <a:cs typeface="Tahoma" pitchFamily="2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700000" y="3960000"/>
            <a:ext cx="3780000" cy="270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274320"/>
            <a:ext cx="8229600" cy="1143360"/>
          </a:xfrm>
        </p:spPr>
        <p:txBody>
          <a:bodyPr wrap="square" lIns="91440" tIns="45720" rIns="91440" bIns="45720" anchorCtr="0">
            <a:spAutoFit/>
          </a:bodyPr>
          <a:lstStyle>
            <a:defPPr lvl="0">
              <a:buClr>
                <a:srgbClr val="000000"/>
              </a:buClr>
              <a:buSzPct val="100000"/>
              <a:buFont typeface="Calibri" pitchFamily="34"/>
              <a:buNone/>
            </a:defPPr>
            <a:lvl1pPr lvl="0">
              <a:buClr>
                <a:srgbClr val="000000"/>
              </a:buClr>
              <a:buSzPct val="100000"/>
              <a:buFont typeface="Calibri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/>
              <a:t> Отражение света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4038479" cy="4710960"/>
          </a:xfrm>
        </p:spPr>
        <p:txBody>
          <a:bodyPr wrap="square" lIns="91440" tIns="45720" rIns="91440" bIns="45720" anchor="t" anchorCtr="0">
            <a:spAutoFit/>
          </a:bodyPr>
          <a:lstStyle>
            <a:defPPr marL="342720" marR="0" lvl="0" indent="-34272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defPPr>
            <a:lvl1pPr marL="342720" marR="0" lvl="0" indent="-34272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1pPr>
            <a:lvl2pPr marL="742680" marR="0" lvl="1" indent="-285480" algn="l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ru-RU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2pPr>
            <a:lvl3pPr marL="1143000" marR="0" lvl="2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ru-RU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3pPr>
            <a:lvl4pPr marL="1600199" marR="0" lvl="3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4pPr>
            <a:lvl5pPr marL="2057400" marR="0" lvl="4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5pPr>
            <a:lvl6pPr marL="2057400" marR="0" lvl="5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6pPr>
            <a:lvl7pPr marL="2057400" marR="0" lvl="6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7pPr>
            <a:lvl8pPr marL="2057400" marR="0" lvl="7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8pPr>
            <a:lvl9pPr marL="2057400" marR="0" lvl="8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9pPr>
          </a:lstStyle>
          <a:p>
            <a:pPr lvl="0">
              <a:spcBef>
                <a:spcPts val="697"/>
              </a:spcBef>
              <a:buNone/>
            </a:pPr>
            <a:endParaRPr lang="ru-RU" sz="2800"/>
          </a:p>
          <a:p>
            <a:pPr lvl="0">
              <a:spcBef>
                <a:spcPts val="697"/>
              </a:spcBef>
              <a:buNone/>
            </a:pPr>
            <a:r>
              <a:rPr lang="ru-RU" sz="2800"/>
              <a:t>  </a:t>
            </a:r>
            <a:r>
              <a:rPr lang="en-US" sz="2800"/>
              <a:t> </a:t>
            </a:r>
          </a:p>
          <a:p>
            <a:pPr lvl="0">
              <a:spcBef>
                <a:spcPts val="697"/>
              </a:spcBef>
              <a:buNone/>
            </a:pPr>
            <a:endParaRPr lang="en-US" sz="2800"/>
          </a:p>
          <a:p>
            <a:pPr lvl="0">
              <a:spcBef>
                <a:spcPts val="697"/>
              </a:spcBef>
              <a:buNone/>
            </a:pPr>
            <a:endParaRPr lang="en-US" sz="2800"/>
          </a:p>
          <a:p>
            <a:pPr lvl="0">
              <a:spcBef>
                <a:spcPts val="697"/>
              </a:spcBef>
              <a:buNone/>
            </a:pPr>
            <a:r>
              <a:rPr lang="en-US" sz="2800"/>
              <a:t>                 </a:t>
            </a:r>
            <a:r>
              <a:rPr lang="el-GR" sz="2800"/>
              <a:t>α</a:t>
            </a:r>
            <a:r>
              <a:rPr lang="en-US" sz="2800"/>
              <a:t>   </a:t>
            </a:r>
            <a:r>
              <a:rPr lang="el-GR" sz="2800"/>
              <a:t>β</a:t>
            </a:r>
            <a:r>
              <a:rPr lang="en-US" sz="2800"/>
              <a:t>     </a:t>
            </a:r>
          </a:p>
          <a:p>
            <a:pPr lvl="0">
              <a:spcBef>
                <a:spcPts val="697"/>
              </a:spcBef>
              <a:buNone/>
            </a:pPr>
            <a:endParaRPr lang="en-US" sz="2800"/>
          </a:p>
          <a:p>
            <a:pPr lvl="0">
              <a:spcBef>
                <a:spcPts val="697"/>
              </a:spcBef>
              <a:buNone/>
            </a:pPr>
            <a:endParaRPr lang="en-US" sz="2800"/>
          </a:p>
          <a:p>
            <a:pPr lvl="0">
              <a:spcBef>
                <a:spcPts val="697"/>
              </a:spcBef>
              <a:buNone/>
            </a:pPr>
            <a:r>
              <a:rPr lang="en-US" sz="2800"/>
              <a:t>                    </a:t>
            </a:r>
          </a:p>
          <a:p>
            <a:pPr lvl="0">
              <a:spcBef>
                <a:spcPts val="697"/>
              </a:spcBef>
              <a:buNone/>
            </a:pPr>
            <a:endParaRPr lang="en-US" sz="2800"/>
          </a:p>
        </p:txBody>
      </p:sp>
      <p:sp>
        <p:nvSpPr>
          <p:cNvPr id="4" name="Текст 3"/>
          <p:cNvSpPr txBox="1">
            <a:spLocks noGrp="1"/>
          </p:cNvSpPr>
          <p:nvPr>
            <p:ph type="body" idx="4294967295"/>
          </p:nvPr>
        </p:nvSpPr>
        <p:spPr>
          <a:xfrm>
            <a:off x="4648320" y="2143080"/>
            <a:ext cx="4038479" cy="3983400"/>
          </a:xfrm>
        </p:spPr>
        <p:txBody>
          <a:bodyPr wrap="square" lIns="91440" tIns="45720" rIns="91440" bIns="45720" anchor="t" anchorCtr="0">
            <a:spAutoFit/>
          </a:bodyPr>
          <a:lstStyle>
            <a:defPPr marL="342720" marR="0" lvl="0" indent="-34272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defPPr>
            <a:lvl1pPr marL="342720" marR="0" lvl="0" indent="-34272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1pPr>
            <a:lvl2pPr marL="742680" marR="0" lvl="1" indent="-285480" algn="l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ru-RU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2pPr>
            <a:lvl3pPr marL="1143000" marR="0" lvl="2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ru-RU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3pPr>
            <a:lvl4pPr marL="1600199" marR="0" lvl="3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4pPr>
            <a:lvl5pPr marL="2057400" marR="0" lvl="4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5pPr>
            <a:lvl6pPr marL="2057400" marR="0" lvl="5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6pPr>
            <a:lvl7pPr marL="2057400" marR="0" lvl="6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7pPr>
            <a:lvl8pPr marL="2057400" marR="0" lvl="7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8pPr>
            <a:lvl9pPr marL="2057400" marR="0" lvl="8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9pPr>
          </a:lstStyle>
          <a:p>
            <a:pPr marL="0" lvl="0" indent="0">
              <a:spcBef>
                <a:spcPts val="697"/>
              </a:spcBef>
            </a:pPr>
            <a:r>
              <a:rPr lang="en-US" sz="2800" i="1"/>
              <a:t>SO</a:t>
            </a:r>
            <a:r>
              <a:rPr lang="ru-RU" sz="2800"/>
              <a:t> – падающий луч</a:t>
            </a:r>
          </a:p>
          <a:p>
            <a:pPr marL="0" lvl="0" indent="0">
              <a:spcBef>
                <a:spcPts val="697"/>
              </a:spcBef>
            </a:pPr>
            <a:r>
              <a:rPr lang="en-US" sz="2800" i="1"/>
              <a:t>OS</a:t>
            </a:r>
            <a:r>
              <a:rPr lang="en-US" sz="2800" i="1" baseline="-25000"/>
              <a:t>1</a:t>
            </a:r>
            <a:r>
              <a:rPr lang="ru-RU" sz="2800" i="1"/>
              <a:t> - </a:t>
            </a:r>
            <a:r>
              <a:rPr lang="ru-RU" sz="2800"/>
              <a:t>отраженный луч</a:t>
            </a:r>
          </a:p>
          <a:p>
            <a:pPr marL="0" lvl="0" indent="0">
              <a:spcBef>
                <a:spcPts val="697"/>
              </a:spcBef>
            </a:pPr>
            <a:r>
              <a:rPr lang="el-GR" sz="2800"/>
              <a:t>α</a:t>
            </a:r>
            <a:r>
              <a:rPr lang="ru-RU" sz="2800"/>
              <a:t> – угол падения</a:t>
            </a:r>
          </a:p>
          <a:p>
            <a:pPr marL="0" lvl="0" indent="0">
              <a:spcBef>
                <a:spcPts val="697"/>
              </a:spcBef>
            </a:pPr>
            <a:r>
              <a:rPr lang="el-GR" sz="2800"/>
              <a:t>β</a:t>
            </a:r>
            <a:r>
              <a:rPr lang="ru-RU" sz="2800"/>
              <a:t> – угол отражения</a:t>
            </a:r>
          </a:p>
          <a:p>
            <a:pPr marL="0" lvl="0" indent="0">
              <a:spcBef>
                <a:spcPts val="697"/>
              </a:spcBef>
            </a:pPr>
            <a:r>
              <a:rPr lang="ru-RU" sz="2800" i="1"/>
              <a:t>М</a:t>
            </a:r>
            <a:r>
              <a:rPr lang="en-US" sz="2800" i="1"/>
              <a:t>N</a:t>
            </a:r>
            <a:r>
              <a:rPr lang="ru-RU" sz="2800"/>
              <a:t> – граница раздела двух сред</a:t>
            </a:r>
          </a:p>
          <a:p>
            <a:pPr lvl="0">
              <a:spcBef>
                <a:spcPts val="697"/>
              </a:spcBef>
              <a:buNone/>
            </a:pPr>
            <a:endParaRPr lang="ru-RU" sz="2800"/>
          </a:p>
        </p:txBody>
      </p:sp>
      <p:sp>
        <p:nvSpPr>
          <p:cNvPr id="5" name="Прямая соединительная линия 14"/>
          <p:cNvSpPr/>
          <p:nvPr/>
        </p:nvSpPr>
        <p:spPr>
          <a:xfrm>
            <a:off x="500040" y="5143679"/>
            <a:ext cx="3929040" cy="0"/>
          </a:xfrm>
          <a:prstGeom prst="line">
            <a:avLst/>
          </a:prstGeom>
          <a:noFill/>
          <a:ln w="76320">
            <a:solidFill>
              <a:srgbClr val="FF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cxnSp>
        <p:nvCxnSpPr>
          <p:cNvPr id="6" name="Прямая со стрелкой 21"/>
          <p:cNvCxnSpPr/>
          <p:nvPr/>
        </p:nvCxnSpPr>
        <p:spPr>
          <a:xfrm>
            <a:off x="928800" y="2571839"/>
            <a:ext cx="714599" cy="1357561"/>
          </a:xfrm>
          <a:prstGeom prst="straightConnector1">
            <a:avLst/>
          </a:prstGeom>
          <a:noFill/>
          <a:ln w="38160">
            <a:solidFill>
              <a:srgbClr val="FF0000"/>
            </a:solidFill>
            <a:prstDash val="solid"/>
            <a:miter/>
            <a:tailEnd type="arrow"/>
          </a:ln>
        </p:spPr>
      </p:cxnSp>
      <p:sp>
        <p:nvSpPr>
          <p:cNvPr id="7" name="Прямая соединительная линия 26"/>
          <p:cNvSpPr/>
          <p:nvPr/>
        </p:nvSpPr>
        <p:spPr>
          <a:xfrm>
            <a:off x="1571759" y="3786120"/>
            <a:ext cx="642960" cy="1357559"/>
          </a:xfrm>
          <a:prstGeom prst="line">
            <a:avLst/>
          </a:pr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cxnSp>
        <p:nvCxnSpPr>
          <p:cNvPr id="8" name="Прямая со стрелкой 29"/>
          <p:cNvCxnSpPr/>
          <p:nvPr/>
        </p:nvCxnSpPr>
        <p:spPr>
          <a:xfrm flipV="1">
            <a:off x="2213640" y="3428280"/>
            <a:ext cx="857519" cy="1715040"/>
          </a:xfrm>
          <a:prstGeom prst="straightConnector1">
            <a:avLst/>
          </a:prstGeom>
          <a:noFill/>
          <a:ln w="38160">
            <a:solidFill>
              <a:srgbClr val="FF0000"/>
            </a:solidFill>
            <a:prstDash val="solid"/>
            <a:miter/>
            <a:tailEnd type="arrow"/>
          </a:ln>
        </p:spPr>
      </p:cxnSp>
      <p:sp>
        <p:nvSpPr>
          <p:cNvPr id="9" name="Прямая соединительная линия 33"/>
          <p:cNvSpPr/>
          <p:nvPr/>
        </p:nvSpPr>
        <p:spPr>
          <a:xfrm flipV="1">
            <a:off x="2999520" y="2499840"/>
            <a:ext cx="500039" cy="1071720"/>
          </a:xfrm>
          <a:prstGeom prst="line">
            <a:avLst/>
          </a:pr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0" name="Прямая соединительная линия 38"/>
          <p:cNvSpPr/>
          <p:nvPr/>
        </p:nvSpPr>
        <p:spPr>
          <a:xfrm flipV="1">
            <a:off x="2214719" y="2499840"/>
            <a:ext cx="0" cy="2643480"/>
          </a:xfrm>
          <a:prstGeom prst="line">
            <a:avLst/>
          </a:prstGeom>
          <a:noFill/>
          <a:ln w="28440">
            <a:solidFill>
              <a:srgbClr val="4A7EBB"/>
            </a:solidFill>
            <a:custDash>
              <a:ds d="401266" sp="100000"/>
            </a:custDash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1" name="Полилиния 49"/>
          <p:cNvSpPr/>
          <p:nvPr/>
        </p:nvSpPr>
        <p:spPr>
          <a:xfrm>
            <a:off x="1871640" y="4280040"/>
            <a:ext cx="349200" cy="1616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348343"/>
              <a:gd name="f7" fmla="val 162075"/>
              <a:gd name="f8" fmla="val 29028"/>
              <a:gd name="f9" fmla="val 97970"/>
              <a:gd name="f10" fmla="val 58057"/>
              <a:gd name="f11" fmla="val 33866"/>
              <a:gd name="f12" fmla="val 116114"/>
              <a:gd name="f13" fmla="val 16933"/>
              <a:gd name="f14" fmla="val 174171"/>
              <a:gd name="f15" fmla="val 261257"/>
              <a:gd name="f16" fmla="val 30237"/>
              <a:gd name="f17" fmla="val 60475"/>
              <a:gd name="f18" fmla="+- 0 0 0"/>
              <a:gd name="f19" fmla="*/ f3 1 348343"/>
              <a:gd name="f20" fmla="*/ f4 1 162075"/>
              <a:gd name="f21" fmla="*/ f18 f0 1"/>
              <a:gd name="f22" fmla="*/ 0 f19 1"/>
              <a:gd name="f23" fmla="*/ 162075 f20 1"/>
              <a:gd name="f24" fmla="*/ f21 1 f2"/>
              <a:gd name="f25" fmla="*/ 116114 f19 1"/>
              <a:gd name="f26" fmla="*/ 16933 f20 1"/>
              <a:gd name="f27" fmla="*/ 348343 f19 1"/>
              <a:gd name="f28" fmla="*/ 60475 f20 1"/>
              <a:gd name="f29" fmla="+- f24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25" y="f26"/>
              </a:cxn>
              <a:cxn ang="f29">
                <a:pos x="f27" y="f28"/>
              </a:cxn>
            </a:cxnLst>
            <a:rect l="l" t="t" r="r" b="b"/>
            <a:pathLst>
              <a:path w="348343" h="162075">
                <a:moveTo>
                  <a:pt x="f5" y="f7"/>
                </a:moveTo>
                <a:cubicBezTo>
                  <a:pt x="f8" y="f9"/>
                  <a:pt x="f10" y="f11"/>
                  <a:pt x="f12" y="f13"/>
                </a:cubicBezTo>
                <a:cubicBezTo>
                  <a:pt x="f14" y="f5"/>
                  <a:pt x="f15" y="f16"/>
                  <a:pt x="f6" y="f17"/>
                </a:cubicBezTo>
              </a:path>
            </a:pathLst>
          </a:custGeom>
          <a:noFill/>
          <a:ln w="9360">
            <a:solidFill>
              <a:srgbClr val="4A7EBB"/>
            </a:solidFill>
            <a:prstDash val="solid"/>
            <a:round/>
          </a:ln>
        </p:spPr>
        <p:txBody>
          <a:bodyPr vert="horz" wrap="squar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2" name="Полилиния 52"/>
          <p:cNvSpPr/>
          <p:nvPr/>
        </p:nvSpPr>
        <p:spPr>
          <a:xfrm>
            <a:off x="2206800" y="4257720"/>
            <a:ext cx="376200" cy="1396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377372"/>
              <a:gd name="f7" fmla="val 140305"/>
              <a:gd name="f8" fmla="val 82247"/>
              <a:gd name="f9" fmla="val 77410"/>
              <a:gd name="f10" fmla="val 41123"/>
              <a:gd name="f11" fmla="val 154820"/>
              <a:gd name="f12" fmla="val 217715"/>
              <a:gd name="f13" fmla="val 9676"/>
              <a:gd name="f14" fmla="val 280610"/>
              <a:gd name="f15" fmla="val 19352"/>
              <a:gd name="f16" fmla="val 328991"/>
              <a:gd name="f17" fmla="val 79828"/>
              <a:gd name="f18" fmla="+- 0 0 0"/>
              <a:gd name="f19" fmla="*/ f3 1 377372"/>
              <a:gd name="f20" fmla="*/ f4 1 140305"/>
              <a:gd name="f21" fmla="*/ f18 f0 1"/>
              <a:gd name="f22" fmla="*/ 0 f19 1"/>
              <a:gd name="f23" fmla="*/ 82247 f20 1"/>
              <a:gd name="f24" fmla="*/ f21 1 f2"/>
              <a:gd name="f25" fmla="*/ 217715 f19 1"/>
              <a:gd name="f26" fmla="*/ 9676 f20 1"/>
              <a:gd name="f27" fmla="*/ 377372 f19 1"/>
              <a:gd name="f28" fmla="*/ 140305 f20 1"/>
              <a:gd name="f29" fmla="+- f24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25" y="f26"/>
              </a:cxn>
              <a:cxn ang="f29">
                <a:pos x="f27" y="f28"/>
              </a:cxn>
            </a:cxnLst>
            <a:rect l="l" t="t" r="r" b="b"/>
            <a:pathLst>
              <a:path w="377372" h="140305">
                <a:moveTo>
                  <a:pt x="f5" y="f8"/>
                </a:moveTo>
                <a:cubicBezTo>
                  <a:pt x="f9" y="f10"/>
                  <a:pt x="f11" y="f5"/>
                  <a:pt x="f12" y="f13"/>
                </a:cubicBezTo>
                <a:cubicBezTo>
                  <a:pt x="f14" y="f15"/>
                  <a:pt x="f16" y="f17"/>
                  <a:pt x="f6" y="f7"/>
                </a:cubicBezTo>
              </a:path>
            </a:pathLst>
          </a:custGeom>
          <a:noFill/>
          <a:ln w="9360">
            <a:solidFill>
              <a:srgbClr val="4A7EBB"/>
            </a:solidFill>
            <a:prstDash val="solid"/>
            <a:round/>
          </a:ln>
        </p:spPr>
        <p:txBody>
          <a:bodyPr vert="horz" wrap="squar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3" name="TextBox 15"/>
          <p:cNvSpPr/>
          <p:nvPr/>
        </p:nvSpPr>
        <p:spPr>
          <a:xfrm>
            <a:off x="714240" y="2143080"/>
            <a:ext cx="725759" cy="5205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buNone/>
              <a:tabLst/>
            </a:pPr>
            <a:r>
              <a:rPr lang="en-US" sz="2800" b="1" i="1">
                <a:latin typeface="Times New Roman" pitchFamily="18"/>
                <a:ea typeface="Lucida Sans Unicode" pitchFamily="2"/>
                <a:cs typeface="Tahoma" pitchFamily="2"/>
              </a:rPr>
              <a:t>S</a:t>
            </a:r>
          </a:p>
        </p:txBody>
      </p:sp>
      <p:sp>
        <p:nvSpPr>
          <p:cNvPr id="14" name="TextBox 18"/>
          <p:cNvSpPr/>
          <p:nvPr/>
        </p:nvSpPr>
        <p:spPr>
          <a:xfrm>
            <a:off x="3429000" y="2071800"/>
            <a:ext cx="642960" cy="606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buNone/>
              <a:tabLst/>
            </a:pPr>
            <a:r>
              <a:rPr lang="en-US" sz="2800" b="1" i="1">
                <a:latin typeface="Times New Roman" pitchFamily="18"/>
                <a:ea typeface="Lucida Sans Unicode" pitchFamily="2"/>
                <a:cs typeface="Tahoma" pitchFamily="2"/>
              </a:rPr>
              <a:t>S</a:t>
            </a:r>
            <a:r>
              <a:rPr lang="en-US" sz="2800" b="1" i="1" baseline="-25000">
                <a:latin typeface="Times New Roman" pitchFamily="18"/>
                <a:ea typeface="Lucida Sans Unicode" pitchFamily="2"/>
                <a:cs typeface="Tahoma" pitchFamily="2"/>
              </a:rPr>
              <a:t>1</a:t>
            </a:r>
          </a:p>
        </p:txBody>
      </p:sp>
      <p:sp>
        <p:nvSpPr>
          <p:cNvPr id="15" name="Прямая соединительная линия 22"/>
          <p:cNvSpPr/>
          <p:nvPr/>
        </p:nvSpPr>
        <p:spPr>
          <a:xfrm>
            <a:off x="2214719" y="5143679"/>
            <a:ext cx="0" cy="642601"/>
          </a:xfrm>
          <a:prstGeom prst="line">
            <a:avLst/>
          </a:prstGeom>
          <a:noFill/>
          <a:ln w="28440">
            <a:solidFill>
              <a:srgbClr val="4A7EBB"/>
            </a:solidFill>
            <a:custDash>
              <a:ds d="401266" sp="100000"/>
            </a:custDash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6" name="TextBox 23"/>
          <p:cNvSpPr/>
          <p:nvPr/>
        </p:nvSpPr>
        <p:spPr>
          <a:xfrm>
            <a:off x="1857240" y="5072040"/>
            <a:ext cx="500040" cy="490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buNone/>
              <a:tabLst/>
            </a:pPr>
            <a:r>
              <a:rPr lang="en-US" sz="2800" b="1" i="1">
                <a:latin typeface="Times New Roman" pitchFamily="18"/>
                <a:ea typeface="Lucida Sans Unicode" pitchFamily="2"/>
                <a:cs typeface="Tahoma" pitchFamily="2"/>
              </a:rPr>
              <a:t>O</a:t>
            </a:r>
          </a:p>
        </p:txBody>
      </p:sp>
      <p:sp>
        <p:nvSpPr>
          <p:cNvPr id="17" name="TextBox 24"/>
          <p:cNvSpPr/>
          <p:nvPr/>
        </p:nvSpPr>
        <p:spPr>
          <a:xfrm>
            <a:off x="785880" y="4643280"/>
            <a:ext cx="357120" cy="4337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buNone/>
              <a:tabLst/>
            </a:pPr>
            <a:r>
              <a:rPr lang="en-US" sz="2400" i="1">
                <a:latin typeface="Times New Roman" pitchFamily="18"/>
                <a:ea typeface="Lucida Sans Unicode" pitchFamily="2"/>
                <a:cs typeface="Tahoma" pitchFamily="2"/>
              </a:rPr>
              <a:t>1</a:t>
            </a:r>
          </a:p>
        </p:txBody>
      </p:sp>
      <p:sp>
        <p:nvSpPr>
          <p:cNvPr id="18" name="TextBox 25"/>
          <p:cNvSpPr/>
          <p:nvPr/>
        </p:nvSpPr>
        <p:spPr>
          <a:xfrm>
            <a:off x="785880" y="5214960"/>
            <a:ext cx="474120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buNone/>
              <a:tabLst/>
            </a:pPr>
            <a:r>
              <a:rPr lang="en-US" sz="2400" i="1">
                <a:latin typeface="Times New Roman" pitchFamily="18"/>
                <a:ea typeface="Lucida Sans Unicode" pitchFamily="2"/>
                <a:cs typeface="Tahoma" pitchFamily="2"/>
              </a:rPr>
              <a:t>2</a:t>
            </a:r>
          </a:p>
        </p:txBody>
      </p:sp>
      <p:sp>
        <p:nvSpPr>
          <p:cNvPr id="19" name="TextBox 27"/>
          <p:cNvSpPr/>
          <p:nvPr/>
        </p:nvSpPr>
        <p:spPr>
          <a:xfrm>
            <a:off x="214200" y="5214960"/>
            <a:ext cx="685799" cy="5205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buNone/>
              <a:tabLst/>
            </a:pPr>
            <a:r>
              <a:rPr lang="en-US" sz="2800" b="1" i="1">
                <a:latin typeface="Times New Roman" pitchFamily="18"/>
                <a:ea typeface="Lucida Sans Unicode" pitchFamily="2"/>
                <a:cs typeface="Tahoma" pitchFamily="2"/>
              </a:rPr>
              <a:t>M</a:t>
            </a:r>
          </a:p>
        </p:txBody>
      </p:sp>
      <p:sp>
        <p:nvSpPr>
          <p:cNvPr id="20" name="TextBox 28"/>
          <p:cNvSpPr/>
          <p:nvPr/>
        </p:nvSpPr>
        <p:spPr>
          <a:xfrm>
            <a:off x="4214879" y="5214960"/>
            <a:ext cx="492120" cy="490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buNone/>
              <a:tabLst/>
            </a:pPr>
            <a:r>
              <a:rPr lang="en-US" sz="2800" b="1" i="1">
                <a:latin typeface="Times New Roman" pitchFamily="18"/>
                <a:ea typeface="Lucida Sans Unicode" pitchFamily="2"/>
                <a:cs typeface="Tahoma" pitchFamily="2"/>
              </a:rPr>
              <a:t>N</a:t>
            </a:r>
          </a:p>
        </p:txBody>
      </p:sp>
      <p:sp>
        <p:nvSpPr>
          <p:cNvPr id="21" name="Прямая соединительная линия 56"/>
          <p:cNvSpPr/>
          <p:nvPr/>
        </p:nvSpPr>
        <p:spPr>
          <a:xfrm>
            <a:off x="2214719" y="5429160"/>
            <a:ext cx="285481" cy="0"/>
          </a:xfrm>
          <a:prstGeom prst="line">
            <a:avLst/>
          </a:prstGeom>
          <a:noFill/>
          <a:ln w="9360">
            <a:solidFill>
              <a:srgbClr val="4A7EBB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2" name="Прямая соединительная линия 58"/>
          <p:cNvSpPr/>
          <p:nvPr/>
        </p:nvSpPr>
        <p:spPr>
          <a:xfrm flipV="1">
            <a:off x="2500200" y="5143320"/>
            <a:ext cx="0" cy="285480"/>
          </a:xfrm>
          <a:prstGeom prst="line">
            <a:avLst/>
          </a:prstGeom>
          <a:noFill/>
          <a:ln w="9360">
            <a:solidFill>
              <a:srgbClr val="4A7EBB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274320"/>
            <a:ext cx="8229600" cy="1143360"/>
          </a:xfrm>
        </p:spPr>
        <p:txBody>
          <a:bodyPr wrap="square" lIns="91440" tIns="45720" rIns="91440" bIns="45720" anchorCtr="0">
            <a:spAutoFit/>
          </a:bodyPr>
          <a:lstStyle>
            <a:defPPr lvl="0">
              <a:buClr>
                <a:srgbClr val="000000"/>
              </a:buClr>
              <a:buSzPct val="100000"/>
              <a:buFont typeface="Calibri" pitchFamily="34"/>
              <a:buNone/>
            </a:defPPr>
            <a:lvl1pPr lvl="0">
              <a:buClr>
                <a:srgbClr val="000000"/>
              </a:buClr>
              <a:buSzPct val="100000"/>
              <a:buFont typeface="Calibri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/>
              <a:t>Законы отражения света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00040" y="1643039"/>
            <a:ext cx="8229600" cy="4526280"/>
          </a:xfrm>
        </p:spPr>
        <p:txBody>
          <a:bodyPr wrap="square" lIns="91440" tIns="45720" rIns="91440" bIns="45720" anchor="t" anchorCtr="0">
            <a:spAutoFit/>
          </a:bodyPr>
          <a:lstStyle>
            <a:defPPr marL="342720" marR="0" lvl="0" indent="-34272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defPPr>
            <a:lvl1pPr marL="342720" marR="0" lvl="0" indent="-34272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1pPr>
            <a:lvl2pPr marL="742680" marR="0" lvl="1" indent="-285480" algn="l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ru-RU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2pPr>
            <a:lvl3pPr marL="1143000" marR="0" lvl="2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ru-RU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3pPr>
            <a:lvl4pPr marL="1600199" marR="0" lvl="3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4pPr>
            <a:lvl5pPr marL="2057400" marR="0" lvl="4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5pPr>
            <a:lvl6pPr marL="2057400" marR="0" lvl="5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6pPr>
            <a:lvl7pPr marL="2057400" marR="0" lvl="6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7pPr>
            <a:lvl8pPr marL="2057400" marR="0" lvl="7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8pPr>
            <a:lvl9pPr marL="2057400" marR="0" lvl="8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9pPr>
          </a:lstStyle>
          <a:p>
            <a:pPr marL="0" lvl="0" indent="0"/>
            <a:r>
              <a:rPr lang="ru-RU"/>
              <a:t>Отраженный луч лежит в одной плоскости с падающим лучом и перпендикуляром к границе раздела двух сред, восставленным в точке падения луча.</a:t>
            </a:r>
          </a:p>
          <a:p>
            <a:pPr marL="0" lvl="0" indent="0"/>
            <a:r>
              <a:rPr lang="ru-RU"/>
              <a:t>Угол отражения равен углу падения.</a:t>
            </a:r>
          </a:p>
        </p:txBody>
      </p:sp>
      <p:sp>
        <p:nvSpPr>
          <p:cNvPr id="4" name="TextBox 5"/>
          <p:cNvSpPr/>
          <p:nvPr/>
        </p:nvSpPr>
        <p:spPr>
          <a:xfrm>
            <a:off x="3643199" y="4860000"/>
            <a:ext cx="1357560" cy="599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buNone/>
              <a:tabLst/>
            </a:pPr>
            <a:r>
              <a:rPr lang="el-GR" sz="3600" b="1">
                <a:latin typeface="Times New Roman" pitchFamily="18"/>
                <a:ea typeface="Lucida Sans Unicode" pitchFamily="2"/>
                <a:cs typeface="Tahoma" pitchFamily="2"/>
              </a:rPr>
              <a:t>β = α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274320"/>
            <a:ext cx="8229600" cy="1143360"/>
          </a:xfrm>
        </p:spPr>
        <p:txBody>
          <a:bodyPr wrap="square" lIns="91440" tIns="45720" rIns="91440" bIns="45720" anchorCtr="0">
            <a:spAutoFit/>
          </a:bodyPr>
          <a:lstStyle>
            <a:defPPr lvl="0">
              <a:buClr>
                <a:srgbClr val="000000"/>
              </a:buClr>
              <a:buSzPct val="100000"/>
              <a:buFont typeface="Calibri" pitchFamily="34"/>
              <a:buNone/>
            </a:defPPr>
            <a:lvl1pPr lvl="0">
              <a:buClr>
                <a:srgbClr val="000000"/>
              </a:buClr>
              <a:buSzPct val="100000"/>
              <a:buFont typeface="Calibri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/>
              <a:t>Зеркальное отражение</a:t>
            </a:r>
          </a:p>
        </p:txBody>
      </p:sp>
      <p:sp>
        <p:nvSpPr>
          <p:cNvPr id="3" name="Прямая соединительная линия 32"/>
          <p:cNvSpPr/>
          <p:nvPr/>
        </p:nvSpPr>
        <p:spPr>
          <a:xfrm>
            <a:off x="1000080" y="3429000"/>
            <a:ext cx="7215120" cy="0"/>
          </a:xfrm>
          <a:prstGeom prst="line">
            <a:avLst/>
          </a:prstGeom>
          <a:noFill/>
          <a:ln w="76320">
            <a:solidFill>
              <a:srgbClr val="4A7EBB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" name="Овал 33"/>
          <p:cNvSpPr/>
          <p:nvPr/>
        </p:nvSpPr>
        <p:spPr>
          <a:xfrm flipH="1">
            <a:off x="1643039" y="1928879"/>
            <a:ext cx="117360" cy="712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4F81BD"/>
          </a:solidFill>
          <a:ln w="25560">
            <a:solidFill>
              <a:srgbClr val="385D8A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Овал 34"/>
          <p:cNvSpPr/>
          <p:nvPr/>
        </p:nvSpPr>
        <p:spPr>
          <a:xfrm>
            <a:off x="1643039" y="4857840"/>
            <a:ext cx="46080" cy="460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4F81BD"/>
          </a:solidFill>
          <a:ln w="25560">
            <a:solidFill>
              <a:srgbClr val="385D8A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6" name="Прямая соединительная линия 36"/>
          <p:cNvSpPr/>
          <p:nvPr/>
        </p:nvSpPr>
        <p:spPr>
          <a:xfrm>
            <a:off x="1643039" y="2000160"/>
            <a:ext cx="0" cy="1428840"/>
          </a:xfrm>
          <a:prstGeom prst="line">
            <a:avLst/>
          </a:pr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7" name="Прямая соединительная линия 41"/>
          <p:cNvSpPr/>
          <p:nvPr/>
        </p:nvSpPr>
        <p:spPr>
          <a:xfrm>
            <a:off x="1643039" y="3429000"/>
            <a:ext cx="0" cy="1379520"/>
          </a:xfrm>
          <a:prstGeom prst="line">
            <a:avLst/>
          </a:prstGeom>
          <a:noFill/>
          <a:ln w="38160">
            <a:solidFill>
              <a:srgbClr val="FF0000"/>
            </a:solidFill>
            <a:custDash>
              <a:ds d="399057" sp="100000"/>
            </a:custDash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8" name="Прямая соединительная линия 46"/>
          <p:cNvSpPr/>
          <p:nvPr/>
        </p:nvSpPr>
        <p:spPr>
          <a:xfrm>
            <a:off x="1714680" y="2000160"/>
            <a:ext cx="1428479" cy="1428840"/>
          </a:xfrm>
          <a:prstGeom prst="line">
            <a:avLst/>
          </a:pr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9" name="Прямая соединительная линия 48"/>
          <p:cNvSpPr/>
          <p:nvPr/>
        </p:nvSpPr>
        <p:spPr>
          <a:xfrm flipV="1">
            <a:off x="3142439" y="1999800"/>
            <a:ext cx="1428840" cy="1428839"/>
          </a:xfrm>
          <a:prstGeom prst="line">
            <a:avLst/>
          </a:pr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0" name="Прямая соединительная линия 52"/>
          <p:cNvSpPr/>
          <p:nvPr/>
        </p:nvSpPr>
        <p:spPr>
          <a:xfrm flipV="1">
            <a:off x="1714680" y="3428639"/>
            <a:ext cx="1428479" cy="1428841"/>
          </a:xfrm>
          <a:prstGeom prst="line">
            <a:avLst/>
          </a:prstGeom>
          <a:noFill/>
          <a:ln w="38160">
            <a:solidFill>
              <a:srgbClr val="FF0000"/>
            </a:solidFill>
            <a:custDash>
              <a:ds d="399057" sp="100000"/>
            </a:custDash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cxnSp>
        <p:nvCxnSpPr>
          <p:cNvPr id="11" name="Прямая со стрелкой 54"/>
          <p:cNvCxnSpPr>
            <a:stCxn id="4" idx="9"/>
          </p:cNvCxnSpPr>
          <p:nvPr/>
        </p:nvCxnSpPr>
        <p:spPr>
          <a:xfrm>
            <a:off x="1743119" y="1989360"/>
            <a:ext cx="613441" cy="653760"/>
          </a:xfrm>
          <a:prstGeom prst="straightConnector1">
            <a:avLst/>
          </a:prstGeom>
          <a:noFill/>
          <a:ln w="28440">
            <a:solidFill>
              <a:srgbClr val="FF0000"/>
            </a:solidFill>
            <a:prstDash val="solid"/>
            <a:miter/>
            <a:tailEnd type="arrow"/>
          </a:ln>
        </p:spPr>
      </p:cxnSp>
      <p:cxnSp>
        <p:nvCxnSpPr>
          <p:cNvPr id="12" name="Прямая со стрелкой 56"/>
          <p:cNvCxnSpPr/>
          <p:nvPr/>
        </p:nvCxnSpPr>
        <p:spPr>
          <a:xfrm flipV="1">
            <a:off x="3142079" y="2714400"/>
            <a:ext cx="714960" cy="714600"/>
          </a:xfrm>
          <a:prstGeom prst="straightConnector1">
            <a:avLst/>
          </a:prstGeom>
          <a:noFill/>
          <a:ln w="28440">
            <a:solidFill>
              <a:srgbClr val="FF0000"/>
            </a:solidFill>
            <a:prstDash val="solid"/>
            <a:miter/>
            <a:tailEnd type="arrow"/>
          </a:ln>
        </p:spPr>
      </p:cxnSp>
      <p:sp>
        <p:nvSpPr>
          <p:cNvPr id="13" name="Прямая соединительная линия 58"/>
          <p:cNvSpPr/>
          <p:nvPr/>
        </p:nvSpPr>
        <p:spPr>
          <a:xfrm>
            <a:off x="3143159" y="2071800"/>
            <a:ext cx="0" cy="1357200"/>
          </a:xfrm>
          <a:prstGeom prst="line">
            <a:avLst/>
          </a:prstGeom>
          <a:noFill/>
          <a:ln w="28440">
            <a:solidFill>
              <a:srgbClr val="4A7EBB"/>
            </a:solidFill>
            <a:custDash>
              <a:ds d="401266" sp="100000"/>
            </a:custDash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4" name="Прямая соединительная линия 61"/>
          <p:cNvSpPr/>
          <p:nvPr/>
        </p:nvSpPr>
        <p:spPr>
          <a:xfrm>
            <a:off x="1659960" y="1940040"/>
            <a:ext cx="2911319" cy="1488960"/>
          </a:xfrm>
          <a:prstGeom prst="line">
            <a:avLst/>
          </a:pr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5" name="Прямая соединительная линия 65"/>
          <p:cNvSpPr/>
          <p:nvPr/>
        </p:nvSpPr>
        <p:spPr>
          <a:xfrm flipV="1">
            <a:off x="1714680" y="3428639"/>
            <a:ext cx="2857320" cy="1428841"/>
          </a:xfrm>
          <a:prstGeom prst="line">
            <a:avLst/>
          </a:prstGeom>
          <a:noFill/>
          <a:ln w="28440">
            <a:solidFill>
              <a:srgbClr val="FF0000"/>
            </a:solidFill>
            <a:custDash>
              <a:ds d="401266" sp="100000"/>
            </a:custDash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cxnSp>
        <p:nvCxnSpPr>
          <p:cNvPr id="16" name="Прямая со стрелкой 69"/>
          <p:cNvCxnSpPr>
            <a:stCxn id="4" idx="11"/>
          </p:cNvCxnSpPr>
          <p:nvPr/>
        </p:nvCxnSpPr>
        <p:spPr>
          <a:xfrm>
            <a:off x="1743119" y="1938960"/>
            <a:ext cx="1239120" cy="693360"/>
          </a:xfrm>
          <a:prstGeom prst="straightConnector1">
            <a:avLst/>
          </a:prstGeom>
          <a:noFill/>
          <a:ln w="28440">
            <a:solidFill>
              <a:srgbClr val="FF0000"/>
            </a:solidFill>
            <a:prstDash val="solid"/>
            <a:miter/>
            <a:tailEnd type="arrow"/>
          </a:ln>
        </p:spPr>
      </p:cxnSp>
      <p:cxnSp>
        <p:nvCxnSpPr>
          <p:cNvPr id="17" name="Прямая со стрелкой 72"/>
          <p:cNvCxnSpPr/>
          <p:nvPr/>
        </p:nvCxnSpPr>
        <p:spPr>
          <a:xfrm flipV="1">
            <a:off x="4572000" y="2642400"/>
            <a:ext cx="1572120" cy="786239"/>
          </a:xfrm>
          <a:prstGeom prst="straightConnector1">
            <a:avLst/>
          </a:prstGeom>
          <a:noFill/>
          <a:ln w="28440">
            <a:solidFill>
              <a:srgbClr val="FF0000"/>
            </a:solidFill>
            <a:prstDash val="solid"/>
            <a:miter/>
            <a:tailEnd type="arrow"/>
          </a:ln>
        </p:spPr>
      </p:cxnSp>
      <p:sp>
        <p:nvSpPr>
          <p:cNvPr id="18" name="Прямая соединительная линия 74"/>
          <p:cNvSpPr/>
          <p:nvPr/>
        </p:nvSpPr>
        <p:spPr>
          <a:xfrm>
            <a:off x="4572000" y="2000160"/>
            <a:ext cx="0" cy="1428840"/>
          </a:xfrm>
          <a:prstGeom prst="line">
            <a:avLst/>
          </a:prstGeom>
          <a:noFill/>
          <a:ln w="28440">
            <a:solidFill>
              <a:srgbClr val="4A7EBB"/>
            </a:solidFill>
            <a:custDash>
              <a:ds d="401266" sp="100000"/>
            </a:custDash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9" name="Овал 90"/>
          <p:cNvSpPr/>
          <p:nvPr/>
        </p:nvSpPr>
        <p:spPr>
          <a:xfrm>
            <a:off x="1643039" y="1928879"/>
            <a:ext cx="46080" cy="460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4F81BD"/>
          </a:solidFill>
          <a:ln w="25560">
            <a:solidFill>
              <a:srgbClr val="385D8A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0" name="Овал 91"/>
          <p:cNvSpPr/>
          <p:nvPr/>
        </p:nvSpPr>
        <p:spPr>
          <a:xfrm flipV="1">
            <a:off x="1643039" y="1846439"/>
            <a:ext cx="46080" cy="716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4F81BD"/>
          </a:solidFill>
          <a:ln w="25560">
            <a:solidFill>
              <a:srgbClr val="385D8A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1" name="Овал 92"/>
          <p:cNvSpPr/>
          <p:nvPr/>
        </p:nvSpPr>
        <p:spPr>
          <a:xfrm>
            <a:off x="1571759" y="1928879"/>
            <a:ext cx="71280" cy="460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4F81BD"/>
          </a:solidFill>
          <a:ln w="25560">
            <a:solidFill>
              <a:srgbClr val="385D8A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2" name="Овал 93"/>
          <p:cNvSpPr/>
          <p:nvPr/>
        </p:nvSpPr>
        <p:spPr>
          <a:xfrm>
            <a:off x="1643039" y="4857840"/>
            <a:ext cx="71640" cy="712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4F81BD"/>
          </a:solidFill>
          <a:ln w="25560">
            <a:solidFill>
              <a:srgbClr val="385D8A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3" name="Овал 94"/>
          <p:cNvSpPr/>
          <p:nvPr/>
        </p:nvSpPr>
        <p:spPr>
          <a:xfrm flipH="1">
            <a:off x="1703880" y="4929120"/>
            <a:ext cx="45720" cy="460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4F81BD"/>
          </a:solidFill>
          <a:ln w="25560">
            <a:solidFill>
              <a:srgbClr val="385D8A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4" name="Овал 95"/>
          <p:cNvSpPr/>
          <p:nvPr/>
        </p:nvSpPr>
        <p:spPr>
          <a:xfrm>
            <a:off x="1643039" y="4929120"/>
            <a:ext cx="71640" cy="460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4F81BD"/>
          </a:solidFill>
          <a:ln w="25560">
            <a:solidFill>
              <a:srgbClr val="385D8A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5" name="TextBox 97"/>
          <p:cNvSpPr/>
          <p:nvPr/>
        </p:nvSpPr>
        <p:spPr>
          <a:xfrm>
            <a:off x="1260000" y="1459439"/>
            <a:ext cx="720000" cy="5205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buNone/>
              <a:tabLst/>
            </a:pPr>
            <a:r>
              <a:rPr lang="en-US" sz="2800" b="1" i="1">
                <a:latin typeface="Times New Roman" pitchFamily="18"/>
                <a:ea typeface="Lucida Sans Unicode" pitchFamily="2"/>
                <a:cs typeface="Tahoma" pitchFamily="2"/>
              </a:rPr>
              <a:t>S</a:t>
            </a:r>
          </a:p>
        </p:txBody>
      </p:sp>
      <p:sp>
        <p:nvSpPr>
          <p:cNvPr id="26" name="TextBox 98"/>
          <p:cNvSpPr/>
          <p:nvPr/>
        </p:nvSpPr>
        <p:spPr>
          <a:xfrm>
            <a:off x="1428840" y="5072040"/>
            <a:ext cx="731159" cy="606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buNone/>
              <a:tabLst/>
            </a:pPr>
            <a:r>
              <a:rPr lang="en-US" sz="2800" b="1" i="1">
                <a:latin typeface="Times New Roman" pitchFamily="18"/>
                <a:ea typeface="Lucida Sans Unicode" pitchFamily="2"/>
                <a:cs typeface="Tahoma" pitchFamily="2"/>
              </a:rPr>
              <a:t>S</a:t>
            </a:r>
            <a:r>
              <a:rPr lang="en-US" sz="2800" b="1" i="1" baseline="-25000">
                <a:latin typeface="Times New Roman" pitchFamily="18"/>
                <a:ea typeface="Lucida Sans Unicode" pitchFamily="2"/>
                <a:cs typeface="Tahoma" pitchFamily="2"/>
              </a:rPr>
              <a:t>1</a:t>
            </a:r>
          </a:p>
        </p:txBody>
      </p:sp>
      <p:sp>
        <p:nvSpPr>
          <p:cNvPr id="27" name="TextBox 99"/>
          <p:cNvSpPr/>
          <p:nvPr/>
        </p:nvSpPr>
        <p:spPr>
          <a:xfrm flipH="1">
            <a:off x="775440" y="3429000"/>
            <a:ext cx="654120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buNone/>
              <a:tabLst/>
            </a:pPr>
            <a:r>
              <a:rPr lang="en-US" sz="2400" b="1" i="1">
                <a:latin typeface="Times New Roman" pitchFamily="18"/>
                <a:ea typeface="Lucida Sans Unicode" pitchFamily="2"/>
                <a:cs typeface="Tahoma" pitchFamily="2"/>
              </a:rPr>
              <a:t>M</a:t>
            </a:r>
          </a:p>
        </p:txBody>
      </p:sp>
      <p:sp>
        <p:nvSpPr>
          <p:cNvPr id="28" name="TextBox 100"/>
          <p:cNvSpPr/>
          <p:nvPr/>
        </p:nvSpPr>
        <p:spPr>
          <a:xfrm>
            <a:off x="7929720" y="3357720"/>
            <a:ext cx="500040" cy="490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buNone/>
              <a:tabLst/>
            </a:pPr>
            <a:r>
              <a:rPr lang="en-US" sz="2800" b="1" i="1">
                <a:latin typeface="Times New Roman" pitchFamily="18"/>
                <a:ea typeface="Lucida Sans Unicode" pitchFamily="2"/>
                <a:cs typeface="Tahoma" pitchFamily="2"/>
              </a:rPr>
              <a:t>N</a:t>
            </a:r>
          </a:p>
        </p:txBody>
      </p:sp>
      <p:sp>
        <p:nvSpPr>
          <p:cNvPr id="29" name="Прямая соединительная линия 102"/>
          <p:cNvSpPr/>
          <p:nvPr/>
        </p:nvSpPr>
        <p:spPr>
          <a:xfrm flipV="1">
            <a:off x="4572000" y="1999800"/>
            <a:ext cx="2857680" cy="1428839"/>
          </a:xfrm>
          <a:prstGeom prst="line">
            <a:avLst/>
          </a:pr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0" name="TextBox 103"/>
          <p:cNvSpPr/>
          <p:nvPr/>
        </p:nvSpPr>
        <p:spPr>
          <a:xfrm>
            <a:off x="1285919" y="3357720"/>
            <a:ext cx="514080" cy="5205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buNone/>
              <a:tabLst/>
            </a:pPr>
            <a:r>
              <a:rPr lang="en-US" sz="2800" b="1" i="1">
                <a:latin typeface="Times New Roman" pitchFamily="18"/>
                <a:ea typeface="Lucida Sans Unicode" pitchFamily="2"/>
                <a:cs typeface="Tahoma" pitchFamily="2"/>
              </a:rPr>
              <a:t>O</a:t>
            </a:r>
          </a:p>
        </p:txBody>
      </p:sp>
      <p:sp>
        <p:nvSpPr>
          <p:cNvPr id="31" name="TextBox 104"/>
          <p:cNvSpPr/>
          <p:nvPr/>
        </p:nvSpPr>
        <p:spPr>
          <a:xfrm>
            <a:off x="3071880" y="3429000"/>
            <a:ext cx="888120" cy="94715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buNone/>
              <a:tabLst/>
            </a:pPr>
            <a:r>
              <a:rPr lang="en-US" sz="2800" b="1" i="1">
                <a:latin typeface="Times New Roman" pitchFamily="18"/>
                <a:ea typeface="Lucida Sans Unicode" pitchFamily="2"/>
                <a:cs typeface="Tahoma" pitchFamily="2"/>
              </a:rPr>
              <a:t>O</a:t>
            </a:r>
            <a:r>
              <a:rPr lang="en-US" sz="2800" b="1" i="1" baseline="-25000">
                <a:latin typeface="Times New Roman" pitchFamily="18"/>
                <a:ea typeface="Lucida Sans Unicode" pitchFamily="2"/>
                <a:cs typeface="Tahoma" pitchFamily="2"/>
              </a:rPr>
              <a:t>1</a:t>
            </a:r>
          </a:p>
        </p:txBody>
      </p:sp>
      <p:sp>
        <p:nvSpPr>
          <p:cNvPr id="32" name="TextBox 105"/>
          <p:cNvSpPr/>
          <p:nvPr/>
        </p:nvSpPr>
        <p:spPr>
          <a:xfrm>
            <a:off x="4429080" y="3429000"/>
            <a:ext cx="970920" cy="94715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buNone/>
              <a:tabLst/>
            </a:pPr>
            <a:r>
              <a:rPr lang="en-US" sz="2800" b="1" i="1">
                <a:latin typeface="Times New Roman" pitchFamily="18"/>
                <a:ea typeface="Lucida Sans Unicode" pitchFamily="2"/>
                <a:cs typeface="Tahoma" pitchFamily="2"/>
              </a:rPr>
              <a:t>O</a:t>
            </a:r>
            <a:r>
              <a:rPr lang="en-US" sz="2800" b="1" i="1" baseline="-25000">
                <a:latin typeface="Times New Roman" pitchFamily="18"/>
                <a:ea typeface="Lucida Sans Unicode" pitchFamily="2"/>
                <a:cs typeface="Tahoma" pitchFamily="2"/>
              </a:rPr>
              <a:t>2</a:t>
            </a:r>
          </a:p>
        </p:txBody>
      </p:sp>
      <p:sp>
        <p:nvSpPr>
          <p:cNvPr id="33" name="TextBox 108"/>
          <p:cNvSpPr/>
          <p:nvPr/>
        </p:nvSpPr>
        <p:spPr>
          <a:xfrm>
            <a:off x="6357960" y="4214879"/>
            <a:ext cx="2102040" cy="94715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buNone/>
              <a:tabLst/>
            </a:pPr>
            <a:r>
              <a:rPr lang="en-US" sz="2800" b="1" i="1">
                <a:latin typeface="Times New Roman" pitchFamily="18"/>
                <a:ea typeface="Lucida Sans Unicode" pitchFamily="2"/>
                <a:cs typeface="Tahoma" pitchFamily="2"/>
              </a:rPr>
              <a:t>OS = OS</a:t>
            </a:r>
            <a:r>
              <a:rPr lang="en-US" sz="2800" b="1" i="1" baseline="-25000">
                <a:latin typeface="Times New Roman" pitchFamily="18"/>
                <a:ea typeface="Lucida Sans Unicode" pitchFamily="2"/>
                <a:cs typeface="Tahoma" pitchFamily="2"/>
              </a:rPr>
              <a:t>1</a:t>
            </a:r>
          </a:p>
        </p:txBody>
      </p:sp>
      <p:sp>
        <p:nvSpPr>
          <p:cNvPr id="34" name="TextBox 117"/>
          <p:cNvSpPr/>
          <p:nvPr/>
        </p:nvSpPr>
        <p:spPr>
          <a:xfrm>
            <a:off x="2000160" y="5000760"/>
            <a:ext cx="6572520" cy="14065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buNone/>
              <a:tabLst/>
            </a:pPr>
            <a:r>
              <a:rPr lang="ru-RU" sz="2800">
                <a:latin typeface="Times New Roman" pitchFamily="18"/>
                <a:ea typeface="Lucida Sans Unicode" pitchFamily="2"/>
                <a:cs typeface="Tahoma" pitchFamily="2"/>
              </a:rPr>
              <a:t>После отражения от зеркальной плоской поверхности лучи идут так, как будто они испущены из одной </a:t>
            </a:r>
            <a:r>
              <a:rPr lang="ru-RU" sz="2800" i="1">
                <a:latin typeface="Times New Roman" pitchFamily="18"/>
                <a:ea typeface="Lucida Sans Unicode" pitchFamily="2"/>
                <a:cs typeface="Tahoma" pitchFamily="2"/>
              </a:rPr>
              <a:t>точки</a:t>
            </a:r>
            <a:r>
              <a:rPr lang="ru-RU" sz="2800">
                <a:latin typeface="Times New Roman" pitchFamily="18"/>
                <a:ea typeface="Lucida Sans Unicode" pitchFamily="2"/>
                <a:cs typeface="Tahoma" pitchFamily="2"/>
              </a:rPr>
              <a:t> </a:t>
            </a:r>
            <a:r>
              <a:rPr lang="en-US" sz="2800" i="1">
                <a:latin typeface="Times New Roman" pitchFamily="18"/>
                <a:ea typeface="Lucida Sans Unicode" pitchFamily="2"/>
                <a:cs typeface="Tahoma" pitchFamily="2"/>
              </a:rPr>
              <a:t>S</a:t>
            </a:r>
            <a:r>
              <a:rPr lang="en-US" sz="2800" i="1" baseline="-25000">
                <a:latin typeface="Times New Roman" pitchFamily="18"/>
                <a:ea typeface="Lucida Sans Unicode" pitchFamily="2"/>
                <a:cs typeface="Tahoma" pitchFamily="2"/>
              </a:rPr>
              <a:t>1</a:t>
            </a:r>
            <a:r>
              <a:rPr lang="ru-RU" sz="2800" b="1" i="1">
                <a:latin typeface="Times New Roman" pitchFamily="18"/>
                <a:ea typeface="Lucida Sans Unicode" pitchFamily="2"/>
                <a:cs typeface="Tahoma" pitchFamily="2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181440"/>
            <a:ext cx="8229600" cy="1329480"/>
          </a:xfrm>
        </p:spPr>
        <p:txBody>
          <a:bodyPr wrap="square" lIns="91440" tIns="45720" rIns="91440" bIns="45720" anchorCtr="0">
            <a:spAutoFit/>
          </a:bodyPr>
          <a:lstStyle>
            <a:defPPr lvl="0">
              <a:buClr>
                <a:srgbClr val="000000"/>
              </a:buClr>
              <a:buSzPct val="100000"/>
              <a:buFont typeface="Calibri" pitchFamily="34"/>
              <a:buNone/>
            </a:defPPr>
            <a:lvl1pPr lvl="0">
              <a:buClr>
                <a:srgbClr val="000000"/>
              </a:buClr>
              <a:buSzPct val="100000"/>
              <a:buFont typeface="Calibri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4000"/>
              <a:t>Изображение  точечного источника света в плоском зеркале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33840"/>
          </a:xfrm>
        </p:spPr>
        <p:txBody>
          <a:bodyPr wrap="square" lIns="91440" tIns="45720" rIns="91440" bIns="45720" anchor="t" anchorCtr="0">
            <a:spAutoFit/>
          </a:bodyPr>
          <a:lstStyle>
            <a:defPPr marL="342720" marR="0" lvl="0" indent="-34272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defPPr>
            <a:lvl1pPr marL="342720" marR="0" lvl="0" indent="-34272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1pPr>
            <a:lvl2pPr marL="742680" marR="0" lvl="1" indent="-285480" algn="l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ru-RU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2pPr>
            <a:lvl3pPr marL="1143000" marR="0" lvl="2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ru-RU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3pPr>
            <a:lvl4pPr marL="1600199" marR="0" lvl="3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4pPr>
            <a:lvl5pPr marL="2057400" marR="0" lvl="4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5pPr>
            <a:lvl6pPr marL="2057400" marR="0" lvl="5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6pPr>
            <a:lvl7pPr marL="2057400" marR="0" lvl="6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7pPr>
            <a:lvl8pPr marL="2057400" marR="0" lvl="7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8pPr>
            <a:lvl9pPr marL="2057400" marR="0" lvl="8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9pPr>
          </a:lstStyle>
          <a:p>
            <a:pPr marL="0" lvl="0" indent="0">
              <a:lnSpc>
                <a:spcPct val="90000"/>
              </a:lnSpc>
              <a:spcBef>
                <a:spcPts val="675"/>
              </a:spcBef>
            </a:pPr>
            <a:r>
              <a:rPr lang="ru-RU" sz="2700"/>
              <a:t>Точки, в которых пересекаются световые лучи (или их продолжения), исходящие из точечного источника света, называются </a:t>
            </a:r>
            <a:r>
              <a:rPr lang="ru-RU" sz="2700" i="1"/>
              <a:t>изображениями </a:t>
            </a:r>
            <a:r>
              <a:rPr lang="ru-RU" sz="2700"/>
              <a:t>этого источника света.</a:t>
            </a:r>
          </a:p>
          <a:p>
            <a:pPr marL="0" lvl="0" indent="0">
              <a:lnSpc>
                <a:spcPct val="90000"/>
              </a:lnSpc>
              <a:spcBef>
                <a:spcPts val="675"/>
              </a:spcBef>
            </a:pPr>
            <a:r>
              <a:rPr lang="ru-RU" sz="2700"/>
              <a:t>Изображение </a:t>
            </a:r>
            <a:r>
              <a:rPr lang="en-US" sz="2700" b="1" i="1"/>
              <a:t>S</a:t>
            </a:r>
            <a:r>
              <a:rPr lang="en-US" sz="2700" b="1" i="1" baseline="-25000"/>
              <a:t>1</a:t>
            </a:r>
            <a:r>
              <a:rPr lang="en-US" sz="2700"/>
              <a:t> - </a:t>
            </a:r>
            <a:r>
              <a:rPr lang="ru-RU" sz="2700"/>
              <a:t>мнимое.</a:t>
            </a:r>
          </a:p>
          <a:p>
            <a:pPr marL="0" lvl="0" indent="0">
              <a:lnSpc>
                <a:spcPct val="90000"/>
              </a:lnSpc>
              <a:spcBef>
                <a:spcPts val="675"/>
              </a:spcBef>
            </a:pPr>
            <a:r>
              <a:rPr lang="ru-RU" sz="2700"/>
              <a:t>Термин «мнимое» выражает тот факт, что там, где мы видим это изображение, пучки света на самом деле не сходятся, и лишь свойство нашего глаза собирать на сетчатке расходящиеся пучки света дает ощущение видимости «мнимой» светящейся точки. Световая энергия в эту точку не поступает.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181440"/>
            <a:ext cx="8229600" cy="1329480"/>
          </a:xfrm>
        </p:spPr>
        <p:txBody>
          <a:bodyPr wrap="square" lIns="91440" tIns="45720" rIns="91440" bIns="45720" anchorCtr="0">
            <a:spAutoFit/>
          </a:bodyPr>
          <a:lstStyle>
            <a:defPPr lvl="0">
              <a:buClr>
                <a:srgbClr val="000000"/>
              </a:buClr>
              <a:buSzPct val="100000"/>
              <a:buFont typeface="Calibri" pitchFamily="34"/>
              <a:buNone/>
            </a:defPPr>
            <a:lvl1pPr lvl="0">
              <a:buClr>
                <a:srgbClr val="000000"/>
              </a:buClr>
              <a:buSzPct val="100000"/>
              <a:buFont typeface="Calibri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4000"/>
              <a:t>Изображение предмета в плоском зеркале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6280"/>
          </a:xfrm>
        </p:spPr>
        <p:txBody>
          <a:bodyPr wrap="square" lIns="91440" tIns="45720" rIns="91440" bIns="45720" anchor="t" anchorCtr="0">
            <a:spAutoFit/>
          </a:bodyPr>
          <a:lstStyle>
            <a:defPPr marL="342720" marR="0" lvl="0" indent="-34272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defPPr>
            <a:lvl1pPr marL="342720" marR="0" lvl="0" indent="-34272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1pPr>
            <a:lvl2pPr marL="742680" marR="0" lvl="1" indent="-285480" algn="l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ru-RU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2pPr>
            <a:lvl3pPr marL="1143000" marR="0" lvl="2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ru-RU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3pPr>
            <a:lvl4pPr marL="1600199" marR="0" lvl="3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4pPr>
            <a:lvl5pPr marL="2057400" marR="0" lvl="4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5pPr>
            <a:lvl6pPr marL="2057400" marR="0" lvl="5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6pPr>
            <a:lvl7pPr marL="2057400" marR="0" lvl="6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7pPr>
            <a:lvl8pPr marL="2057400" marR="0" lvl="7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8pPr>
            <a:lvl9pPr marL="2057400" marR="0" lvl="8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9pPr>
          </a:lstStyle>
          <a:p>
            <a:pPr marL="0" lvl="0" indent="0"/>
            <a:r>
              <a:rPr lang="ru-RU"/>
              <a:t>Для построения </a:t>
            </a:r>
            <a:r>
              <a:rPr lang="ru-RU" i="1"/>
              <a:t>изображения предмета в плоском зеркале</a:t>
            </a:r>
            <a:r>
              <a:rPr lang="ru-RU"/>
              <a:t> достаточно построить точки, симметричные точкам предмета относительно плоскости зеркала.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93880" y="3960000"/>
            <a:ext cx="3606120" cy="2340000"/>
          </a:xfrm>
          <a:prstGeom prst="rect">
            <a:avLst/>
          </a:prstGeom>
          <a:noFill/>
          <a:ln w="36000">
            <a:solidFill>
              <a:srgbClr val="008000"/>
            </a:solidFill>
            <a:prstDash val="solid"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040000" y="3960000"/>
            <a:ext cx="3420000" cy="2340000"/>
          </a:xfrm>
          <a:prstGeom prst="rect">
            <a:avLst/>
          </a:prstGeom>
          <a:noFill/>
          <a:ln w="36000">
            <a:solidFill>
              <a:srgbClr val="008000"/>
            </a:solidFill>
            <a:prstDash val="solid"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181440"/>
            <a:ext cx="8229600" cy="1329480"/>
          </a:xfrm>
        </p:spPr>
        <p:txBody>
          <a:bodyPr wrap="square" lIns="91440" tIns="45720" rIns="91440" bIns="45720" anchorCtr="0">
            <a:spAutoFit/>
          </a:bodyPr>
          <a:lstStyle>
            <a:defPPr lvl="0">
              <a:buClr>
                <a:srgbClr val="000000"/>
              </a:buClr>
              <a:buSzPct val="100000"/>
              <a:buFont typeface="Calibri" pitchFamily="34"/>
              <a:buNone/>
            </a:defPPr>
            <a:lvl1pPr lvl="0">
              <a:buClr>
                <a:srgbClr val="000000"/>
              </a:buClr>
              <a:buSzPct val="100000"/>
              <a:buFont typeface="Calibri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4000"/>
              <a:t>Свойства изображения в плоском зеркале: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6280"/>
          </a:xfrm>
        </p:spPr>
        <p:txBody>
          <a:bodyPr wrap="square" lIns="91440" tIns="45720" rIns="91440" bIns="45720" anchor="t" anchorCtr="0">
            <a:spAutoFit/>
          </a:bodyPr>
          <a:lstStyle>
            <a:defPPr marL="342720" marR="0" lvl="0" indent="-34272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defPPr>
            <a:lvl1pPr marL="342720" marR="0" lvl="0" indent="-34272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1pPr>
            <a:lvl2pPr marL="742680" marR="0" lvl="1" indent="-285480" algn="l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ru-RU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2pPr>
            <a:lvl3pPr marL="1143000" marR="0" lvl="2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ru-RU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3pPr>
            <a:lvl4pPr marL="1600199" marR="0" lvl="3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4pPr>
            <a:lvl5pPr marL="2057400" marR="0" lvl="4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5pPr>
            <a:lvl6pPr marL="2057400" marR="0" lvl="5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6pPr>
            <a:lvl7pPr marL="2057400" marR="0" lvl="6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7pPr>
            <a:lvl8pPr marL="2057400" marR="0" lvl="7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8pPr>
            <a:lvl9pPr marL="2057400" marR="0" lvl="8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9pPr>
          </a:lstStyle>
          <a:p>
            <a:pPr marL="0" lvl="0" indent="0">
              <a:lnSpc>
                <a:spcPct val="90000"/>
              </a:lnSpc>
              <a:spcBef>
                <a:spcPts val="675"/>
              </a:spcBef>
            </a:pPr>
            <a:r>
              <a:rPr lang="ru-RU" sz="2700" i="1"/>
              <a:t>мнимое</a:t>
            </a:r>
            <a:r>
              <a:rPr lang="ru-RU" sz="2700"/>
              <a:t>, т. е. находится на пересечении продолжений отраженных лучей, а не самих лучей;</a:t>
            </a:r>
          </a:p>
          <a:p>
            <a:pPr marL="0" lvl="0" indent="0">
              <a:lnSpc>
                <a:spcPct val="90000"/>
              </a:lnSpc>
              <a:spcBef>
                <a:spcPts val="675"/>
              </a:spcBef>
            </a:pPr>
            <a:r>
              <a:rPr lang="ru-RU" sz="2700" i="1"/>
              <a:t>прямое</a:t>
            </a:r>
            <a:r>
              <a:rPr lang="ru-RU" sz="2700"/>
              <a:t>, образованное пересечением отраженных лучей;</a:t>
            </a:r>
          </a:p>
          <a:p>
            <a:pPr marL="0" lvl="0" indent="0">
              <a:lnSpc>
                <a:spcPct val="90000"/>
              </a:lnSpc>
              <a:spcBef>
                <a:spcPts val="675"/>
              </a:spcBef>
            </a:pPr>
            <a:r>
              <a:rPr lang="ru-RU" sz="2700" i="1"/>
              <a:t>равное</a:t>
            </a:r>
            <a:r>
              <a:rPr lang="ru-RU" sz="2700"/>
              <a:t> по размерам предмету;</a:t>
            </a:r>
          </a:p>
          <a:p>
            <a:pPr marL="0" lvl="0" indent="0">
              <a:lnSpc>
                <a:spcPct val="90000"/>
              </a:lnSpc>
              <a:spcBef>
                <a:spcPts val="675"/>
              </a:spcBef>
            </a:pPr>
            <a:r>
              <a:rPr lang="ru-RU" sz="2700" i="1"/>
              <a:t>симметричное </a:t>
            </a:r>
            <a:r>
              <a:rPr lang="ru-RU" sz="2700"/>
              <a:t>относительно плоскости зеркала;</a:t>
            </a:r>
          </a:p>
          <a:p>
            <a:pPr marL="0" lvl="0" indent="0">
              <a:lnSpc>
                <a:spcPct val="90000"/>
              </a:lnSpc>
              <a:spcBef>
                <a:spcPts val="675"/>
              </a:spcBef>
            </a:pPr>
            <a:r>
              <a:rPr lang="ru-RU" sz="2700"/>
              <a:t>при движении источника света перпендикулярно к плоскости зеркала имеет скорость, равную по величине скорости источника, но направленную противоположно. 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274320"/>
            <a:ext cx="8229600" cy="1143360"/>
          </a:xfrm>
        </p:spPr>
        <p:txBody>
          <a:bodyPr wrap="square" lIns="91440" tIns="45720" rIns="91440" bIns="45720" anchorCtr="0">
            <a:spAutoFit/>
          </a:bodyPr>
          <a:lstStyle>
            <a:defPPr lvl="0">
              <a:buClr>
                <a:srgbClr val="000000"/>
              </a:buClr>
              <a:buSzPct val="100000"/>
              <a:buFont typeface="Calibri" pitchFamily="34"/>
              <a:buNone/>
            </a:defPPr>
            <a:lvl1pPr lvl="0">
              <a:buClr>
                <a:srgbClr val="000000"/>
              </a:buClr>
              <a:buSzPct val="100000"/>
              <a:buFont typeface="Calibri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/>
              <a:t>Диффузное отражение</a:t>
            </a:r>
          </a:p>
        </p:txBody>
      </p:sp>
      <p:sp>
        <p:nvSpPr>
          <p:cNvPr id="3" name="Прямая соединительная линия 4"/>
          <p:cNvSpPr/>
          <p:nvPr/>
        </p:nvSpPr>
        <p:spPr>
          <a:xfrm>
            <a:off x="1000080" y="3714840"/>
            <a:ext cx="1428840" cy="500039"/>
          </a:xfrm>
          <a:prstGeom prst="line">
            <a:avLst/>
          </a:prstGeom>
          <a:noFill/>
          <a:ln w="76320">
            <a:solidFill>
              <a:srgbClr val="4A7EBB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" name="Прямая соединительная линия 6"/>
          <p:cNvSpPr/>
          <p:nvPr/>
        </p:nvSpPr>
        <p:spPr>
          <a:xfrm flipV="1">
            <a:off x="2428920" y="4071600"/>
            <a:ext cx="2071800" cy="142920"/>
          </a:xfrm>
          <a:prstGeom prst="line">
            <a:avLst/>
          </a:prstGeom>
          <a:noFill/>
          <a:ln w="76320">
            <a:solidFill>
              <a:srgbClr val="4A7EBB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Прямая соединительная линия 8"/>
          <p:cNvSpPr/>
          <p:nvPr/>
        </p:nvSpPr>
        <p:spPr>
          <a:xfrm>
            <a:off x="4429080" y="4071960"/>
            <a:ext cx="571680" cy="285840"/>
          </a:xfrm>
          <a:prstGeom prst="line">
            <a:avLst/>
          </a:prstGeom>
          <a:noFill/>
          <a:ln w="76320">
            <a:solidFill>
              <a:srgbClr val="4A7EBB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6" name="Прямая соединительная линия 10"/>
          <p:cNvSpPr/>
          <p:nvPr/>
        </p:nvSpPr>
        <p:spPr>
          <a:xfrm flipV="1">
            <a:off x="4929120" y="4285800"/>
            <a:ext cx="2285999" cy="71640"/>
          </a:xfrm>
          <a:prstGeom prst="line">
            <a:avLst/>
          </a:prstGeom>
          <a:noFill/>
          <a:ln w="76320">
            <a:solidFill>
              <a:srgbClr val="4A7EBB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7" name="Овал 12"/>
          <p:cNvSpPr/>
          <p:nvPr/>
        </p:nvSpPr>
        <p:spPr>
          <a:xfrm>
            <a:off x="4071960" y="1928879"/>
            <a:ext cx="142920" cy="1429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4F81BD"/>
          </a:solidFill>
          <a:ln w="25560">
            <a:solidFill>
              <a:srgbClr val="385D8A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8" name="Прямая соединительная линия 15"/>
          <p:cNvSpPr/>
          <p:nvPr/>
        </p:nvSpPr>
        <p:spPr>
          <a:xfrm flipH="1">
            <a:off x="1714680" y="1999439"/>
            <a:ext cx="2357280" cy="2000520"/>
          </a:xfrm>
          <a:prstGeom prst="line">
            <a:avLst/>
          </a:pr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9" name="Прямая соединительная линия 17"/>
          <p:cNvSpPr/>
          <p:nvPr/>
        </p:nvSpPr>
        <p:spPr>
          <a:xfrm flipH="1">
            <a:off x="3642840" y="2071800"/>
            <a:ext cx="428760" cy="2071440"/>
          </a:xfrm>
          <a:prstGeom prst="line">
            <a:avLst/>
          </a:pr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0" name="Прямая соединительная линия 20"/>
          <p:cNvSpPr/>
          <p:nvPr/>
        </p:nvSpPr>
        <p:spPr>
          <a:xfrm>
            <a:off x="4091760" y="1949400"/>
            <a:ext cx="622440" cy="2265479"/>
          </a:xfrm>
          <a:prstGeom prst="line">
            <a:avLst/>
          </a:pr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1" name="Прямая соединительная линия 22"/>
          <p:cNvSpPr/>
          <p:nvPr/>
        </p:nvSpPr>
        <p:spPr>
          <a:xfrm>
            <a:off x="4091760" y="1949400"/>
            <a:ext cx="1908360" cy="2408400"/>
          </a:xfrm>
          <a:prstGeom prst="line">
            <a:avLst/>
          </a:pr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2" name="Прямая соединительная линия 25"/>
          <p:cNvSpPr/>
          <p:nvPr/>
        </p:nvSpPr>
        <p:spPr>
          <a:xfrm flipV="1">
            <a:off x="1714680" y="1928519"/>
            <a:ext cx="785520" cy="2071801"/>
          </a:xfrm>
          <a:prstGeom prst="line">
            <a:avLst/>
          </a:prstGeom>
          <a:noFill/>
          <a:ln w="28440">
            <a:solidFill>
              <a:srgbClr val="4A7EBB"/>
            </a:solidFill>
            <a:custDash>
              <a:ds d="401266" sp="100000"/>
            </a:custDash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3" name="Прямая соединительная линия 27"/>
          <p:cNvSpPr/>
          <p:nvPr/>
        </p:nvSpPr>
        <p:spPr>
          <a:xfrm flipH="1" flipV="1">
            <a:off x="1285560" y="1714680"/>
            <a:ext cx="428759" cy="2286000"/>
          </a:xfrm>
          <a:prstGeom prst="line">
            <a:avLst/>
          </a:pr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cxnSp>
        <p:nvCxnSpPr>
          <p:cNvPr id="14" name="Прямая со стрелкой 35"/>
          <p:cNvCxnSpPr>
            <a:stCxn id="7" idx="6"/>
          </p:cNvCxnSpPr>
          <p:nvPr/>
        </p:nvCxnSpPr>
        <p:spPr>
          <a:xfrm flipH="1">
            <a:off x="2785680" y="2000160"/>
            <a:ext cx="1286280" cy="1070999"/>
          </a:xfrm>
          <a:prstGeom prst="straightConnector1">
            <a:avLst/>
          </a:prstGeom>
          <a:noFill/>
          <a:ln w="38160">
            <a:solidFill>
              <a:srgbClr val="FF0000"/>
            </a:solidFill>
            <a:prstDash val="solid"/>
            <a:miter/>
            <a:tailEnd type="arrow"/>
          </a:ln>
        </p:spPr>
      </p:cxnSp>
      <p:cxnSp>
        <p:nvCxnSpPr>
          <p:cNvPr id="15" name="Прямая со стрелкой 37"/>
          <p:cNvCxnSpPr/>
          <p:nvPr/>
        </p:nvCxnSpPr>
        <p:spPr>
          <a:xfrm flipH="1" flipV="1">
            <a:off x="1499759" y="2714400"/>
            <a:ext cx="214921" cy="1286280"/>
          </a:xfrm>
          <a:prstGeom prst="straightConnector1">
            <a:avLst/>
          </a:prstGeom>
          <a:noFill/>
          <a:ln w="28440">
            <a:solidFill>
              <a:srgbClr val="FF0000"/>
            </a:solidFill>
            <a:prstDash val="solid"/>
            <a:miter/>
            <a:tailEnd type="arrow"/>
          </a:ln>
        </p:spPr>
      </p:cxnSp>
      <p:cxnSp>
        <p:nvCxnSpPr>
          <p:cNvPr id="16" name="Прямая со стрелкой 40"/>
          <p:cNvCxnSpPr>
            <a:stCxn id="7" idx="6"/>
          </p:cNvCxnSpPr>
          <p:nvPr/>
        </p:nvCxnSpPr>
        <p:spPr>
          <a:xfrm flipH="1">
            <a:off x="3785760" y="2000160"/>
            <a:ext cx="286200" cy="1356840"/>
          </a:xfrm>
          <a:prstGeom prst="straightConnector1">
            <a:avLst/>
          </a:prstGeom>
          <a:noFill/>
          <a:ln w="28440">
            <a:solidFill>
              <a:srgbClr val="FF0000"/>
            </a:solidFill>
            <a:prstDash val="solid"/>
            <a:miter/>
            <a:tailEnd type="arrow"/>
          </a:ln>
        </p:spPr>
      </p:cxnSp>
      <p:sp>
        <p:nvSpPr>
          <p:cNvPr id="17" name="Прямая соединительная линия 44"/>
          <p:cNvSpPr/>
          <p:nvPr/>
        </p:nvSpPr>
        <p:spPr>
          <a:xfrm flipH="1" flipV="1">
            <a:off x="3571920" y="1928519"/>
            <a:ext cx="71279" cy="2214360"/>
          </a:xfrm>
          <a:prstGeom prst="line">
            <a:avLst/>
          </a:prstGeom>
          <a:noFill/>
          <a:ln w="28440">
            <a:solidFill>
              <a:srgbClr val="4A7EBB"/>
            </a:solidFill>
            <a:custDash>
              <a:ds d="401266" sp="100000"/>
            </a:custDash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8" name="Прямая соединительная линия 48"/>
          <p:cNvSpPr/>
          <p:nvPr/>
        </p:nvSpPr>
        <p:spPr>
          <a:xfrm flipH="1" flipV="1">
            <a:off x="2857680" y="1857240"/>
            <a:ext cx="785519" cy="2286000"/>
          </a:xfrm>
          <a:prstGeom prst="line">
            <a:avLst/>
          </a:pr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cxnSp>
        <p:nvCxnSpPr>
          <p:cNvPr id="19" name="Прямая со стрелкой 50"/>
          <p:cNvCxnSpPr/>
          <p:nvPr/>
        </p:nvCxnSpPr>
        <p:spPr>
          <a:xfrm flipH="1" flipV="1">
            <a:off x="3285719" y="3071520"/>
            <a:ext cx="357480" cy="1071720"/>
          </a:xfrm>
          <a:prstGeom prst="straightConnector1">
            <a:avLst/>
          </a:prstGeom>
          <a:noFill/>
          <a:ln w="28440">
            <a:solidFill>
              <a:srgbClr val="FF0000"/>
            </a:solidFill>
            <a:prstDash val="solid"/>
            <a:miter/>
            <a:tailEnd type="arrow"/>
          </a:ln>
        </p:spPr>
      </p:cxnSp>
      <p:cxnSp>
        <p:nvCxnSpPr>
          <p:cNvPr id="20" name="Прямая со стрелкой 62"/>
          <p:cNvCxnSpPr>
            <a:stCxn id="7" idx="6"/>
          </p:cNvCxnSpPr>
          <p:nvPr/>
        </p:nvCxnSpPr>
        <p:spPr>
          <a:xfrm>
            <a:off x="4071960" y="2000160"/>
            <a:ext cx="357480" cy="1142279"/>
          </a:xfrm>
          <a:prstGeom prst="straightConnector1">
            <a:avLst/>
          </a:prstGeom>
          <a:noFill/>
          <a:ln w="28440">
            <a:solidFill>
              <a:srgbClr val="FF0000"/>
            </a:solidFill>
            <a:prstDash val="solid"/>
            <a:miter/>
            <a:tailEnd type="arrow"/>
          </a:ln>
        </p:spPr>
      </p:cxnSp>
      <p:sp>
        <p:nvSpPr>
          <p:cNvPr id="21" name="Прямая соединительная линия 66"/>
          <p:cNvSpPr/>
          <p:nvPr/>
        </p:nvSpPr>
        <p:spPr>
          <a:xfrm flipV="1">
            <a:off x="4714920" y="1928879"/>
            <a:ext cx="1071360" cy="2286000"/>
          </a:xfrm>
          <a:prstGeom prst="line">
            <a:avLst/>
          </a:prstGeom>
          <a:noFill/>
          <a:ln w="28440">
            <a:solidFill>
              <a:srgbClr val="4A7EBB"/>
            </a:solidFill>
            <a:custDash>
              <a:ds d="401266" sp="100000"/>
            </a:custDash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2" name="Прямая соединительная линия 68"/>
          <p:cNvSpPr/>
          <p:nvPr/>
        </p:nvSpPr>
        <p:spPr>
          <a:xfrm flipV="1">
            <a:off x="4714920" y="2643120"/>
            <a:ext cx="2714760" cy="1571759"/>
          </a:xfrm>
          <a:prstGeom prst="line">
            <a:avLst/>
          </a:pr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cxnSp>
        <p:nvCxnSpPr>
          <p:cNvPr id="23" name="Прямая со стрелкой 70"/>
          <p:cNvCxnSpPr/>
          <p:nvPr/>
        </p:nvCxnSpPr>
        <p:spPr>
          <a:xfrm flipV="1">
            <a:off x="4714920" y="3214440"/>
            <a:ext cx="1714680" cy="1000439"/>
          </a:xfrm>
          <a:prstGeom prst="straightConnector1">
            <a:avLst/>
          </a:prstGeom>
          <a:noFill/>
          <a:ln w="28440">
            <a:solidFill>
              <a:srgbClr val="FF0000"/>
            </a:solidFill>
            <a:prstDash val="solid"/>
            <a:miter/>
            <a:tailEnd type="arrow"/>
          </a:ln>
        </p:spPr>
      </p:cxnSp>
      <p:sp>
        <p:nvSpPr>
          <p:cNvPr id="24" name="Прямая соединительная линия 72"/>
          <p:cNvSpPr/>
          <p:nvPr/>
        </p:nvSpPr>
        <p:spPr>
          <a:xfrm flipH="1" flipV="1">
            <a:off x="5857560" y="2214360"/>
            <a:ext cx="142920" cy="2143080"/>
          </a:xfrm>
          <a:prstGeom prst="line">
            <a:avLst/>
          </a:prstGeom>
          <a:noFill/>
          <a:ln w="28440">
            <a:solidFill>
              <a:srgbClr val="4A7EBB"/>
            </a:solidFill>
            <a:custDash>
              <a:ds d="401266" sp="100000"/>
            </a:custDash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cxnSp>
        <p:nvCxnSpPr>
          <p:cNvPr id="25" name="Прямая со стрелкой 74"/>
          <p:cNvCxnSpPr>
            <a:stCxn id="7" idx="5"/>
          </p:cNvCxnSpPr>
          <p:nvPr/>
        </p:nvCxnSpPr>
        <p:spPr>
          <a:xfrm>
            <a:off x="4092480" y="1949400"/>
            <a:ext cx="907560" cy="1122480"/>
          </a:xfrm>
          <a:prstGeom prst="straightConnector1">
            <a:avLst/>
          </a:prstGeom>
          <a:noFill/>
          <a:ln w="28440">
            <a:solidFill>
              <a:srgbClr val="FF0000"/>
            </a:solidFill>
            <a:prstDash val="solid"/>
            <a:miter/>
            <a:tailEnd type="arrow"/>
          </a:ln>
        </p:spPr>
      </p:cxnSp>
      <p:sp>
        <p:nvSpPr>
          <p:cNvPr id="26" name="Прямая соединительная линия 76"/>
          <p:cNvSpPr/>
          <p:nvPr/>
        </p:nvSpPr>
        <p:spPr>
          <a:xfrm flipV="1">
            <a:off x="6000120" y="1999800"/>
            <a:ext cx="1500120" cy="2357640"/>
          </a:xfrm>
          <a:prstGeom prst="line">
            <a:avLst/>
          </a:pr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cxnSp>
        <p:nvCxnSpPr>
          <p:cNvPr id="27" name="Прямая со стрелкой 78"/>
          <p:cNvCxnSpPr/>
          <p:nvPr/>
        </p:nvCxnSpPr>
        <p:spPr>
          <a:xfrm flipV="1">
            <a:off x="6000840" y="2714400"/>
            <a:ext cx="1071720" cy="1643400"/>
          </a:xfrm>
          <a:prstGeom prst="straightConnector1">
            <a:avLst/>
          </a:prstGeom>
          <a:noFill/>
          <a:ln w="28440">
            <a:solidFill>
              <a:srgbClr val="FF0000"/>
            </a:solidFill>
            <a:prstDash val="solid"/>
            <a:miter/>
            <a:tailEnd type="arrow"/>
          </a:ln>
        </p:spPr>
      </p:cxnSp>
      <p:sp>
        <p:nvSpPr>
          <p:cNvPr id="28" name="TextBox 84"/>
          <p:cNvSpPr/>
          <p:nvPr/>
        </p:nvSpPr>
        <p:spPr>
          <a:xfrm>
            <a:off x="4057920" y="1500119"/>
            <a:ext cx="378720" cy="490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buNone/>
              <a:tabLst/>
            </a:pPr>
            <a:r>
              <a:rPr lang="en-US" sz="2800" b="1" i="1">
                <a:latin typeface="Times New Roman" pitchFamily="18"/>
                <a:ea typeface="Lucida Sans Unicode" pitchFamily="2"/>
                <a:cs typeface="Tahoma" pitchFamily="2"/>
              </a:rPr>
              <a:t>S</a:t>
            </a:r>
          </a:p>
        </p:txBody>
      </p:sp>
      <p:sp>
        <p:nvSpPr>
          <p:cNvPr id="29" name="TextBox 85"/>
          <p:cNvSpPr/>
          <p:nvPr/>
        </p:nvSpPr>
        <p:spPr>
          <a:xfrm>
            <a:off x="863279" y="4572000"/>
            <a:ext cx="7520400" cy="16865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buNone/>
              <a:tabLst/>
            </a:pPr>
            <a:r>
              <a:rPr lang="ru-RU" sz="2800">
                <a:latin typeface="Times New Roman" pitchFamily="18"/>
                <a:ea typeface="Lucida Sans Unicode" pitchFamily="2"/>
                <a:cs typeface="Tahoma" pitchFamily="2"/>
              </a:rPr>
              <a:t>Отраженные от шероховатой поверхности лучи</a:t>
            </a:r>
          </a:p>
          <a:p>
            <a:pPr marL="0" marR="0" lvl="0" indent="0" rtl="0" hangingPunct="0">
              <a:buNone/>
              <a:tabLst/>
            </a:pPr>
            <a:r>
              <a:rPr lang="ru-RU" sz="2800">
                <a:latin typeface="Times New Roman" pitchFamily="18"/>
                <a:ea typeface="Lucida Sans Unicode" pitchFamily="2"/>
                <a:cs typeface="Tahoma" pitchFamily="2"/>
              </a:rPr>
              <a:t>направлены случайным образом.</a:t>
            </a:r>
          </a:p>
          <a:p>
            <a:pPr marL="0" marR="0" lvl="0" indent="0" rtl="0" hangingPunct="0">
              <a:buNone/>
              <a:tabLst/>
            </a:pPr>
            <a:r>
              <a:rPr lang="ru-RU" sz="2800">
                <a:latin typeface="Times New Roman" pitchFamily="18"/>
                <a:ea typeface="Lucida Sans Unicode" pitchFamily="2"/>
                <a:cs typeface="Tahoma" pitchFamily="2"/>
              </a:rPr>
              <a:t>Такое отражение называется </a:t>
            </a:r>
            <a:r>
              <a:rPr lang="ru-RU" sz="2800" i="1">
                <a:latin typeface="Times New Roman" pitchFamily="18"/>
                <a:ea typeface="Lucida Sans Unicode" pitchFamily="2"/>
                <a:cs typeface="Tahoma" pitchFamily="2"/>
              </a:rPr>
              <a:t>диффузным </a:t>
            </a:r>
            <a:r>
              <a:rPr lang="ru-RU" sz="2800">
                <a:latin typeface="Times New Roman" pitchFamily="18"/>
                <a:ea typeface="Lucida Sans Unicode" pitchFamily="2"/>
                <a:cs typeface="Tahoma" pitchFamily="2"/>
              </a:rPr>
              <a:t>или</a:t>
            </a:r>
          </a:p>
          <a:p>
            <a:pPr marL="0" marR="0" lvl="0" indent="0" rtl="0" hangingPunct="0">
              <a:buNone/>
              <a:tabLst/>
            </a:pPr>
            <a:r>
              <a:rPr lang="ru-RU" sz="2800" i="1">
                <a:latin typeface="Times New Roman" pitchFamily="18"/>
                <a:ea typeface="Lucida Sans Unicode" pitchFamily="2"/>
                <a:cs typeface="Tahoma" pitchFamily="2"/>
              </a:rPr>
              <a:t>рассеянным.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274320"/>
            <a:ext cx="8229600" cy="1143360"/>
          </a:xfrm>
        </p:spPr>
        <p:txBody>
          <a:bodyPr wrap="square" lIns="91440" tIns="45720" rIns="91440" bIns="45720" anchorCtr="0">
            <a:spAutoFit/>
          </a:bodyPr>
          <a:lstStyle>
            <a:defPPr lvl="0">
              <a:buClr>
                <a:srgbClr val="000000"/>
              </a:buClr>
              <a:buSzPct val="100000"/>
              <a:buFont typeface="Calibri" pitchFamily="34"/>
              <a:buNone/>
            </a:defPPr>
            <a:lvl1pPr lvl="0">
              <a:buClr>
                <a:srgbClr val="000000"/>
              </a:buClr>
              <a:buSzPct val="100000"/>
              <a:buFont typeface="Calibri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/>
              <a:t>Преломление света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4648320" y="1600200"/>
            <a:ext cx="4038479" cy="4526280"/>
          </a:xfrm>
        </p:spPr>
        <p:txBody>
          <a:bodyPr wrap="square" lIns="91440" tIns="45720" rIns="91440" bIns="45720" anchor="t" anchorCtr="0">
            <a:spAutoFit/>
          </a:bodyPr>
          <a:lstStyle>
            <a:defPPr marL="342720" marR="0" lvl="0" indent="-34272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defPPr>
            <a:lvl1pPr marL="342720" marR="0" lvl="0" indent="-34272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1pPr>
            <a:lvl2pPr marL="742680" marR="0" lvl="1" indent="-285480" algn="l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ru-RU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2pPr>
            <a:lvl3pPr marL="1143000" marR="0" lvl="2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ru-RU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3pPr>
            <a:lvl4pPr marL="1600199" marR="0" lvl="3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4pPr>
            <a:lvl5pPr marL="2057400" marR="0" lvl="4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5pPr>
            <a:lvl6pPr marL="2057400" marR="0" lvl="5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6pPr>
            <a:lvl7pPr marL="2057400" marR="0" lvl="6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7pPr>
            <a:lvl8pPr marL="2057400" marR="0" lvl="7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8pPr>
            <a:lvl9pPr marL="2057400" marR="0" lvl="8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9pPr>
          </a:lstStyle>
          <a:p>
            <a:pPr marL="0" lvl="0" indent="0">
              <a:spcBef>
                <a:spcPts val="697"/>
              </a:spcBef>
            </a:pPr>
            <a:r>
              <a:rPr lang="en-US" sz="2800" i="1"/>
              <a:t>SO</a:t>
            </a:r>
            <a:r>
              <a:rPr lang="en-US" sz="2800"/>
              <a:t> – </a:t>
            </a:r>
            <a:r>
              <a:rPr lang="ru-RU" sz="2400"/>
              <a:t>падающий луч</a:t>
            </a:r>
            <a:r>
              <a:rPr lang="ru-RU" sz="2800"/>
              <a:t>;</a:t>
            </a:r>
          </a:p>
          <a:p>
            <a:pPr marL="0" lvl="0" indent="0">
              <a:spcBef>
                <a:spcPts val="697"/>
              </a:spcBef>
            </a:pPr>
            <a:r>
              <a:rPr lang="en-US" sz="2800" i="1"/>
              <a:t>OS</a:t>
            </a:r>
            <a:r>
              <a:rPr lang="en-US" sz="2800" i="1" baseline="-25000"/>
              <a:t>1</a:t>
            </a:r>
            <a:r>
              <a:rPr lang="en-US" sz="2800" i="1"/>
              <a:t> </a:t>
            </a:r>
            <a:r>
              <a:rPr lang="ru-RU" sz="2800" i="1"/>
              <a:t>- </a:t>
            </a:r>
            <a:r>
              <a:rPr lang="ru-RU" sz="2400"/>
              <a:t>отраженный луч</a:t>
            </a:r>
            <a:r>
              <a:rPr lang="ru-RU" sz="2800"/>
              <a:t>;</a:t>
            </a:r>
          </a:p>
          <a:p>
            <a:pPr marL="0" lvl="0" indent="0">
              <a:spcBef>
                <a:spcPts val="598"/>
              </a:spcBef>
            </a:pPr>
            <a:r>
              <a:rPr lang="en-US" sz="2800" i="1"/>
              <a:t>OS</a:t>
            </a:r>
            <a:r>
              <a:rPr lang="en-US" sz="2800" i="1" baseline="-25000"/>
              <a:t>2</a:t>
            </a:r>
            <a:r>
              <a:rPr lang="en-US" sz="2800" i="1"/>
              <a:t> </a:t>
            </a:r>
            <a:r>
              <a:rPr lang="ru-RU" sz="2800" i="1"/>
              <a:t>- </a:t>
            </a:r>
            <a:r>
              <a:rPr lang="ru-RU" sz="2400"/>
              <a:t>преломленный</a:t>
            </a:r>
            <a:r>
              <a:rPr lang="ru-RU" sz="2400" i="1"/>
              <a:t> </a:t>
            </a:r>
            <a:r>
              <a:rPr lang="ru-RU" sz="2400"/>
              <a:t>луч;</a:t>
            </a:r>
            <a:r>
              <a:rPr lang="ru-RU" sz="2400" i="1"/>
              <a:t>      </a:t>
            </a:r>
            <a:r>
              <a:rPr lang="ru-RU" sz="2400"/>
              <a:t> </a:t>
            </a:r>
          </a:p>
          <a:p>
            <a:pPr marL="0" lvl="0" indent="0">
              <a:spcBef>
                <a:spcPts val="697"/>
              </a:spcBef>
            </a:pPr>
            <a:r>
              <a:rPr lang="el-GR" sz="2800"/>
              <a:t>α</a:t>
            </a:r>
            <a:r>
              <a:rPr lang="en-US" sz="2800"/>
              <a:t> – </a:t>
            </a:r>
            <a:r>
              <a:rPr lang="ru-RU" sz="2400"/>
              <a:t>угол падения</a:t>
            </a:r>
            <a:r>
              <a:rPr lang="ru-RU" sz="2800"/>
              <a:t>;</a:t>
            </a:r>
          </a:p>
          <a:p>
            <a:pPr marL="0" lvl="0" indent="0">
              <a:spcBef>
                <a:spcPts val="598"/>
              </a:spcBef>
            </a:pPr>
            <a:r>
              <a:rPr lang="ru-RU" sz="2800"/>
              <a:t>β – </a:t>
            </a:r>
            <a:r>
              <a:rPr lang="ru-RU" sz="2400"/>
              <a:t>угол отражения;</a:t>
            </a:r>
          </a:p>
          <a:p>
            <a:pPr marL="0" lvl="0" indent="0">
              <a:spcBef>
                <a:spcPts val="598"/>
              </a:spcBef>
            </a:pPr>
            <a:r>
              <a:rPr lang="ru-RU" sz="2800"/>
              <a:t>γ - </a:t>
            </a:r>
            <a:r>
              <a:rPr lang="ru-RU" sz="2400"/>
              <a:t>угол преломления.</a:t>
            </a:r>
          </a:p>
        </p:txBody>
      </p:sp>
      <p:sp>
        <p:nvSpPr>
          <p:cNvPr id="4" name="Прямая соединительная линия 4"/>
          <p:cNvSpPr/>
          <p:nvPr/>
        </p:nvSpPr>
        <p:spPr>
          <a:xfrm>
            <a:off x="428760" y="3429000"/>
            <a:ext cx="4071960" cy="0"/>
          </a:xfrm>
          <a:prstGeom prst="line">
            <a:avLst/>
          </a:prstGeom>
          <a:noFill/>
          <a:ln w="76320">
            <a:solidFill>
              <a:srgbClr val="4A7EBB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Прямая соединительная линия 8"/>
          <p:cNvSpPr/>
          <p:nvPr/>
        </p:nvSpPr>
        <p:spPr>
          <a:xfrm>
            <a:off x="214200" y="1571759"/>
            <a:ext cx="2143080" cy="1857241"/>
          </a:xfrm>
          <a:prstGeom prst="line">
            <a:avLst/>
          </a:pr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6" name="Прямая соединительная линия 10"/>
          <p:cNvSpPr/>
          <p:nvPr/>
        </p:nvSpPr>
        <p:spPr>
          <a:xfrm>
            <a:off x="2356560" y="3429000"/>
            <a:ext cx="785879" cy="2643120"/>
          </a:xfrm>
          <a:prstGeom prst="line">
            <a:avLst/>
          </a:pr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7" name="Прямая соединительная линия 12"/>
          <p:cNvSpPr/>
          <p:nvPr/>
        </p:nvSpPr>
        <p:spPr>
          <a:xfrm flipV="1">
            <a:off x="2357280" y="1571399"/>
            <a:ext cx="2143440" cy="1857240"/>
          </a:xfrm>
          <a:prstGeom prst="line">
            <a:avLst/>
          </a:pr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8" name="Прямая соединительная линия 14"/>
          <p:cNvSpPr/>
          <p:nvPr/>
        </p:nvSpPr>
        <p:spPr>
          <a:xfrm>
            <a:off x="2357280" y="1571759"/>
            <a:ext cx="0" cy="4525921"/>
          </a:xfrm>
          <a:prstGeom prst="line">
            <a:avLst/>
          </a:prstGeom>
          <a:noFill/>
          <a:ln w="28440">
            <a:solidFill>
              <a:srgbClr val="4A7EBB"/>
            </a:solidFill>
            <a:custDash>
              <a:ds d="401266" sp="100000"/>
            </a:custDash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cxnSp>
        <p:nvCxnSpPr>
          <p:cNvPr id="9" name="Прямая со стрелкой 16"/>
          <p:cNvCxnSpPr/>
          <p:nvPr/>
        </p:nvCxnSpPr>
        <p:spPr>
          <a:xfrm>
            <a:off x="214200" y="1571759"/>
            <a:ext cx="1215000" cy="1071721"/>
          </a:xfrm>
          <a:prstGeom prst="straightConnector1">
            <a:avLst/>
          </a:prstGeom>
          <a:noFill/>
          <a:ln w="28440">
            <a:solidFill>
              <a:srgbClr val="FF0000"/>
            </a:solidFill>
            <a:prstDash val="solid"/>
            <a:miter/>
            <a:tailEnd type="arrow"/>
          </a:ln>
        </p:spPr>
      </p:cxnSp>
      <p:cxnSp>
        <p:nvCxnSpPr>
          <p:cNvPr id="10" name="Прямая со стрелкой 19"/>
          <p:cNvCxnSpPr/>
          <p:nvPr/>
        </p:nvCxnSpPr>
        <p:spPr>
          <a:xfrm flipV="1">
            <a:off x="2357280" y="2356560"/>
            <a:ext cx="1215000" cy="1072079"/>
          </a:xfrm>
          <a:prstGeom prst="straightConnector1">
            <a:avLst/>
          </a:prstGeom>
          <a:noFill/>
          <a:ln w="28440">
            <a:solidFill>
              <a:srgbClr val="FF0000"/>
            </a:solidFill>
            <a:prstDash val="solid"/>
            <a:miter/>
            <a:tailEnd type="arrow"/>
          </a:ln>
        </p:spPr>
      </p:cxnSp>
      <p:cxnSp>
        <p:nvCxnSpPr>
          <p:cNvPr id="11" name="Прямая со стрелкой 21"/>
          <p:cNvCxnSpPr/>
          <p:nvPr/>
        </p:nvCxnSpPr>
        <p:spPr>
          <a:xfrm>
            <a:off x="2357280" y="3429000"/>
            <a:ext cx="500760" cy="1643400"/>
          </a:xfrm>
          <a:prstGeom prst="straightConnector1">
            <a:avLst/>
          </a:prstGeom>
          <a:noFill/>
          <a:ln w="28440">
            <a:solidFill>
              <a:srgbClr val="FF0000"/>
            </a:solidFill>
            <a:prstDash val="solid"/>
            <a:miter/>
            <a:tailEnd type="arrow"/>
          </a:ln>
        </p:spPr>
      </p:cxnSp>
      <p:sp>
        <p:nvSpPr>
          <p:cNvPr id="12" name="TextBox 25"/>
          <p:cNvSpPr/>
          <p:nvPr/>
        </p:nvSpPr>
        <p:spPr>
          <a:xfrm>
            <a:off x="1571759" y="2214719"/>
            <a:ext cx="642960" cy="545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buNone/>
              <a:tabLst/>
            </a:pPr>
            <a:r>
              <a:rPr lang="el-GR" sz="3200" b="1">
                <a:latin typeface="Times New Roman" pitchFamily="18"/>
                <a:ea typeface="Lucida Sans Unicode" pitchFamily="2"/>
                <a:cs typeface="Tahoma" pitchFamily="2"/>
              </a:rPr>
              <a:t>α</a:t>
            </a:r>
          </a:p>
        </p:txBody>
      </p:sp>
      <p:sp>
        <p:nvSpPr>
          <p:cNvPr id="13" name="TextBox 27"/>
          <p:cNvSpPr/>
          <p:nvPr/>
        </p:nvSpPr>
        <p:spPr>
          <a:xfrm flipH="1">
            <a:off x="2500200" y="2214719"/>
            <a:ext cx="571680" cy="545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buNone/>
              <a:tabLst/>
            </a:pPr>
            <a:r>
              <a:rPr lang="el-GR" sz="3200" b="1">
                <a:latin typeface="Times New Roman" pitchFamily="18"/>
                <a:ea typeface="Lucida Sans Unicode" pitchFamily="2"/>
                <a:cs typeface="Tahoma" pitchFamily="2"/>
              </a:rPr>
              <a:t>β</a:t>
            </a:r>
          </a:p>
        </p:txBody>
      </p:sp>
      <p:sp>
        <p:nvSpPr>
          <p:cNvPr id="14" name="TextBox 29"/>
          <p:cNvSpPr/>
          <p:nvPr/>
        </p:nvSpPr>
        <p:spPr>
          <a:xfrm flipV="1">
            <a:off x="2830680" y="4973760"/>
            <a:ext cx="0" cy="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buNone/>
              <a:tabLst/>
            </a:pPr>
            <a:r>
              <a:rPr lang="el-GR" sz="3200" b="1">
                <a:latin typeface="Times New Roman" pitchFamily="18"/>
                <a:ea typeface="Lucida Sans Unicode" pitchFamily="2"/>
                <a:cs typeface="Tahoma" pitchFamily="2"/>
              </a:rPr>
              <a:t>γ</a:t>
            </a:r>
          </a:p>
        </p:txBody>
      </p:sp>
      <p:sp>
        <p:nvSpPr>
          <p:cNvPr id="15" name="Полилиния 49"/>
          <p:cNvSpPr/>
          <p:nvPr/>
        </p:nvSpPr>
        <p:spPr>
          <a:xfrm>
            <a:off x="1712880" y="2714760"/>
            <a:ext cx="623880" cy="12996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624114"/>
              <a:gd name="f7" fmla="val 130628"/>
              <a:gd name="f8" fmla="val 107647"/>
              <a:gd name="f9" fmla="val 79828"/>
              <a:gd name="f10" fmla="val 215295"/>
              <a:gd name="f11" fmla="val 29028"/>
              <a:gd name="f12" fmla="val 319314"/>
              <a:gd name="f13" fmla="val 14514"/>
              <a:gd name="f14" fmla="val 423333"/>
              <a:gd name="f15" fmla="val 43542"/>
              <a:gd name="f16" fmla="+- 0 0 0"/>
              <a:gd name="f17" fmla="*/ f3 1 624114"/>
              <a:gd name="f18" fmla="*/ f4 1 130628"/>
              <a:gd name="f19" fmla="*/ f16 f0 1"/>
              <a:gd name="f20" fmla="*/ 0 f17 1"/>
              <a:gd name="f21" fmla="*/ 130628 f18 1"/>
              <a:gd name="f22" fmla="*/ f19 1 f2"/>
              <a:gd name="f23" fmla="*/ 319315 f17 1"/>
              <a:gd name="f24" fmla="*/ 14514 f18 1"/>
              <a:gd name="f25" fmla="*/ 624115 f17 1"/>
              <a:gd name="f26" fmla="*/ 43542 f18 1"/>
              <a:gd name="f27" fmla="+- f22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20" y="f21"/>
              </a:cxn>
              <a:cxn ang="f27">
                <a:pos x="f23" y="f24"/>
              </a:cxn>
              <a:cxn ang="f27">
                <a:pos x="f25" y="f26"/>
              </a:cxn>
              <a:cxn ang="f27">
                <a:pos x="f25" y="f26"/>
              </a:cxn>
            </a:cxnLst>
            <a:rect l="l" t="t" r="r" b="b"/>
            <a:pathLst>
              <a:path w="624114" h="130628">
                <a:moveTo>
                  <a:pt x="f5" y="f7"/>
                </a:moveTo>
                <a:cubicBezTo>
                  <a:pt x="f8" y="f9"/>
                  <a:pt x="f10" y="f11"/>
                  <a:pt x="f12" y="f13"/>
                </a:cubicBezTo>
                <a:cubicBezTo>
                  <a:pt x="f14" y="f5"/>
                  <a:pt x="f6" y="f15"/>
                  <a:pt x="f6" y="f15"/>
                </a:cubicBezTo>
                <a:lnTo>
                  <a:pt x="f6" y="f15"/>
                </a:lnTo>
              </a:path>
            </a:pathLst>
          </a:custGeom>
          <a:noFill/>
          <a:ln w="9360">
            <a:solidFill>
              <a:srgbClr val="4A7EBB"/>
            </a:solidFill>
            <a:prstDash val="solid"/>
            <a:round/>
          </a:ln>
        </p:spPr>
        <p:txBody>
          <a:bodyPr vert="horz" wrap="squar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6" name="Полилиния 50"/>
          <p:cNvSpPr/>
          <p:nvPr/>
        </p:nvSpPr>
        <p:spPr>
          <a:xfrm>
            <a:off x="2351160" y="2719440"/>
            <a:ext cx="623880" cy="1681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624115"/>
              <a:gd name="f7" fmla="val 169333"/>
              <a:gd name="f8" fmla="val 24190"/>
              <a:gd name="f9" fmla="val 100390"/>
              <a:gd name="f10" fmla="val 12095"/>
              <a:gd name="f11" fmla="val 200781"/>
              <a:gd name="f12" fmla="val 304800"/>
              <a:gd name="f13" fmla="val 408819"/>
              <a:gd name="f14" fmla="val 48380"/>
              <a:gd name="f15" fmla="val 516467"/>
              <a:gd name="f16" fmla="val 108856"/>
              <a:gd name="f17" fmla="+- 0 0 0"/>
              <a:gd name="f18" fmla="*/ f3 1 624115"/>
              <a:gd name="f19" fmla="*/ f4 1 169333"/>
              <a:gd name="f20" fmla="*/ f17 f0 1"/>
              <a:gd name="f21" fmla="*/ 0 f18 1"/>
              <a:gd name="f22" fmla="*/ 24190 f19 1"/>
              <a:gd name="f23" fmla="*/ f20 1 f2"/>
              <a:gd name="f24" fmla="*/ 304800 f18 1"/>
              <a:gd name="f25" fmla="*/ 624115 f18 1"/>
              <a:gd name="f26" fmla="*/ 169333 f19 1"/>
              <a:gd name="f27" fmla="+- f2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21" y="f22"/>
              </a:cxn>
              <a:cxn ang="f27">
                <a:pos x="f24" y="f22"/>
              </a:cxn>
              <a:cxn ang="f27">
                <a:pos x="f25" y="f26"/>
              </a:cxn>
            </a:cxnLst>
            <a:rect l="l" t="t" r="r" b="b"/>
            <a:pathLst>
              <a:path w="624115" h="169333">
                <a:moveTo>
                  <a:pt x="f5" y="f8"/>
                </a:moveTo>
                <a:cubicBezTo>
                  <a:pt x="f9" y="f10"/>
                  <a:pt x="f11" y="f5"/>
                  <a:pt x="f12" y="f8"/>
                </a:cubicBezTo>
                <a:cubicBezTo>
                  <a:pt x="f13" y="f14"/>
                  <a:pt x="f15" y="f16"/>
                  <a:pt x="f6" y="f7"/>
                </a:cubicBezTo>
              </a:path>
            </a:pathLst>
          </a:custGeom>
          <a:noFill/>
          <a:ln w="9360">
            <a:solidFill>
              <a:srgbClr val="4A7EBB"/>
            </a:solidFill>
            <a:prstDash val="solid"/>
            <a:round/>
          </a:ln>
        </p:spPr>
        <p:txBody>
          <a:bodyPr vert="horz" wrap="squar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7" name="Полилиния 51"/>
          <p:cNvSpPr/>
          <p:nvPr/>
        </p:nvSpPr>
        <p:spPr>
          <a:xfrm>
            <a:off x="2336760" y="4325760"/>
            <a:ext cx="262080" cy="986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61257"/>
              <a:gd name="f7" fmla="val 99181"/>
              <a:gd name="f8" fmla="val 72572"/>
              <a:gd name="f9" fmla="val 36285"/>
              <a:gd name="f10" fmla="val 85876"/>
              <a:gd name="f11" fmla="val 72571"/>
              <a:gd name="f12" fmla="val 116114"/>
              <a:gd name="f13" fmla="val 87086"/>
              <a:gd name="f14" fmla="val 159657"/>
              <a:gd name="f15" fmla="val 74991"/>
              <a:gd name="f16" fmla="+- 0 0 0"/>
              <a:gd name="f17" fmla="*/ f3 1 261257"/>
              <a:gd name="f18" fmla="*/ f4 1 99181"/>
              <a:gd name="f19" fmla="*/ f16 f0 1"/>
              <a:gd name="f20" fmla="*/ 0 f17 1"/>
              <a:gd name="f21" fmla="*/ 72572 f18 1"/>
              <a:gd name="f22" fmla="*/ f19 1 f2"/>
              <a:gd name="f23" fmla="*/ 116114 f17 1"/>
              <a:gd name="f24" fmla="*/ 87086 f18 1"/>
              <a:gd name="f25" fmla="*/ 261257 f17 1"/>
              <a:gd name="f26" fmla="*/ 0 f18 1"/>
              <a:gd name="f27" fmla="+- f22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20" y="f21"/>
              </a:cxn>
              <a:cxn ang="f27">
                <a:pos x="f23" y="f24"/>
              </a:cxn>
              <a:cxn ang="f27">
                <a:pos x="f25" y="f26"/>
              </a:cxn>
              <a:cxn ang="f27">
                <a:pos x="f25" y="f26"/>
              </a:cxn>
            </a:cxnLst>
            <a:rect l="l" t="t" r="r" b="b"/>
            <a:pathLst>
              <a:path w="261257" h="99181">
                <a:moveTo>
                  <a:pt x="f5" y="f8"/>
                </a:moveTo>
                <a:cubicBezTo>
                  <a:pt x="f9" y="f10"/>
                  <a:pt x="f11" y="f7"/>
                  <a:pt x="f12" y="f13"/>
                </a:cubicBezTo>
                <a:cubicBezTo>
                  <a:pt x="f14" y="f15"/>
                  <a:pt x="f6" y="f5"/>
                  <a:pt x="f6" y="f5"/>
                </a:cubicBezTo>
                <a:lnTo>
                  <a:pt x="f6" y="f5"/>
                </a:lnTo>
              </a:path>
            </a:pathLst>
          </a:custGeom>
          <a:noFill/>
          <a:ln w="9360">
            <a:solidFill>
              <a:srgbClr val="4A7EBB"/>
            </a:solidFill>
            <a:prstDash val="solid"/>
            <a:round/>
          </a:ln>
        </p:spPr>
        <p:txBody>
          <a:bodyPr vert="horz" wrap="squar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8" name="TextBox 52"/>
          <p:cNvSpPr/>
          <p:nvPr/>
        </p:nvSpPr>
        <p:spPr>
          <a:xfrm>
            <a:off x="142920" y="1071720"/>
            <a:ext cx="577080" cy="5205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buNone/>
              <a:tabLst/>
            </a:pPr>
            <a:r>
              <a:rPr lang="en-US" sz="2800" b="1" i="1">
                <a:latin typeface="Times New Roman" pitchFamily="18"/>
                <a:ea typeface="Lucida Sans Unicode" pitchFamily="2"/>
                <a:cs typeface="Tahoma" pitchFamily="2"/>
              </a:rPr>
              <a:t>S</a:t>
            </a:r>
          </a:p>
        </p:txBody>
      </p:sp>
      <p:sp>
        <p:nvSpPr>
          <p:cNvPr id="19" name="TextBox 53"/>
          <p:cNvSpPr/>
          <p:nvPr/>
        </p:nvSpPr>
        <p:spPr>
          <a:xfrm>
            <a:off x="4500720" y="1214280"/>
            <a:ext cx="899279" cy="94715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buNone/>
              <a:tabLst/>
            </a:pPr>
            <a:r>
              <a:rPr lang="en-US" sz="2800" b="1" i="1">
                <a:latin typeface="Times New Roman" pitchFamily="18"/>
                <a:ea typeface="Lucida Sans Unicode" pitchFamily="2"/>
                <a:cs typeface="Tahoma" pitchFamily="2"/>
              </a:rPr>
              <a:t>S</a:t>
            </a:r>
            <a:r>
              <a:rPr lang="en-US" sz="2800" b="1" i="1" baseline="-25000">
                <a:latin typeface="Times New Roman" pitchFamily="18"/>
                <a:ea typeface="Lucida Sans Unicode" pitchFamily="2"/>
                <a:cs typeface="Tahoma" pitchFamily="2"/>
              </a:rPr>
              <a:t>1</a:t>
            </a:r>
          </a:p>
        </p:txBody>
      </p:sp>
      <p:sp>
        <p:nvSpPr>
          <p:cNvPr id="20" name="TextBox 54"/>
          <p:cNvSpPr/>
          <p:nvPr/>
        </p:nvSpPr>
        <p:spPr>
          <a:xfrm>
            <a:off x="3000240" y="5910480"/>
            <a:ext cx="959760" cy="94715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buNone/>
              <a:tabLst/>
            </a:pPr>
            <a:r>
              <a:rPr lang="en-US" sz="2800" b="1" i="1">
                <a:latin typeface="Times New Roman" pitchFamily="18"/>
                <a:ea typeface="Lucida Sans Unicode" pitchFamily="2"/>
                <a:cs typeface="Tahoma" pitchFamily="2"/>
              </a:rPr>
              <a:t>S</a:t>
            </a:r>
            <a:r>
              <a:rPr lang="en-US" sz="2800" b="1" i="1" baseline="-25000">
                <a:latin typeface="Times New Roman" pitchFamily="18"/>
                <a:ea typeface="Lucida Sans Unicode" pitchFamily="2"/>
                <a:cs typeface="Tahoma" pitchFamily="2"/>
              </a:rPr>
              <a:t>2</a:t>
            </a:r>
          </a:p>
        </p:txBody>
      </p:sp>
      <p:sp>
        <p:nvSpPr>
          <p:cNvPr id="21" name="TextBox 56"/>
          <p:cNvSpPr/>
          <p:nvPr/>
        </p:nvSpPr>
        <p:spPr>
          <a:xfrm>
            <a:off x="4143240" y="2928959"/>
            <a:ext cx="366839" cy="4337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buNone/>
              <a:tabLst/>
            </a:pPr>
            <a:r>
              <a:rPr lang="en-US" sz="2400" i="1">
                <a:latin typeface="Times New Roman" pitchFamily="18"/>
                <a:ea typeface="Lucida Sans Unicode" pitchFamily="2"/>
                <a:cs typeface="Tahoma" pitchFamily="2"/>
              </a:rPr>
              <a:t>1</a:t>
            </a:r>
          </a:p>
        </p:txBody>
      </p:sp>
      <p:sp>
        <p:nvSpPr>
          <p:cNvPr id="22" name="TextBox 57"/>
          <p:cNvSpPr/>
          <p:nvPr/>
        </p:nvSpPr>
        <p:spPr>
          <a:xfrm>
            <a:off x="4143240" y="3500279"/>
            <a:ext cx="366839" cy="4337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buNone/>
              <a:tabLst/>
            </a:pPr>
            <a:r>
              <a:rPr lang="en-US" sz="2400" i="1">
                <a:latin typeface="Times New Roman" pitchFamily="18"/>
                <a:ea typeface="Lucida Sans Unicode" pitchFamily="2"/>
                <a:cs typeface="Tahoma" pitchFamily="2"/>
              </a:rPr>
              <a:t>2</a:t>
            </a:r>
          </a:p>
        </p:txBody>
      </p:sp>
      <p:sp>
        <p:nvSpPr>
          <p:cNvPr id="23" name="TextBox 60"/>
          <p:cNvSpPr/>
          <p:nvPr/>
        </p:nvSpPr>
        <p:spPr>
          <a:xfrm>
            <a:off x="2000160" y="3286079"/>
            <a:ext cx="444599" cy="490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buNone/>
              <a:tabLst/>
            </a:pPr>
            <a:r>
              <a:rPr lang="en-US" sz="2800" b="1" i="1">
                <a:latin typeface="Times New Roman" pitchFamily="18"/>
                <a:ea typeface="Lucida Sans Unicode" pitchFamily="2"/>
                <a:cs typeface="Tahoma" pitchFamily="2"/>
              </a:rPr>
              <a:t>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274320"/>
            <a:ext cx="8229600" cy="1143360"/>
          </a:xfrm>
        </p:spPr>
        <p:txBody>
          <a:bodyPr wrap="square" lIns="91440" tIns="45720" rIns="91440" bIns="45720" anchorCtr="0">
            <a:spAutoFit/>
          </a:bodyPr>
          <a:lstStyle>
            <a:defPPr lvl="0">
              <a:buClr>
                <a:srgbClr val="000000"/>
              </a:buClr>
              <a:buSzPct val="100000"/>
              <a:buFont typeface="Calibri" pitchFamily="34"/>
              <a:buNone/>
            </a:defPPr>
            <a:lvl1pPr lvl="0">
              <a:buClr>
                <a:srgbClr val="000000"/>
              </a:buClr>
              <a:buSzPct val="100000"/>
              <a:buFont typeface="Calibri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/>
              <a:t>Законы преломления света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766040"/>
          </a:xfrm>
        </p:spPr>
        <p:txBody>
          <a:bodyPr wrap="square" lIns="91440" tIns="45720" rIns="91440" bIns="45720" anchor="t" anchorCtr="0">
            <a:spAutoFit/>
          </a:bodyPr>
          <a:lstStyle>
            <a:defPPr marL="342720" marR="0" lvl="0" indent="-34272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defPPr>
            <a:lvl1pPr marL="342720" marR="0" lvl="0" indent="-34272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1pPr>
            <a:lvl2pPr marL="742680" marR="0" lvl="1" indent="-285480" algn="l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ru-RU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2pPr>
            <a:lvl3pPr marL="1143000" marR="0" lvl="2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ru-RU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3pPr>
            <a:lvl4pPr marL="1600199" marR="0" lvl="3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4pPr>
            <a:lvl5pPr marL="2057400" marR="0" lvl="4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5pPr>
            <a:lvl6pPr marL="2057400" marR="0" lvl="5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6pPr>
            <a:lvl7pPr marL="2057400" marR="0" lvl="6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7pPr>
            <a:lvl8pPr marL="2057400" marR="0" lvl="7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8pPr>
            <a:lvl9pPr marL="2057400" marR="0" lvl="8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9pPr>
          </a:lstStyle>
          <a:p>
            <a:pPr marL="0" lvl="0" indent="0"/>
            <a:r>
              <a:rPr lang="ru-RU"/>
              <a:t>Преломленный луч, падающий луч и перпендикуляр к границе раздела двух сред, восставленный в точке падения луча, лежат в одной плоскости.</a:t>
            </a:r>
          </a:p>
          <a:p>
            <a:pPr marL="0" lvl="0" indent="0"/>
            <a:r>
              <a:rPr lang="ru-RU"/>
              <a:t>Отношение синуса угла падения к синусу угла преломления есть величина постоянная для данных двух сред, равная отношению скоростей света в этих средах.</a:t>
            </a:r>
          </a:p>
          <a:p>
            <a:pPr marL="0" lvl="0" indent="0">
              <a:buNone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9" name="Picture 7" descr="Картинка 2 из 1249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4953000"/>
            <a:ext cx="1676400" cy="140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52400" y="152400"/>
            <a:ext cx="86106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/>
              <a:t>Явления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интерференции и дифракции </a:t>
            </a:r>
          </a:p>
          <a:p>
            <a:pPr algn="ctr">
              <a:defRPr/>
            </a:pPr>
            <a:r>
              <a:rPr lang="ru-RU" sz="2400" dirty="0"/>
              <a:t>можно было объяснить, если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свет</a:t>
            </a:r>
            <a:r>
              <a:rPr lang="ru-RU" sz="2400" dirty="0"/>
              <a:t> считать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волной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3429000"/>
            <a:ext cx="80772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/>
              <a:t>Явления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излучения и поглощения </a:t>
            </a:r>
          </a:p>
          <a:p>
            <a:pPr algn="ctr">
              <a:defRPr/>
            </a:pPr>
            <a:r>
              <a:rPr lang="ru-RU" sz="2400" dirty="0"/>
              <a:t>можно было объяснить, если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свет</a:t>
            </a:r>
            <a:r>
              <a:rPr lang="ru-RU" sz="2400" dirty="0"/>
              <a:t> считать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потоком частиц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4800" y="1143000"/>
            <a:ext cx="35814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Интерференция света</a:t>
            </a:r>
          </a:p>
          <a:p>
            <a:pPr algn="ctr">
              <a:defRPr/>
            </a:pPr>
            <a:r>
              <a:rPr lang="ru-RU" sz="2400" dirty="0"/>
              <a:t> сложение световых волн</a:t>
            </a:r>
          </a:p>
        </p:txBody>
      </p:sp>
      <p:pic>
        <p:nvPicPr>
          <p:cNvPr id="44034" name="Picture 2" descr="D:\Irina\анимашки\физика\interference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981200"/>
            <a:ext cx="22098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267200" y="1143000"/>
            <a:ext cx="46482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Дифракция света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dirty="0" err="1"/>
              <a:t>огибание</a:t>
            </a:r>
            <a:r>
              <a:rPr lang="ru-RU" sz="2400" dirty="0"/>
              <a:t> малых препятствий.</a:t>
            </a:r>
          </a:p>
        </p:txBody>
      </p:sp>
      <p:pic>
        <p:nvPicPr>
          <p:cNvPr id="44036" name="Picture 4" descr="Картинка 66 из 20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6400" y="1981200"/>
            <a:ext cx="1981200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7" name="Picture 5" descr="D:\Irina\анимашки\огонь, свет\солнце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2800" y="49530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52400" y="4495800"/>
            <a:ext cx="3048000" cy="19383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Излучение света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defRPr/>
            </a:pPr>
            <a:r>
              <a:rPr lang="ru-RU" sz="2400" dirty="0"/>
              <a:t>процесс испускания и распространения энергии в виде волн </a:t>
            </a:r>
          </a:p>
          <a:p>
            <a:pPr algn="ctr">
              <a:defRPr/>
            </a:pPr>
            <a:r>
              <a:rPr lang="ru-RU" sz="2400" dirty="0"/>
              <a:t>и частиц.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477000" y="4572000"/>
            <a:ext cx="2493963" cy="19383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Поглощение света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defRPr/>
            </a:pPr>
            <a:r>
              <a:rPr lang="ru-RU" sz="2400" dirty="0"/>
              <a:t>уменьшение интенсивности </a:t>
            </a:r>
          </a:p>
          <a:p>
            <a:pPr algn="ctr">
              <a:defRPr/>
            </a:pPr>
            <a:r>
              <a:rPr lang="ru-RU" sz="2400" dirty="0"/>
              <a:t>излучения света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endParaRPr lang="ru-RU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28760" y="192600"/>
            <a:ext cx="8229600" cy="1329480"/>
          </a:xfrm>
        </p:spPr>
        <p:txBody>
          <a:bodyPr wrap="square" lIns="91440" tIns="45720" rIns="91440" bIns="45720" anchorCtr="0">
            <a:spAutoFit/>
          </a:bodyPr>
          <a:lstStyle>
            <a:defPPr lvl="0">
              <a:buClr>
                <a:srgbClr val="000000"/>
              </a:buClr>
              <a:buSzPct val="100000"/>
              <a:buFont typeface="Calibri" pitchFamily="34"/>
              <a:buNone/>
            </a:defPPr>
            <a:lvl1pPr lvl="0">
              <a:buClr>
                <a:srgbClr val="000000"/>
              </a:buClr>
              <a:buSzPct val="100000"/>
              <a:buFont typeface="Calibri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4000"/>
              <a:t>Законы преломления света (формула)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1876320" y="2071800"/>
            <a:ext cx="5462640" cy="2000519"/>
            <a:chOff x="1876320" y="2071800"/>
            <a:chExt cx="5462640" cy="2000519"/>
          </a:xfrm>
        </p:grpSpPr>
        <p:graphicFrame>
          <p:nvGraphicFramePr>
            <p:cNvPr id="4" name="Содержимое 6"/>
            <p:cNvGraphicFramePr>
              <a:graphicFrameLocks noChangeAspect="1"/>
            </p:cNvGraphicFramePr>
            <p:nvPr/>
          </p:nvGraphicFramePr>
          <p:xfrm>
            <a:off x="1876320" y="2071800"/>
            <a:ext cx="5462640" cy="2000160"/>
          </p:xfrm>
          <a:graphic>
            <a:graphicData uri="http://schemas.openxmlformats.org/presentationml/2006/ole">
              <p:oleObj spid="_x0000_s1026" name="Формула" r:id="rId4" imgW="58521600" imgH="21430445" progId="Equation.3">
                <p:embed/>
              </p:oleObj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1876320" y="2071800"/>
              <a:ext cx="5462640" cy="2000519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0000" tIns="46800" rIns="90000" bIns="46800" anchor="t" anchorCtr="0" compatLnSpc="0">
              <a:spAutoFit/>
            </a:bodyPr>
            <a:lstStyle/>
            <a:p>
              <a:pPr lvl="0" rtl="0" hangingPunct="0">
                <a:buNone/>
                <a:tabLst/>
              </a:pPr>
              <a:endParaRPr lang="ru-RU" sz="2400">
                <a:latin typeface="Times New Roman" pitchFamily="18"/>
                <a:ea typeface="Lucida Sans Unicode" pitchFamily="2"/>
                <a:cs typeface="Tahoma" pitchFamily="2"/>
              </a:endParaRPr>
            </a:p>
          </p:txBody>
        </p:sp>
      </p:grpSp>
      <p:pic>
        <p:nvPicPr>
          <p:cNvPr id="6" name="Рисунок 4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938880" y="4671360"/>
            <a:ext cx="2481120" cy="360863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5"/>
          <p:cNvSpPr/>
          <p:nvPr/>
        </p:nvSpPr>
        <p:spPr>
          <a:xfrm>
            <a:off x="4000680" y="4572000"/>
            <a:ext cx="4071600" cy="16909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buNone/>
              <a:tabLst/>
            </a:pPr>
            <a:r>
              <a:rPr lang="ru-RU" sz="2800" i="1" dirty="0" smtClean="0">
                <a:latin typeface="Times New Roman" pitchFamily="18"/>
                <a:ea typeface="Lucida Sans Unicode" pitchFamily="2"/>
                <a:cs typeface="Tahoma" pitchFamily="2"/>
              </a:rPr>
              <a:t>Примечание. </a:t>
            </a:r>
            <a:r>
              <a:rPr lang="ru-RU" sz="2800" dirty="0" smtClean="0">
                <a:latin typeface="Times New Roman" pitchFamily="18"/>
                <a:ea typeface="Lucida Sans Unicode" pitchFamily="2"/>
                <a:cs typeface="Tahoma" pitchFamily="2"/>
              </a:rPr>
              <a:t>Часто угол отражения обозначают буквой </a:t>
            </a:r>
            <a:r>
              <a:rPr lang="el-GR" sz="2800" dirty="0" smtClean="0">
                <a:latin typeface="Times New Roman" pitchFamily="18"/>
                <a:ea typeface="Lucida Sans Unicode" pitchFamily="2"/>
                <a:cs typeface="Tahoma" pitchFamily="2"/>
              </a:rPr>
              <a:t>γ</a:t>
            </a:r>
            <a:r>
              <a:rPr lang="ru-RU" sz="2800" dirty="0" smtClean="0">
                <a:latin typeface="Times New Roman" pitchFamily="18"/>
                <a:ea typeface="Lucida Sans Unicode" pitchFamily="2"/>
                <a:cs typeface="Tahoma" pitchFamily="2"/>
              </a:rPr>
              <a:t>, а угол преломления - </a:t>
            </a:r>
            <a:r>
              <a:rPr lang="el-GR" sz="2800" dirty="0" smtClean="0">
                <a:latin typeface="Times New Roman" pitchFamily="18"/>
                <a:ea typeface="Lucida Sans Unicode" pitchFamily="2"/>
                <a:cs typeface="Tahoma" pitchFamily="2"/>
              </a:rPr>
              <a:t>β</a:t>
            </a:r>
            <a:endParaRPr lang="el-GR" sz="2800" dirty="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274320"/>
            <a:ext cx="8229600" cy="1143360"/>
          </a:xfrm>
        </p:spPr>
        <p:txBody>
          <a:bodyPr wrap="square" lIns="91440" tIns="45720" rIns="91440" bIns="45720" anchorCtr="0">
            <a:spAutoFit/>
          </a:bodyPr>
          <a:lstStyle>
            <a:defPPr lvl="0">
              <a:buClr>
                <a:srgbClr val="000000"/>
              </a:buClr>
              <a:buSzPct val="100000"/>
              <a:buFont typeface="Calibri" pitchFamily="34"/>
              <a:buNone/>
            </a:defPPr>
            <a:lvl1pPr lvl="0">
              <a:buClr>
                <a:srgbClr val="000000"/>
              </a:buClr>
              <a:buSzPct val="100000"/>
              <a:buFont typeface="Calibri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/>
              <a:t>Показатели преломления света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428760" y="1571759"/>
            <a:ext cx="8229600" cy="4526280"/>
          </a:xfrm>
        </p:spPr>
        <p:txBody>
          <a:bodyPr wrap="square" lIns="91440" tIns="45720" rIns="91440" bIns="45720" anchor="t" anchorCtr="0">
            <a:spAutoFit/>
          </a:bodyPr>
          <a:lstStyle>
            <a:defPPr marL="342720" marR="0" lvl="0" indent="-34272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defPPr>
            <a:lvl1pPr marL="342720" marR="0" lvl="0" indent="-34272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1pPr>
            <a:lvl2pPr marL="742680" marR="0" lvl="1" indent="-285480" algn="l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ru-RU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2pPr>
            <a:lvl3pPr marL="1143000" marR="0" lvl="2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ru-RU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3pPr>
            <a:lvl4pPr marL="1600199" marR="0" lvl="3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4pPr>
            <a:lvl5pPr marL="2057400" marR="0" lvl="4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5pPr>
            <a:lvl6pPr marL="2057400" marR="0" lvl="5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6pPr>
            <a:lvl7pPr marL="2057400" marR="0" lvl="6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7pPr>
            <a:lvl8pPr marL="2057400" marR="0" lvl="7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8pPr>
            <a:lvl9pPr marL="2057400" marR="0" lvl="8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9pPr>
          </a:lstStyle>
          <a:p>
            <a:pPr marL="0" lvl="0" indent="0">
              <a:lnSpc>
                <a:spcPct val="90000"/>
              </a:lnSpc>
            </a:pPr>
            <a:r>
              <a:rPr lang="en-US" sz="2600" i="1"/>
              <a:t>n</a:t>
            </a:r>
            <a:r>
              <a:rPr lang="en-US" sz="2600" i="1" baseline="-25000"/>
              <a:t>1</a:t>
            </a:r>
            <a:r>
              <a:rPr lang="en-US" sz="2600" i="1"/>
              <a:t> - </a:t>
            </a:r>
            <a:r>
              <a:rPr lang="ru-RU" sz="2600"/>
              <a:t>абсолютный показатель преломления первой среды относительно вакуума:</a:t>
            </a:r>
          </a:p>
          <a:p>
            <a:pPr marL="0" lvl="0" indent="0">
              <a:lnSpc>
                <a:spcPct val="90000"/>
              </a:lnSpc>
              <a:buNone/>
            </a:pPr>
            <a:endParaRPr lang="ru-RU" sz="2600" i="1"/>
          </a:p>
          <a:p>
            <a:pPr marL="0" lvl="0" indent="0">
              <a:lnSpc>
                <a:spcPct val="90000"/>
              </a:lnSpc>
            </a:pPr>
            <a:r>
              <a:rPr lang="en-US" sz="2600" i="1"/>
              <a:t>n</a:t>
            </a:r>
            <a:r>
              <a:rPr lang="en-US" sz="2600" i="1" baseline="-25000"/>
              <a:t>2</a:t>
            </a:r>
            <a:r>
              <a:rPr lang="en-US" sz="2600" i="1"/>
              <a:t> - </a:t>
            </a:r>
            <a:r>
              <a:rPr lang="ru-RU" sz="2600"/>
              <a:t>абсолютный показатель преломления второй среды относительно вакуума:</a:t>
            </a:r>
          </a:p>
          <a:p>
            <a:pPr marL="0" lvl="0" indent="0">
              <a:lnSpc>
                <a:spcPct val="90000"/>
              </a:lnSpc>
              <a:buNone/>
            </a:pPr>
            <a:endParaRPr lang="ru-RU" sz="2600" i="1"/>
          </a:p>
          <a:p>
            <a:pPr marL="0" lvl="0" indent="0">
              <a:lnSpc>
                <a:spcPct val="90000"/>
              </a:lnSpc>
            </a:pPr>
            <a:r>
              <a:rPr lang="en-US" sz="2600" i="1"/>
              <a:t>n</a:t>
            </a:r>
            <a:r>
              <a:rPr lang="en-US" sz="2600" i="1" baseline="-25000"/>
              <a:t>21</a:t>
            </a:r>
            <a:r>
              <a:rPr lang="en-US" sz="2600" i="1"/>
              <a:t> </a:t>
            </a:r>
            <a:r>
              <a:rPr lang="en-US" sz="2600"/>
              <a:t>- </a:t>
            </a:r>
            <a:r>
              <a:rPr lang="ru-RU" sz="2600"/>
              <a:t>относительный показатель преломления второй среды относительно первой: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5760000" y="1800000"/>
          <a:ext cx="1260000" cy="1080000"/>
        </p:xfrm>
        <a:graphic>
          <a:graphicData uri="http://schemas.openxmlformats.org/presentationml/2006/ole">
            <p:oleObj spid="_x0000_s2050" name="Формула" r:id="rId4" imgW="14836462" imgH="14012214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940000" y="3214079"/>
          <a:ext cx="1428840" cy="1105919"/>
        </p:xfrm>
        <a:graphic>
          <a:graphicData uri="http://schemas.openxmlformats.org/presentationml/2006/ole">
            <p:oleObj spid="_x0000_s2051" name="Формула" r:id="rId5" imgW="17309206" imgH="14012214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600000" y="5286240"/>
          <a:ext cx="1800000" cy="1143000"/>
        </p:xfrm>
        <a:graphic>
          <a:graphicData uri="http://schemas.openxmlformats.org/presentationml/2006/ole">
            <p:oleObj spid="_x0000_s2052" name="Формула" r:id="rId6" imgW="18957701" imgH="14012214" progId="Equation.3">
              <p:embed/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173880"/>
            <a:ext cx="8229600" cy="134460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Calibri" pitchFamily="34"/>
              <a:buNone/>
            </a:defPPr>
            <a:lvl1pPr lvl="0">
              <a:buClr>
                <a:srgbClr val="000000"/>
              </a:buClr>
              <a:buSzPct val="100000"/>
              <a:buFont typeface="Calibri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/>
              <a:t>Полное внутреннее отражение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80000" y="1260000"/>
            <a:ext cx="8820000" cy="32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80000" y="4500000"/>
            <a:ext cx="8820000" cy="1998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342720" marR="0" lvl="0" indent="-34272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defPPr>
            <a:lvl1pPr marL="342720" marR="0" lvl="0" indent="-34272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1pPr>
            <a:lvl2pPr marL="742680" marR="0" lvl="1" indent="-285480" algn="l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ru-RU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2pPr>
            <a:lvl3pPr marL="1143000" marR="0" lvl="2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ru-RU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3pPr>
            <a:lvl4pPr marL="1600199" marR="0" lvl="3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4pPr>
            <a:lvl5pPr marL="2057400" marR="0" lvl="4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5pPr>
            <a:lvl6pPr marL="2057400" marR="0" lvl="5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6pPr>
            <a:lvl7pPr marL="2057400" marR="0" lvl="6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7pPr>
            <a:lvl8pPr marL="2057400" marR="0" lvl="7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8pPr>
            <a:lvl9pPr marL="2057400" marR="0" lvl="8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9pPr>
          </a:lstStyle>
          <a:p>
            <a:pPr marL="0" marR="0" lvl="0" indent="0" rtl="0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</a:pPr>
            <a:r>
              <a:rPr lang="ru-RU" sz="3000"/>
              <a:t>Если свет падает из </a:t>
            </a:r>
            <a:r>
              <a:rPr lang="ru-RU" sz="3000" i="1"/>
              <a:t>оптически более плотной </a:t>
            </a:r>
            <a:r>
              <a:rPr lang="ru-RU" sz="3000"/>
              <a:t>среды в </a:t>
            </a:r>
            <a:r>
              <a:rPr lang="ru-RU" sz="3000" i="1"/>
              <a:t>оптически менее плотную</a:t>
            </a:r>
            <a:r>
              <a:rPr lang="ru-RU" sz="3000"/>
              <a:t> (</a:t>
            </a:r>
            <a:r>
              <a:rPr lang="en-US" sz="3000" i="1"/>
              <a:t>n</a:t>
            </a:r>
            <a:r>
              <a:rPr lang="en-US" sz="3000" i="1" baseline="-25000"/>
              <a:t>1</a:t>
            </a:r>
            <a:r>
              <a:rPr lang="en-US" sz="3000" i="1"/>
              <a:t> &gt; n</a:t>
            </a:r>
            <a:r>
              <a:rPr lang="en-US" sz="3000" i="1" baseline="-25000"/>
              <a:t>2</a:t>
            </a:r>
            <a:r>
              <a:rPr lang="en-US" sz="3000"/>
              <a:t>)</a:t>
            </a:r>
            <a:r>
              <a:rPr lang="ru-RU" sz="3000"/>
              <a:t>, то при определенном  для каждой среды угле падения (</a:t>
            </a:r>
            <a:r>
              <a:rPr lang="el-GR" sz="3000" i="1"/>
              <a:t>α</a:t>
            </a:r>
            <a:r>
              <a:rPr lang="el-GR" sz="3000" i="1" baseline="-25000"/>
              <a:t>0</a:t>
            </a:r>
            <a:r>
              <a:rPr lang="ru-RU" sz="3000"/>
              <a:t>) угол преломления становится равным 90</a:t>
            </a:r>
            <a:r>
              <a:rPr lang="ru-RU" sz="3000" baseline="30000"/>
              <a:t>o</a:t>
            </a:r>
            <a:r>
              <a:rPr lang="ru-RU" sz="300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274320"/>
            <a:ext cx="8229600" cy="1143360"/>
          </a:xfrm>
        </p:spPr>
        <p:txBody>
          <a:bodyPr wrap="square" lIns="91440" tIns="45720" rIns="91440" bIns="45720" anchorCtr="0">
            <a:spAutoFit/>
          </a:bodyPr>
          <a:lstStyle>
            <a:defPPr lvl="0">
              <a:buClr>
                <a:srgbClr val="000000"/>
              </a:buClr>
              <a:buSzPct val="100000"/>
              <a:buFont typeface="Calibri" pitchFamily="34"/>
              <a:buNone/>
            </a:defPPr>
            <a:lvl1pPr lvl="0">
              <a:buClr>
                <a:srgbClr val="000000"/>
              </a:buClr>
              <a:buSzPct val="100000"/>
              <a:buFont typeface="Calibri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/>
              <a:t>Полное внутреннее отражение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360000" y="3780000"/>
            <a:ext cx="8229600" cy="2838600"/>
          </a:xfrm>
        </p:spPr>
        <p:txBody>
          <a:bodyPr wrap="square" lIns="91440" tIns="45720" rIns="91440" bIns="45720" anchor="t" anchorCtr="0">
            <a:spAutoFit/>
          </a:bodyPr>
          <a:lstStyle>
            <a:defPPr marL="342720" marR="0" lvl="0" indent="-34272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defPPr>
            <a:lvl1pPr marL="342720" marR="0" lvl="0" indent="-34272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1pPr>
            <a:lvl2pPr marL="742680" marR="0" lvl="1" indent="-285480" algn="l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ru-RU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2pPr>
            <a:lvl3pPr marL="1143000" marR="0" lvl="2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ru-RU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3pPr>
            <a:lvl4pPr marL="1600199" marR="0" lvl="3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4pPr>
            <a:lvl5pPr marL="2057400" marR="0" lvl="4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5pPr>
            <a:lvl6pPr marL="2057400" marR="0" lvl="5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6pPr>
            <a:lvl7pPr marL="2057400" marR="0" lvl="6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7pPr>
            <a:lvl8pPr marL="2057400" marR="0" lvl="7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8pPr>
            <a:lvl9pPr marL="2057400" marR="0" lvl="8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9pPr>
          </a:lstStyle>
          <a:p>
            <a:pPr marL="0" lvl="0" indent="0">
              <a:lnSpc>
                <a:spcPct val="90000"/>
              </a:lnSpc>
              <a:spcBef>
                <a:spcPts val="748"/>
              </a:spcBef>
              <a:buNone/>
            </a:pPr>
            <a:endParaRPr lang="ru-RU" sz="3000"/>
          </a:p>
          <a:p>
            <a:pPr marL="0" lvl="0" indent="0">
              <a:lnSpc>
                <a:spcPct val="90000"/>
              </a:lnSpc>
              <a:spcBef>
                <a:spcPts val="748"/>
              </a:spcBef>
            </a:pPr>
            <a:r>
              <a:rPr lang="ru-RU" sz="3000"/>
              <a:t>При дальнейшем увеличении угла падения преломленный луч исчезает. Наблюдается только отражение.</a:t>
            </a:r>
          </a:p>
          <a:p>
            <a:pPr marL="0" lvl="0" indent="0">
              <a:lnSpc>
                <a:spcPct val="90000"/>
              </a:lnSpc>
              <a:spcBef>
                <a:spcPts val="748"/>
              </a:spcBef>
            </a:pPr>
            <a:r>
              <a:rPr lang="ru-RU" sz="3000"/>
              <a:t>Это явление называется </a:t>
            </a:r>
            <a:r>
              <a:rPr lang="ru-RU" sz="3000" i="1"/>
              <a:t>полным внутренним отражением.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40000" y="1440000"/>
            <a:ext cx="7920000" cy="28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181440"/>
            <a:ext cx="8229600" cy="1329480"/>
          </a:xfrm>
        </p:spPr>
        <p:txBody>
          <a:bodyPr wrap="square" lIns="91440" tIns="45720" rIns="91440" bIns="45720" anchorCtr="0">
            <a:spAutoFit/>
          </a:bodyPr>
          <a:lstStyle>
            <a:defPPr lvl="0">
              <a:buClr>
                <a:srgbClr val="000000"/>
              </a:buClr>
              <a:buSzPct val="100000"/>
              <a:buFont typeface="Calibri" pitchFamily="34"/>
              <a:buNone/>
            </a:defPPr>
            <a:lvl1pPr lvl="0">
              <a:buClr>
                <a:srgbClr val="000000"/>
              </a:buClr>
              <a:buSzPct val="100000"/>
              <a:buFont typeface="Calibri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4000"/>
              <a:t>Предельный угол полного отражения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5587920" y="2700000"/>
            <a:ext cx="2152080" cy="1260000"/>
            <a:chOff x="5587920" y="2700000"/>
            <a:chExt cx="2152080" cy="1260000"/>
          </a:xfrm>
        </p:grpSpPr>
        <p:graphicFrame>
          <p:nvGraphicFramePr>
            <p:cNvPr id="4" name="Содержимое 55"/>
            <p:cNvGraphicFramePr>
              <a:graphicFrameLocks noChangeAspect="1"/>
            </p:cNvGraphicFramePr>
            <p:nvPr/>
          </p:nvGraphicFramePr>
          <p:xfrm>
            <a:off x="5587920" y="2700000"/>
            <a:ext cx="2152080" cy="1259639"/>
          </p:xfrm>
          <a:graphic>
            <a:graphicData uri="http://schemas.openxmlformats.org/presentationml/2006/ole">
              <p:oleObj spid="_x0000_s3074" name="Формула" r:id="rId4" imgW="24727437" imgH="14012214" progId="Equation.3">
                <p:embed/>
              </p:oleObj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5587920" y="2700000"/>
              <a:ext cx="2152080" cy="126000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0000" tIns="46800" rIns="90000" bIns="46800" anchor="t" anchorCtr="0" compatLnSpc="0">
              <a:spAutoFit/>
            </a:bodyPr>
            <a:lstStyle/>
            <a:p>
              <a:pPr lvl="0" rtl="0" hangingPunct="0">
                <a:buNone/>
                <a:tabLst/>
              </a:pPr>
              <a:endParaRPr lang="ru-RU" sz="2400">
                <a:latin typeface="Times New Roman" pitchFamily="18"/>
                <a:ea typeface="Lucida Sans Unicode" pitchFamily="2"/>
                <a:cs typeface="Tahoma" pitchFamily="2"/>
              </a:endParaRPr>
            </a:p>
          </p:txBody>
        </p:sp>
      </p:grpSp>
      <p:sp>
        <p:nvSpPr>
          <p:cNvPr id="6" name="Текст 5"/>
          <p:cNvSpPr txBox="1">
            <a:spLocks noGrp="1"/>
          </p:cNvSpPr>
          <p:nvPr>
            <p:ph type="body" idx="4294967295"/>
          </p:nvPr>
        </p:nvSpPr>
        <p:spPr>
          <a:xfrm>
            <a:off x="4642920" y="1277640"/>
            <a:ext cx="4038840" cy="5580000"/>
          </a:xfrm>
        </p:spPr>
        <p:txBody>
          <a:bodyPr wrap="square" lIns="91440" tIns="45720" rIns="91440" bIns="45720" anchor="t" anchorCtr="0">
            <a:spAutoFit/>
          </a:bodyPr>
          <a:lstStyle>
            <a:defPPr marL="342720" marR="0" lvl="0" indent="-34272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defPPr>
            <a:lvl1pPr marL="342720" marR="0" lvl="0" indent="-34272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1pPr>
            <a:lvl2pPr marL="742680" marR="0" lvl="1" indent="-285480" algn="l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ru-RU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2pPr>
            <a:lvl3pPr marL="1143000" marR="0" lvl="2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ru-RU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3pPr>
            <a:lvl4pPr marL="1600199" marR="0" lvl="3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4pPr>
            <a:lvl5pPr marL="2057400" marR="0" lvl="4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5pPr>
            <a:lvl6pPr marL="2057400" marR="0" lvl="5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6pPr>
            <a:lvl7pPr marL="2057400" marR="0" lvl="6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7pPr>
            <a:lvl8pPr marL="2057400" marR="0" lvl="7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8pPr>
            <a:lvl9pPr marL="2057400" marR="0" lvl="8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9pPr>
          </a:lstStyle>
          <a:p>
            <a:pPr marL="0" lvl="0" indent="0">
              <a:spcBef>
                <a:spcPts val="697"/>
              </a:spcBef>
            </a:pPr>
            <a:r>
              <a:rPr lang="ru-RU" sz="2800"/>
              <a:t>Переход между двумя любыми средами:</a:t>
            </a:r>
          </a:p>
          <a:p>
            <a:pPr lvl="0">
              <a:spcBef>
                <a:spcPts val="697"/>
              </a:spcBef>
              <a:buNone/>
            </a:pPr>
            <a:endParaRPr lang="ru-RU" sz="2800"/>
          </a:p>
          <a:p>
            <a:pPr lvl="0">
              <a:spcBef>
                <a:spcPts val="697"/>
              </a:spcBef>
              <a:buNone/>
            </a:pPr>
            <a:endParaRPr lang="ru-RU" sz="2800"/>
          </a:p>
          <a:p>
            <a:pPr lvl="0">
              <a:spcBef>
                <a:spcPts val="697"/>
              </a:spcBef>
              <a:buNone/>
            </a:pPr>
            <a:endParaRPr lang="ru-RU" sz="2800"/>
          </a:p>
          <a:p>
            <a:pPr marL="0" lvl="0" indent="0">
              <a:spcBef>
                <a:spcPts val="697"/>
              </a:spcBef>
            </a:pPr>
            <a:r>
              <a:rPr lang="ru-RU" sz="2800"/>
              <a:t>Переход в вакуум или в воздух:</a:t>
            </a:r>
          </a:p>
          <a:p>
            <a:pPr lvl="0">
              <a:spcBef>
                <a:spcPts val="697"/>
              </a:spcBef>
              <a:buNone/>
            </a:pPr>
            <a:endParaRPr lang="ru-RU" sz="2800"/>
          </a:p>
          <a:p>
            <a:pPr lvl="0">
              <a:spcBef>
                <a:spcPts val="697"/>
              </a:spcBef>
              <a:buNone/>
            </a:pPr>
            <a:endParaRPr lang="ru-RU" sz="2800"/>
          </a:p>
          <a:p>
            <a:pPr lvl="0">
              <a:spcBef>
                <a:spcPts val="697"/>
              </a:spcBef>
              <a:buNone/>
            </a:pPr>
            <a:endParaRPr lang="ru-RU" sz="2800"/>
          </a:p>
          <a:p>
            <a:pPr lvl="0">
              <a:spcBef>
                <a:spcPts val="697"/>
              </a:spcBef>
              <a:buNone/>
            </a:pPr>
            <a:endParaRPr lang="ru-RU" sz="2800"/>
          </a:p>
        </p:txBody>
      </p:sp>
      <p:sp>
        <p:nvSpPr>
          <p:cNvPr id="7" name="Прямая соединительная линия 9"/>
          <p:cNvSpPr/>
          <p:nvPr/>
        </p:nvSpPr>
        <p:spPr>
          <a:xfrm>
            <a:off x="428760" y="2714760"/>
            <a:ext cx="0" cy="0"/>
          </a:xfrm>
          <a:prstGeom prst="line">
            <a:avLst/>
          </a:prstGeom>
          <a:noFill/>
          <a:ln w="9360">
            <a:solidFill>
              <a:srgbClr val="4A7EBB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8" name="Прямая соединительная линия 13"/>
          <p:cNvSpPr/>
          <p:nvPr/>
        </p:nvSpPr>
        <p:spPr>
          <a:xfrm>
            <a:off x="500040" y="2714760"/>
            <a:ext cx="4071960" cy="0"/>
          </a:xfrm>
          <a:prstGeom prst="line">
            <a:avLst/>
          </a:prstGeom>
          <a:noFill/>
          <a:ln w="76320">
            <a:solidFill>
              <a:srgbClr val="4A7EBB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9" name="Прямая соединительная линия 19"/>
          <p:cNvSpPr/>
          <p:nvPr/>
        </p:nvSpPr>
        <p:spPr>
          <a:xfrm>
            <a:off x="2428920" y="1643039"/>
            <a:ext cx="0" cy="4000681"/>
          </a:xfrm>
          <a:prstGeom prst="line">
            <a:avLst/>
          </a:prstGeom>
          <a:noFill/>
          <a:ln w="28440">
            <a:solidFill>
              <a:srgbClr val="4A7EBB"/>
            </a:solidFill>
            <a:custDash>
              <a:ds d="401266" sp="100000"/>
            </a:custDash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0" name="Прямая соединительная линия 25"/>
          <p:cNvSpPr/>
          <p:nvPr/>
        </p:nvSpPr>
        <p:spPr>
          <a:xfrm flipV="1">
            <a:off x="500040" y="2714400"/>
            <a:ext cx="1928880" cy="2857320"/>
          </a:xfrm>
          <a:prstGeom prst="line">
            <a:avLst/>
          </a:pr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1" name="Прямая соединительная линия 27"/>
          <p:cNvSpPr/>
          <p:nvPr/>
        </p:nvSpPr>
        <p:spPr>
          <a:xfrm>
            <a:off x="2428200" y="2714760"/>
            <a:ext cx="1785960" cy="2857320"/>
          </a:xfrm>
          <a:prstGeom prst="line">
            <a:avLst/>
          </a:pr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cxnSp>
        <p:nvCxnSpPr>
          <p:cNvPr id="12" name="Прямая со стрелкой 30"/>
          <p:cNvCxnSpPr/>
          <p:nvPr/>
        </p:nvCxnSpPr>
        <p:spPr>
          <a:xfrm flipV="1">
            <a:off x="500040" y="4214520"/>
            <a:ext cx="929160" cy="1357560"/>
          </a:xfrm>
          <a:prstGeom prst="straightConnector1">
            <a:avLst/>
          </a:prstGeom>
          <a:noFill/>
          <a:ln w="28440">
            <a:solidFill>
              <a:srgbClr val="FF0000"/>
            </a:solidFill>
            <a:prstDash val="solid"/>
            <a:miter/>
            <a:tailEnd type="arrow"/>
          </a:ln>
        </p:spPr>
      </p:cxnSp>
      <p:cxnSp>
        <p:nvCxnSpPr>
          <p:cNvPr id="13" name="Прямая со стрелкой 32"/>
          <p:cNvCxnSpPr/>
          <p:nvPr/>
        </p:nvCxnSpPr>
        <p:spPr>
          <a:xfrm>
            <a:off x="2428920" y="2714400"/>
            <a:ext cx="929160" cy="1500479"/>
          </a:xfrm>
          <a:prstGeom prst="straightConnector1">
            <a:avLst/>
          </a:prstGeom>
          <a:noFill/>
          <a:ln w="28440">
            <a:solidFill>
              <a:srgbClr val="FF0000"/>
            </a:solidFill>
            <a:prstDash val="solid"/>
            <a:miter/>
            <a:tailEnd type="arrow"/>
          </a:ln>
        </p:spPr>
      </p:cxnSp>
      <p:sp>
        <p:nvSpPr>
          <p:cNvPr id="14" name="Прямая соединительная линия 35"/>
          <p:cNvSpPr/>
          <p:nvPr/>
        </p:nvSpPr>
        <p:spPr>
          <a:xfrm flipH="1">
            <a:off x="2428560" y="2714760"/>
            <a:ext cx="1428840" cy="0"/>
          </a:xfrm>
          <a:prstGeom prst="line">
            <a:avLst/>
          </a:pr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cxnSp>
        <p:nvCxnSpPr>
          <p:cNvPr id="15" name="Прямая со стрелкой 38"/>
          <p:cNvCxnSpPr/>
          <p:nvPr/>
        </p:nvCxnSpPr>
        <p:spPr>
          <a:xfrm>
            <a:off x="2428920" y="2714760"/>
            <a:ext cx="929160" cy="1800"/>
          </a:xfrm>
          <a:prstGeom prst="straightConnector1">
            <a:avLst/>
          </a:prstGeom>
          <a:noFill/>
          <a:ln w="28440">
            <a:solidFill>
              <a:srgbClr val="FF0000"/>
            </a:solidFill>
            <a:prstDash val="solid"/>
            <a:miter/>
            <a:tailEnd type="arrow"/>
          </a:ln>
        </p:spPr>
      </p:cxnSp>
      <p:sp>
        <p:nvSpPr>
          <p:cNvPr id="16" name="Полилиния 39"/>
          <p:cNvSpPr/>
          <p:nvPr/>
        </p:nvSpPr>
        <p:spPr>
          <a:xfrm>
            <a:off x="2003399" y="3338639"/>
            <a:ext cx="420840" cy="1159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20915"/>
              <a:gd name="f7" fmla="val 116114"/>
              <a:gd name="f8" fmla="val 44753"/>
              <a:gd name="f9" fmla="val 58057"/>
              <a:gd name="f10" fmla="val 89506"/>
              <a:gd name="f11" fmla="val 159658"/>
              <a:gd name="f12" fmla="val 229810"/>
              <a:gd name="f13" fmla="val 14514"/>
              <a:gd name="f14" fmla="+- 0 0 0"/>
              <a:gd name="f15" fmla="*/ f3 1 420915"/>
              <a:gd name="f16" fmla="*/ f4 1 116114"/>
              <a:gd name="f17" fmla="*/ f14 f0 1"/>
              <a:gd name="f18" fmla="*/ 0 f15 1"/>
              <a:gd name="f19" fmla="*/ 0 f16 1"/>
              <a:gd name="f20" fmla="*/ f17 1 f2"/>
              <a:gd name="f21" fmla="*/ 159658 f15 1"/>
              <a:gd name="f22" fmla="*/ 116114 f16 1"/>
              <a:gd name="f23" fmla="*/ 420915 f15 1"/>
              <a:gd name="f24" fmla="*/ 14514 f16 1"/>
              <a:gd name="f25" fmla="+- f20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5">
                <a:pos x="f18" y="f19"/>
              </a:cxn>
              <a:cxn ang="f25">
                <a:pos x="f21" y="f22"/>
              </a:cxn>
              <a:cxn ang="f25">
                <a:pos x="f23" y="f19"/>
              </a:cxn>
              <a:cxn ang="f25">
                <a:pos x="f23" y="f19"/>
              </a:cxn>
              <a:cxn ang="f25">
                <a:pos x="f23" y="f24"/>
              </a:cxn>
            </a:cxnLst>
            <a:rect l="l" t="t" r="r" b="b"/>
            <a:pathLst>
              <a:path w="420915" h="116114">
                <a:moveTo>
                  <a:pt x="f5" y="f5"/>
                </a:moveTo>
                <a:cubicBezTo>
                  <a:pt x="f8" y="f9"/>
                  <a:pt x="f10" y="f7"/>
                  <a:pt x="f11" y="f7"/>
                </a:cubicBezTo>
                <a:cubicBezTo>
                  <a:pt x="f12" y="f7"/>
                  <a:pt x="f6" y="f5"/>
                  <a:pt x="f6" y="f5"/>
                </a:cubicBezTo>
                <a:lnTo>
                  <a:pt x="f6" y="f5"/>
                </a:lnTo>
                <a:lnTo>
                  <a:pt x="f6" y="f13"/>
                </a:lnTo>
              </a:path>
            </a:pathLst>
          </a:custGeom>
          <a:noFill/>
          <a:ln w="9360">
            <a:solidFill>
              <a:srgbClr val="4A7EBB"/>
            </a:solidFill>
            <a:prstDash val="solid"/>
            <a:round/>
          </a:ln>
        </p:spPr>
        <p:txBody>
          <a:bodyPr vert="horz" wrap="squar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7" name="Полилиния 41"/>
          <p:cNvSpPr/>
          <p:nvPr/>
        </p:nvSpPr>
        <p:spPr>
          <a:xfrm>
            <a:off x="2409839" y="3367080"/>
            <a:ext cx="392040" cy="1159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391886"/>
              <a:gd name="f7" fmla="val 116115"/>
              <a:gd name="f8" fmla="val 39914"/>
              <a:gd name="f9" fmla="val 58057"/>
              <a:gd name="f10" fmla="val 79829"/>
              <a:gd name="f11" fmla="val 145143"/>
              <a:gd name="f12" fmla="val 210457"/>
              <a:gd name="f13" fmla="+- 0 0 0"/>
              <a:gd name="f14" fmla="*/ f3 1 391886"/>
              <a:gd name="f15" fmla="*/ f4 1 116115"/>
              <a:gd name="f16" fmla="*/ f13 f0 1"/>
              <a:gd name="f17" fmla="*/ 0 f14 1"/>
              <a:gd name="f18" fmla="*/ 0 f15 1"/>
              <a:gd name="f19" fmla="*/ f16 1 f2"/>
              <a:gd name="f20" fmla="*/ 145143 f14 1"/>
              <a:gd name="f21" fmla="*/ 116115 f15 1"/>
              <a:gd name="f22" fmla="*/ 391887 f14 1"/>
              <a:gd name="f23" fmla="+- f19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17" y="f18"/>
              </a:cxn>
              <a:cxn ang="f23">
                <a:pos x="f20" y="f21"/>
              </a:cxn>
              <a:cxn ang="f23">
                <a:pos x="f22" y="f18"/>
              </a:cxn>
              <a:cxn ang="f23">
                <a:pos x="f22" y="f18"/>
              </a:cxn>
            </a:cxnLst>
            <a:rect l="l" t="t" r="r" b="b"/>
            <a:pathLst>
              <a:path w="391886" h="116115">
                <a:moveTo>
                  <a:pt x="f5" y="f5"/>
                </a:moveTo>
                <a:cubicBezTo>
                  <a:pt x="f8" y="f9"/>
                  <a:pt x="f10" y="f7"/>
                  <a:pt x="f11" y="f7"/>
                </a:cubicBezTo>
                <a:cubicBezTo>
                  <a:pt x="f12" y="f7"/>
                  <a:pt x="f6" y="f5"/>
                  <a:pt x="f6" y="f5"/>
                </a:cubicBezTo>
                <a:lnTo>
                  <a:pt x="f6" y="f5"/>
                </a:lnTo>
              </a:path>
            </a:pathLst>
          </a:custGeom>
          <a:noFill/>
          <a:ln w="9360">
            <a:solidFill>
              <a:srgbClr val="4A7EBB"/>
            </a:solidFill>
            <a:prstDash val="solid"/>
            <a:round/>
          </a:ln>
        </p:spPr>
        <p:txBody>
          <a:bodyPr vert="horz" wrap="squar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8" name="Полилиния 42"/>
          <p:cNvSpPr/>
          <p:nvPr/>
        </p:nvSpPr>
        <p:spPr>
          <a:xfrm>
            <a:off x="2424240" y="2438280"/>
            <a:ext cx="260280" cy="2620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61257"/>
              <a:gd name="f7" fmla="val 58057"/>
              <a:gd name="f8" fmla="val 116114"/>
              <a:gd name="f9" fmla="val 159657"/>
              <a:gd name="f10" fmla="val 43543"/>
              <a:gd name="f11" fmla="val 203200"/>
              <a:gd name="f12" fmla="val 87086"/>
              <a:gd name="f13" fmla="val 246743"/>
              <a:gd name="f14" fmla="+- 0 0 0"/>
              <a:gd name="f15" fmla="*/ f3 1 261257"/>
              <a:gd name="f16" fmla="*/ f4 1 261257"/>
              <a:gd name="f17" fmla="*/ f14 f0 1"/>
              <a:gd name="f18" fmla="*/ 0 f15 1"/>
              <a:gd name="f19" fmla="*/ 0 f16 1"/>
              <a:gd name="f20" fmla="*/ f17 1 f2"/>
              <a:gd name="f21" fmla="*/ 159657 f15 1"/>
              <a:gd name="f22" fmla="*/ 43543 f16 1"/>
              <a:gd name="f23" fmla="*/ 261257 f15 1"/>
              <a:gd name="f24" fmla="*/ 261257 f16 1"/>
              <a:gd name="f25" fmla="*/ 246743 f15 1"/>
              <a:gd name="f26" fmla="*/ 246743 f16 1"/>
              <a:gd name="f27" fmla="+- f20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18" y="f19"/>
              </a:cxn>
              <a:cxn ang="f27">
                <a:pos x="f21" y="f22"/>
              </a:cxn>
              <a:cxn ang="f27">
                <a:pos x="f23" y="f24"/>
              </a:cxn>
              <a:cxn ang="f27">
                <a:pos x="f23" y="f24"/>
              </a:cxn>
              <a:cxn ang="f27">
                <a:pos x="f25" y="f26"/>
              </a:cxn>
            </a:cxnLst>
            <a:rect l="l" t="t" r="r" b="b"/>
            <a:pathLst>
              <a:path w="261257" h="261257">
                <a:moveTo>
                  <a:pt x="f5" y="f5"/>
                </a:moveTo>
                <a:cubicBezTo>
                  <a:pt x="f7" y="f5"/>
                  <a:pt x="f8" y="f5"/>
                  <a:pt x="f9" y="f10"/>
                </a:cubicBezTo>
                <a:cubicBezTo>
                  <a:pt x="f11" y="f12"/>
                  <a:pt x="f6" y="f6"/>
                  <a:pt x="f6" y="f6"/>
                </a:cubicBezTo>
                <a:lnTo>
                  <a:pt x="f6" y="f6"/>
                </a:lnTo>
                <a:lnTo>
                  <a:pt x="f13" y="f13"/>
                </a:lnTo>
              </a:path>
            </a:pathLst>
          </a:custGeom>
          <a:noFill/>
          <a:ln w="9360">
            <a:solidFill>
              <a:srgbClr val="4A7EBB"/>
            </a:solidFill>
            <a:prstDash val="solid"/>
            <a:round/>
          </a:ln>
        </p:spPr>
        <p:txBody>
          <a:bodyPr vert="horz" wrap="squar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9" name="TextBox 45"/>
          <p:cNvSpPr/>
          <p:nvPr/>
        </p:nvSpPr>
        <p:spPr>
          <a:xfrm>
            <a:off x="2714760" y="1980000"/>
            <a:ext cx="1965240" cy="1181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buNone/>
              <a:tabLst/>
            </a:pPr>
            <a:r>
              <a:rPr lang="el-GR" sz="2800" b="1">
                <a:latin typeface="Times New Roman" pitchFamily="18"/>
                <a:ea typeface="Lucida Sans Unicode" pitchFamily="2"/>
                <a:cs typeface="Tahoma" pitchFamily="2"/>
              </a:rPr>
              <a:t>γ</a:t>
            </a:r>
            <a:r>
              <a:rPr lang="en-US" sz="2800" b="1">
                <a:latin typeface="Times New Roman" pitchFamily="18"/>
                <a:ea typeface="Lucida Sans Unicode" pitchFamily="2"/>
                <a:cs typeface="Tahoma" pitchFamily="2"/>
              </a:rPr>
              <a:t> = 90</a:t>
            </a:r>
            <a:r>
              <a:rPr lang="en-US" sz="2800" b="1" baseline="30000">
                <a:latin typeface="Times New Roman" pitchFamily="18"/>
                <a:ea typeface="Lucida Sans Unicode" pitchFamily="2"/>
                <a:cs typeface="Tahoma" pitchFamily="2"/>
              </a:rPr>
              <a:t>o</a:t>
            </a:r>
          </a:p>
        </p:txBody>
      </p:sp>
      <p:sp>
        <p:nvSpPr>
          <p:cNvPr id="20" name="TextBox 47"/>
          <p:cNvSpPr/>
          <p:nvPr/>
        </p:nvSpPr>
        <p:spPr>
          <a:xfrm>
            <a:off x="1857240" y="3500279"/>
            <a:ext cx="842759" cy="94715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buNone/>
              <a:tabLst/>
            </a:pPr>
            <a:r>
              <a:rPr lang="el-GR" sz="2800">
                <a:latin typeface="Times New Roman" pitchFamily="18"/>
                <a:ea typeface="Lucida Sans Unicode" pitchFamily="2"/>
                <a:cs typeface="Tahoma" pitchFamily="2"/>
              </a:rPr>
              <a:t>α</a:t>
            </a:r>
            <a:r>
              <a:rPr lang="el-GR" sz="2800" baseline="-25000">
                <a:latin typeface="Times New Roman" pitchFamily="18"/>
                <a:ea typeface="Lucida Sans Unicode" pitchFamily="2"/>
                <a:cs typeface="Tahoma" pitchFamily="2"/>
              </a:rPr>
              <a:t>0</a:t>
            </a:r>
          </a:p>
        </p:txBody>
      </p:sp>
      <p:sp>
        <p:nvSpPr>
          <p:cNvPr id="21" name="TextBox 48"/>
          <p:cNvSpPr/>
          <p:nvPr/>
        </p:nvSpPr>
        <p:spPr>
          <a:xfrm>
            <a:off x="2500200" y="3500279"/>
            <a:ext cx="1099800" cy="94715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buNone/>
              <a:tabLst/>
            </a:pPr>
            <a:r>
              <a:rPr lang="el-GR" sz="2800">
                <a:latin typeface="Times New Roman" pitchFamily="18"/>
                <a:ea typeface="Lucida Sans Unicode" pitchFamily="2"/>
                <a:cs typeface="Tahoma" pitchFamily="2"/>
              </a:rPr>
              <a:t>α</a:t>
            </a:r>
            <a:r>
              <a:rPr lang="el-GR" sz="2800" baseline="-25000">
                <a:latin typeface="Times New Roman" pitchFamily="18"/>
                <a:ea typeface="Lucida Sans Unicode" pitchFamily="2"/>
                <a:cs typeface="Tahoma" pitchFamily="2"/>
              </a:rPr>
              <a:t>0</a:t>
            </a:r>
          </a:p>
        </p:txBody>
      </p:sp>
      <p:sp>
        <p:nvSpPr>
          <p:cNvPr id="22" name="TextBox 50"/>
          <p:cNvSpPr/>
          <p:nvPr/>
        </p:nvSpPr>
        <p:spPr>
          <a:xfrm>
            <a:off x="1857240" y="5643720"/>
            <a:ext cx="1742760" cy="94715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buNone/>
              <a:tabLst/>
            </a:pPr>
            <a:r>
              <a:rPr lang="en-US" sz="2800" b="1" i="1">
                <a:latin typeface="Times New Roman" pitchFamily="18"/>
                <a:ea typeface="Lucida Sans Unicode" pitchFamily="2"/>
                <a:cs typeface="Tahoma" pitchFamily="2"/>
              </a:rPr>
              <a:t>n</a:t>
            </a:r>
            <a:r>
              <a:rPr lang="en-US" sz="2800" b="1" i="1" baseline="-25000">
                <a:latin typeface="Times New Roman" pitchFamily="18"/>
                <a:ea typeface="Lucida Sans Unicode" pitchFamily="2"/>
                <a:cs typeface="Tahoma" pitchFamily="2"/>
              </a:rPr>
              <a:t>1</a:t>
            </a:r>
            <a:r>
              <a:rPr lang="en-US" sz="2800" b="1" i="1">
                <a:latin typeface="Times New Roman" pitchFamily="18"/>
                <a:ea typeface="Lucida Sans Unicode" pitchFamily="2"/>
                <a:cs typeface="Tahoma" pitchFamily="2"/>
              </a:rPr>
              <a:t> &gt; n</a:t>
            </a:r>
            <a:r>
              <a:rPr lang="en-US" sz="2800" b="1" i="1" baseline="-25000">
                <a:latin typeface="Times New Roman" pitchFamily="18"/>
                <a:ea typeface="Lucida Sans Unicode" pitchFamily="2"/>
                <a:cs typeface="Tahoma" pitchFamily="2"/>
              </a:rPr>
              <a:t>2</a:t>
            </a:r>
          </a:p>
        </p:txBody>
      </p:sp>
      <p:sp>
        <p:nvSpPr>
          <p:cNvPr id="23" name="TextBox 52"/>
          <p:cNvSpPr/>
          <p:nvPr/>
        </p:nvSpPr>
        <p:spPr>
          <a:xfrm>
            <a:off x="785880" y="1980000"/>
            <a:ext cx="834119" cy="1110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buNone/>
              <a:tabLst/>
            </a:pPr>
            <a:r>
              <a:rPr lang="en-US" sz="2800" b="1" i="1">
                <a:latin typeface="Times New Roman" pitchFamily="18"/>
                <a:ea typeface="Lucida Sans Unicode" pitchFamily="2"/>
                <a:cs typeface="Tahoma" pitchFamily="2"/>
              </a:rPr>
              <a:t>n</a:t>
            </a:r>
            <a:r>
              <a:rPr lang="en-US" sz="2800" b="1" i="1" baseline="-25000">
                <a:latin typeface="Times New Roman" pitchFamily="18"/>
                <a:ea typeface="Lucida Sans Unicode" pitchFamily="2"/>
                <a:cs typeface="Tahoma" pitchFamily="2"/>
              </a:rPr>
              <a:t>2</a:t>
            </a:r>
          </a:p>
        </p:txBody>
      </p:sp>
      <p:sp>
        <p:nvSpPr>
          <p:cNvPr id="24" name="TextBox 53"/>
          <p:cNvSpPr/>
          <p:nvPr/>
        </p:nvSpPr>
        <p:spPr>
          <a:xfrm flipH="1">
            <a:off x="703440" y="2786040"/>
            <a:ext cx="726120" cy="94715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buNone/>
              <a:tabLst/>
            </a:pPr>
            <a:r>
              <a:rPr lang="en-US" sz="2800" b="1" i="1">
                <a:latin typeface="Times New Roman" pitchFamily="18"/>
                <a:ea typeface="Lucida Sans Unicode" pitchFamily="2"/>
                <a:cs typeface="Tahoma" pitchFamily="2"/>
              </a:rPr>
              <a:t>n</a:t>
            </a:r>
            <a:r>
              <a:rPr lang="en-US" sz="2800" b="1" i="1" baseline="-25000">
                <a:latin typeface="Times New Roman" pitchFamily="18"/>
                <a:ea typeface="Lucida Sans Unicode" pitchFamily="2"/>
                <a:cs typeface="Tahoma" pitchFamily="2"/>
              </a:rPr>
              <a:t>1</a:t>
            </a:r>
          </a:p>
        </p:txBody>
      </p:sp>
      <p:graphicFrame>
        <p:nvGraphicFramePr>
          <p:cNvPr id="25" name="Object 4"/>
          <p:cNvGraphicFramePr>
            <a:graphicFrameLocks noChangeAspect="1"/>
          </p:cNvGraphicFramePr>
          <p:nvPr/>
        </p:nvGraphicFramePr>
        <p:xfrm>
          <a:off x="5580000" y="5400000"/>
          <a:ext cx="2340000" cy="1080000"/>
        </p:xfrm>
        <a:graphic>
          <a:graphicData uri="http://schemas.openxmlformats.org/presentationml/2006/ole">
            <p:oleObj spid="_x0000_s3075" name="Формула" r:id="rId5" imgW="22666817" imgH="12775842" progId="Equation.3">
              <p:embed/>
            </p:oleObj>
          </a:graphicData>
        </a:graphic>
      </p:graphicFrame>
      <p:graphicFrame>
        <p:nvGraphicFramePr>
          <p:cNvPr id="26" name="Object 6"/>
          <p:cNvGraphicFramePr>
            <a:graphicFrameLocks noChangeAspect="1"/>
          </p:cNvGraphicFramePr>
          <p:nvPr/>
        </p:nvGraphicFramePr>
        <p:xfrm>
          <a:off x="4514759" y="3321000"/>
          <a:ext cx="114480" cy="216000"/>
        </p:xfrm>
        <a:graphic>
          <a:graphicData uri="http://schemas.openxmlformats.org/presentationml/2006/ole">
            <p:oleObj spid="_x0000_s3076" name="Формула" r:id="rId6" imgW="3709115" imgH="7006107" progId="Equation.3">
              <p:embed/>
            </p:oleObj>
          </a:graphicData>
        </a:graphic>
      </p:graphicFrame>
      <p:sp>
        <p:nvSpPr>
          <p:cNvPr id="27" name="TextBox 26"/>
          <p:cNvSpPr/>
          <p:nvPr/>
        </p:nvSpPr>
        <p:spPr>
          <a:xfrm>
            <a:off x="7615440" y="5940000"/>
            <a:ext cx="485640" cy="8978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buNone/>
              <a:tabLst/>
            </a:pPr>
            <a:r>
              <a:rPr lang="ru-RU" sz="3200" i="1" baseline="-25000">
                <a:latin typeface="Times New Roman" pitchFamily="18"/>
                <a:ea typeface="Lucida Sans Unicode" pitchFamily="2"/>
                <a:cs typeface="Tahoma" pitchFamily="2"/>
              </a:rPr>
              <a:t>1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4294967295"/>
          </p:nvPr>
        </p:nvSpPr>
        <p:spPr>
          <a:xfrm>
            <a:off x="180000" y="180000"/>
            <a:ext cx="8820000" cy="6480000"/>
          </a:xfrm>
        </p:spPr>
        <p:txBody>
          <a:bodyPr wrap="square" lIns="91440" tIns="45720" rIns="91440" bIns="45720" anchor="t" anchorCtr="0">
            <a:spAutoFit/>
          </a:bodyPr>
          <a:lstStyle>
            <a:defPPr marL="342720" marR="0" lvl="0" indent="-34272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defPPr>
            <a:lvl1pPr marL="342720" marR="0" lvl="0" indent="-34272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1pPr>
            <a:lvl2pPr marL="742680" marR="0" lvl="1" indent="-285480" algn="l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ru-RU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2pPr>
            <a:lvl3pPr marL="1143000" marR="0" lvl="2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ru-RU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3pPr>
            <a:lvl4pPr marL="1600199" marR="0" lvl="3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4pPr>
            <a:lvl5pPr marL="2057400" marR="0" lvl="4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5pPr>
            <a:lvl6pPr marL="2057400" marR="0" lvl="5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6pPr>
            <a:lvl7pPr marL="2057400" marR="0" lvl="6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7pPr>
            <a:lvl8pPr marL="2057400" marR="0" lvl="7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8pPr>
            <a:lvl9pPr marL="2057400" marR="0" lvl="8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9pPr>
          </a:lstStyle>
          <a:p>
            <a:pPr marL="0" lvl="0" indent="0">
              <a:buNone/>
            </a:pPr>
            <a:r>
              <a:rPr lang="ru-RU" i="1" dirty="0"/>
              <a:t>Оптика</a:t>
            </a:r>
            <a:r>
              <a:rPr lang="ru-RU" dirty="0"/>
              <a:t> представляет собой </a:t>
            </a:r>
            <a:r>
              <a:rPr lang="ru-RU" i="1" dirty="0"/>
              <a:t>раздел физики</a:t>
            </a:r>
            <a:r>
              <a:rPr lang="ru-RU" dirty="0"/>
              <a:t>, в котором изучаются явления и закономерности, связанные с возникновением, распространением и взаимодействием с веществом электромагнитных волн </a:t>
            </a:r>
            <a:r>
              <a:rPr lang="ru-RU" i="1" dirty="0"/>
              <a:t>видимого диапазона.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-360" y="3600000"/>
            <a:ext cx="9144000" cy="306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Картинка 20 из 22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152400"/>
            <a:ext cx="21717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Заголовок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6248400" cy="792163"/>
          </a:xfrm>
        </p:spPr>
        <p:txBody>
          <a:bodyPr/>
          <a:lstStyle/>
          <a:p>
            <a:r>
              <a:rPr lang="ru-RU" sz="3600" smtClean="0"/>
              <a:t>Геометрическая оптика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990600"/>
            <a:ext cx="8686800" cy="2209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sz="2400" dirty="0" smtClean="0"/>
              <a:t>Раздел оптики, изучающий </a:t>
            </a:r>
            <a:r>
              <a:rPr lang="ru-RU" sz="2400" dirty="0" smtClean="0"/>
              <a:t>законы</a:t>
            </a:r>
          </a:p>
          <a:p>
            <a:pPr marL="0" indent="0">
              <a:buFontTx/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распространения света в прозрачных средах,                   законы отражения света от зеркальных поверхностей и принципы построения изображений при прохождении света в оптических системах.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762000" y="3048000"/>
            <a:ext cx="7391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Основное положение геометрической оптики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33600" y="3657600"/>
            <a:ext cx="533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Свет распространяется прямолинейно</a:t>
            </a:r>
          </a:p>
        </p:txBody>
      </p:sp>
      <p:pic>
        <p:nvPicPr>
          <p:cNvPr id="89091" name="Picture 3" descr="D:\Irina\анимашки\природа\6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4419600"/>
            <a:ext cx="3086100" cy="209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092" name="Picture 4" descr="D:\Irina\анимашки\природа\природа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4343400"/>
            <a:ext cx="23622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093" name="Picture 5" descr="D:\Irina\анимашки\природа\природа5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10400" y="4343400"/>
            <a:ext cx="17145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0"/>
            <a:ext cx="8229600" cy="900000"/>
          </a:xfrm>
        </p:spPr>
        <p:txBody>
          <a:bodyPr wrap="square" lIns="91440" tIns="45720" rIns="91440" bIns="45720" anchorCtr="0">
            <a:spAutoFit/>
          </a:bodyPr>
          <a:lstStyle>
            <a:defPPr lvl="0">
              <a:buClr>
                <a:srgbClr val="000000"/>
              </a:buClr>
              <a:buSzPct val="100000"/>
              <a:buFont typeface="Calibri" pitchFamily="34"/>
              <a:buNone/>
            </a:defPPr>
            <a:lvl1pPr lvl="0">
              <a:buClr>
                <a:srgbClr val="000000"/>
              </a:buClr>
              <a:buSzPct val="100000"/>
              <a:buFont typeface="Calibri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/>
              <a:t>Геометрическая оптика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446039" y="1080000"/>
            <a:ext cx="8229600" cy="5220000"/>
          </a:xfrm>
        </p:spPr>
        <p:txBody>
          <a:bodyPr wrap="square" lIns="91440" tIns="45720" rIns="91440" bIns="45720" anchor="t" anchorCtr="0">
            <a:spAutoFit/>
          </a:bodyPr>
          <a:lstStyle>
            <a:defPPr marL="342720" marR="0" lvl="0" indent="-34272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defPPr>
            <a:lvl1pPr marL="342720" marR="0" lvl="0" indent="-34272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1pPr>
            <a:lvl2pPr marL="742680" marR="0" lvl="1" indent="-285480" algn="l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ru-RU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2pPr>
            <a:lvl3pPr marL="1143000" marR="0" lvl="2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ru-RU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3pPr>
            <a:lvl4pPr marL="1600199" marR="0" lvl="3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4pPr>
            <a:lvl5pPr marL="2057400" marR="0" lvl="4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5pPr>
            <a:lvl6pPr marL="2057400" marR="0" lvl="5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6pPr>
            <a:lvl7pPr marL="2057400" marR="0" lvl="6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7pPr>
            <a:lvl8pPr marL="2057400" marR="0" lvl="7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8pPr>
            <a:lvl9pPr marL="2057400" marR="0" lvl="8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9pPr>
          </a:lstStyle>
          <a:p>
            <a:pPr marL="0" lvl="0" indent="0"/>
            <a:r>
              <a:rPr lang="ru-RU" sz="2800" dirty="0"/>
              <a:t>Когда размеры препятствий для света намного больше длины световой волны, то применимо представление о </a:t>
            </a:r>
            <a:r>
              <a:rPr lang="ru-RU" sz="2800" i="1" dirty="0"/>
              <a:t>лучах </a:t>
            </a:r>
            <a:r>
              <a:rPr lang="ru-RU" sz="2800" dirty="0"/>
              <a:t>света.</a:t>
            </a:r>
          </a:p>
          <a:p>
            <a:pPr marL="0" lvl="0" indent="0"/>
            <a:endParaRPr lang="ru-RU" dirty="0"/>
          </a:p>
          <a:p>
            <a:pPr marL="0" lvl="0" indent="0"/>
            <a:endParaRPr lang="ru-RU" dirty="0"/>
          </a:p>
          <a:p>
            <a:pPr marL="0" lvl="0" indent="0"/>
            <a:endParaRPr lang="ru-RU" dirty="0"/>
          </a:p>
          <a:p>
            <a:pPr marL="0" lvl="0" indent="0"/>
            <a:endParaRPr lang="ru-RU" dirty="0"/>
          </a:p>
          <a:p>
            <a:pPr marL="0" lvl="0" indent="0"/>
            <a:r>
              <a:rPr lang="ru-RU" sz="2800" dirty="0"/>
              <a:t>В этих случаях волновые свойства света не проявляются и можно использовать </a:t>
            </a:r>
            <a:r>
              <a:rPr lang="ru-RU" sz="2800" i="1" dirty="0"/>
              <a:t>законы геометрической оптики.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922319" y="2563919"/>
            <a:ext cx="2880000" cy="1800000"/>
          </a:xfrm>
          <a:prstGeom prst="rect">
            <a:avLst/>
          </a:prstGeom>
          <a:noFill/>
          <a:ln w="36000">
            <a:solidFill>
              <a:srgbClr val="008000"/>
            </a:solidFill>
            <a:prstDash val="solid"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400000" y="2520000"/>
            <a:ext cx="2880000" cy="1800000"/>
          </a:xfrm>
          <a:prstGeom prst="rect">
            <a:avLst/>
          </a:prstGeom>
          <a:noFill/>
          <a:ln w="36000">
            <a:solidFill>
              <a:srgbClr val="008000"/>
            </a:solidFill>
            <a:prstDash val="solid"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4"/>
          <p:cNvSpPr>
            <a:spLocks noChangeArrowheads="1"/>
          </p:cNvSpPr>
          <p:nvPr/>
        </p:nvSpPr>
        <p:spPr bwMode="auto">
          <a:xfrm>
            <a:off x="884238" y="2606675"/>
            <a:ext cx="63976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39939" name="Rectangle 16"/>
          <p:cNvSpPr>
            <a:spLocks noChangeArrowheads="1"/>
          </p:cNvSpPr>
          <p:nvPr/>
        </p:nvSpPr>
        <p:spPr bwMode="auto">
          <a:xfrm>
            <a:off x="884238" y="2606675"/>
            <a:ext cx="2703512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39940" name="Rectangle 18"/>
          <p:cNvSpPr>
            <a:spLocks noChangeArrowheads="1"/>
          </p:cNvSpPr>
          <p:nvPr/>
        </p:nvSpPr>
        <p:spPr bwMode="auto">
          <a:xfrm>
            <a:off x="884238" y="2606675"/>
            <a:ext cx="3694112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4110" name="Rectangle 200"/>
          <p:cNvSpPr>
            <a:spLocks noChangeArrowheads="1"/>
          </p:cNvSpPr>
          <p:nvPr/>
        </p:nvSpPr>
        <p:spPr bwMode="auto">
          <a:xfrm>
            <a:off x="304800" y="609600"/>
            <a:ext cx="2819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chemeClr val="hlink"/>
                </a:solidFill>
              </a:rPr>
              <a:t>Искусственные</a:t>
            </a:r>
            <a:r>
              <a:rPr lang="ru-RU" sz="2800"/>
              <a:t> </a:t>
            </a:r>
            <a:r>
              <a:rPr lang="ru-RU" sz="2400"/>
              <a:t> </a:t>
            </a:r>
            <a:r>
              <a:rPr lang="ru-RU"/>
              <a:t>      </a:t>
            </a:r>
          </a:p>
        </p:txBody>
      </p:sp>
      <p:sp>
        <p:nvSpPr>
          <p:cNvPr id="4111" name="Rectangle 202"/>
          <p:cNvSpPr>
            <a:spLocks noChangeArrowheads="1"/>
          </p:cNvSpPr>
          <p:nvPr/>
        </p:nvSpPr>
        <p:spPr bwMode="auto">
          <a:xfrm>
            <a:off x="6248400" y="609600"/>
            <a:ext cx="2733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chemeClr val="hlink"/>
                </a:solidFill>
              </a:rPr>
              <a:t>Естественные</a:t>
            </a:r>
            <a:r>
              <a:rPr lang="ru-RU" sz="2800">
                <a:solidFill>
                  <a:schemeClr val="hlink"/>
                </a:solidFill>
              </a:rPr>
              <a:t> </a:t>
            </a:r>
            <a:r>
              <a:rPr lang="ru-RU">
                <a:solidFill>
                  <a:schemeClr val="hlink"/>
                </a:solidFill>
              </a:rPr>
              <a:t>  </a:t>
            </a:r>
            <a:r>
              <a:rPr lang="ru-RU"/>
              <a:t>                                   </a:t>
            </a:r>
          </a:p>
        </p:txBody>
      </p:sp>
      <p:grpSp>
        <p:nvGrpSpPr>
          <p:cNvPr id="2" name="Группа 35"/>
          <p:cNvGrpSpPr>
            <a:grpSpLocks/>
          </p:cNvGrpSpPr>
          <p:nvPr/>
        </p:nvGrpSpPr>
        <p:grpSpPr bwMode="auto">
          <a:xfrm>
            <a:off x="4357686" y="2500306"/>
            <a:ext cx="1447800" cy="1371600"/>
            <a:chOff x="6096000" y="4953000"/>
            <a:chExt cx="1447800" cy="1452265"/>
          </a:xfrm>
        </p:grpSpPr>
        <p:sp>
          <p:nvSpPr>
            <p:cNvPr id="39967" name="Rectangle 197"/>
            <p:cNvSpPr>
              <a:spLocks noChangeArrowheads="1"/>
            </p:cNvSpPr>
            <p:nvPr/>
          </p:nvSpPr>
          <p:spPr bwMode="auto">
            <a:xfrm>
              <a:off x="6096000" y="5943600"/>
              <a:ext cx="14478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chemeClr val="hlink"/>
                  </a:solidFill>
                </a:rPr>
                <a:t>звезды</a:t>
              </a:r>
            </a:p>
          </p:txBody>
        </p:sp>
        <p:pic>
          <p:nvPicPr>
            <p:cNvPr id="39968" name="Picture 203" descr="звезда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172200" y="4953000"/>
              <a:ext cx="937037" cy="962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Группа 34"/>
          <p:cNvGrpSpPr>
            <a:grpSpLocks/>
          </p:cNvGrpSpPr>
          <p:nvPr/>
        </p:nvGrpSpPr>
        <p:grpSpPr bwMode="auto">
          <a:xfrm>
            <a:off x="6858016" y="2214554"/>
            <a:ext cx="1295400" cy="1752600"/>
            <a:chOff x="3962400" y="4343400"/>
            <a:chExt cx="1385455" cy="1909465"/>
          </a:xfrm>
        </p:grpSpPr>
        <p:sp>
          <p:nvSpPr>
            <p:cNvPr id="39965" name="Rectangle 198"/>
            <p:cNvSpPr>
              <a:spLocks noChangeArrowheads="1"/>
            </p:cNvSpPr>
            <p:nvPr/>
          </p:nvSpPr>
          <p:spPr bwMode="auto">
            <a:xfrm>
              <a:off x="4114800" y="5791200"/>
              <a:ext cx="116121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chemeClr val="hlink"/>
                  </a:solidFill>
                </a:rPr>
                <a:t>комета</a:t>
              </a:r>
            </a:p>
          </p:txBody>
        </p:sp>
        <p:pic>
          <p:nvPicPr>
            <p:cNvPr id="39966" name="Picture 204" descr="комета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62400" y="4343400"/>
              <a:ext cx="1385455" cy="15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Группа 33"/>
          <p:cNvGrpSpPr>
            <a:grpSpLocks/>
          </p:cNvGrpSpPr>
          <p:nvPr/>
        </p:nvGrpSpPr>
        <p:grpSpPr bwMode="auto">
          <a:xfrm>
            <a:off x="7072330" y="4714884"/>
            <a:ext cx="1143000" cy="1681163"/>
            <a:chOff x="609600" y="4572000"/>
            <a:chExt cx="1143000" cy="1680865"/>
          </a:xfrm>
        </p:grpSpPr>
        <p:sp>
          <p:nvSpPr>
            <p:cNvPr id="39963" name="Rectangle 196"/>
            <p:cNvSpPr>
              <a:spLocks noChangeArrowheads="1"/>
            </p:cNvSpPr>
            <p:nvPr/>
          </p:nvSpPr>
          <p:spPr bwMode="auto">
            <a:xfrm>
              <a:off x="609600" y="5791200"/>
              <a:ext cx="11360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chemeClr val="hlink"/>
                  </a:solidFill>
                </a:rPr>
                <a:t>солнце</a:t>
              </a:r>
            </a:p>
          </p:txBody>
        </p:sp>
        <p:pic>
          <p:nvPicPr>
            <p:cNvPr id="39964" name="Picture 205" descr="солнце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85800" y="4572000"/>
              <a:ext cx="1066800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Группа 32"/>
          <p:cNvGrpSpPr>
            <a:grpSpLocks/>
          </p:cNvGrpSpPr>
          <p:nvPr/>
        </p:nvGrpSpPr>
        <p:grpSpPr bwMode="auto">
          <a:xfrm>
            <a:off x="1214414" y="4643446"/>
            <a:ext cx="1193800" cy="1147763"/>
            <a:chOff x="7086600" y="1981200"/>
            <a:chExt cx="1194558" cy="1147465"/>
          </a:xfrm>
        </p:grpSpPr>
        <p:sp>
          <p:nvSpPr>
            <p:cNvPr id="39961" name="Rectangle 195"/>
            <p:cNvSpPr>
              <a:spLocks noChangeArrowheads="1"/>
            </p:cNvSpPr>
            <p:nvPr/>
          </p:nvSpPr>
          <p:spPr bwMode="auto">
            <a:xfrm>
              <a:off x="7086600" y="2667000"/>
              <a:ext cx="11945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chemeClr val="hlink"/>
                  </a:solidFill>
                </a:rPr>
                <a:t>лучина</a:t>
              </a:r>
            </a:p>
          </p:txBody>
        </p:sp>
        <p:pic>
          <p:nvPicPr>
            <p:cNvPr id="39962" name="Picture 208" descr="лучина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162800" y="1981200"/>
              <a:ext cx="952500" cy="714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Группа 36"/>
          <p:cNvGrpSpPr>
            <a:grpSpLocks/>
          </p:cNvGrpSpPr>
          <p:nvPr/>
        </p:nvGrpSpPr>
        <p:grpSpPr bwMode="auto">
          <a:xfrm>
            <a:off x="1285852" y="2928934"/>
            <a:ext cx="1054100" cy="1300163"/>
            <a:chOff x="7772400" y="4114800"/>
            <a:chExt cx="1053494" cy="1299865"/>
          </a:xfrm>
        </p:grpSpPr>
        <p:sp>
          <p:nvSpPr>
            <p:cNvPr id="39959" name="Rectangle 193"/>
            <p:cNvSpPr>
              <a:spLocks noChangeArrowheads="1"/>
            </p:cNvSpPr>
            <p:nvPr/>
          </p:nvSpPr>
          <p:spPr bwMode="auto">
            <a:xfrm>
              <a:off x="7772400" y="4953000"/>
              <a:ext cx="105349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chemeClr val="hlink"/>
                  </a:solidFill>
                </a:rPr>
                <a:t>лампа</a:t>
              </a:r>
            </a:p>
          </p:txBody>
        </p:sp>
        <p:pic>
          <p:nvPicPr>
            <p:cNvPr id="39960" name="Picture 209" descr="лампа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7772400" y="4114800"/>
              <a:ext cx="954157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" name="Прямоугольник 23"/>
          <p:cNvSpPr/>
          <p:nvPr/>
        </p:nvSpPr>
        <p:spPr>
          <a:xfrm>
            <a:off x="2438400" y="0"/>
            <a:ext cx="4143185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dirty="0">
                <a:ln w="11430"/>
                <a:solidFill>
                  <a:srgbClr val="BE380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Источники света</a:t>
            </a:r>
          </a:p>
        </p:txBody>
      </p:sp>
      <p:grpSp>
        <p:nvGrpSpPr>
          <p:cNvPr id="7" name="Группа 30"/>
          <p:cNvGrpSpPr>
            <a:grpSpLocks/>
          </p:cNvGrpSpPr>
          <p:nvPr/>
        </p:nvGrpSpPr>
        <p:grpSpPr bwMode="auto">
          <a:xfrm>
            <a:off x="1285852" y="857232"/>
            <a:ext cx="942975" cy="1909763"/>
            <a:chOff x="3276600" y="1524000"/>
            <a:chExt cx="943207" cy="1909465"/>
          </a:xfrm>
        </p:grpSpPr>
        <p:sp>
          <p:nvSpPr>
            <p:cNvPr id="39957" name="Rectangle 194"/>
            <p:cNvSpPr>
              <a:spLocks noChangeArrowheads="1"/>
            </p:cNvSpPr>
            <p:nvPr/>
          </p:nvSpPr>
          <p:spPr bwMode="auto">
            <a:xfrm>
              <a:off x="3276600" y="2971800"/>
              <a:ext cx="94320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chemeClr val="hlink"/>
                  </a:solidFill>
                </a:rPr>
                <a:t>свеча</a:t>
              </a:r>
            </a:p>
          </p:txBody>
        </p:sp>
        <p:pic>
          <p:nvPicPr>
            <p:cNvPr id="39958" name="Picture 2" descr="D:\Irina\анимашки\огонь, свет\ogon-212.gif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429000" y="1524000"/>
              <a:ext cx="762000" cy="15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" name="Группа 29"/>
          <p:cNvGrpSpPr>
            <a:grpSpLocks/>
          </p:cNvGrpSpPr>
          <p:nvPr/>
        </p:nvGrpSpPr>
        <p:grpSpPr bwMode="auto">
          <a:xfrm>
            <a:off x="4357686" y="571480"/>
            <a:ext cx="2743200" cy="1452562"/>
            <a:chOff x="152400" y="1981200"/>
            <a:chExt cx="2743200" cy="1452265"/>
          </a:xfrm>
        </p:grpSpPr>
        <p:sp>
          <p:nvSpPr>
            <p:cNvPr id="39955" name="Rectangle 149"/>
            <p:cNvSpPr>
              <a:spLocks noChangeArrowheads="1"/>
            </p:cNvSpPr>
            <p:nvPr/>
          </p:nvSpPr>
          <p:spPr bwMode="auto">
            <a:xfrm>
              <a:off x="152400" y="2971800"/>
              <a:ext cx="27432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chemeClr val="hlink"/>
                  </a:solidFill>
                </a:rPr>
                <a:t>бактерии на рыбе</a:t>
              </a:r>
            </a:p>
          </p:txBody>
        </p:sp>
        <p:pic>
          <p:nvPicPr>
            <p:cNvPr id="39956" name="Picture 3" descr="D:\Irina\анимашки\рыбы\рыбка.gif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533400" y="1981200"/>
              <a:ext cx="1619250" cy="952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Группа 31"/>
          <p:cNvGrpSpPr>
            <a:grpSpLocks/>
          </p:cNvGrpSpPr>
          <p:nvPr/>
        </p:nvGrpSpPr>
        <p:grpSpPr bwMode="auto">
          <a:xfrm>
            <a:off x="3571868" y="4572008"/>
            <a:ext cx="1371600" cy="1833563"/>
            <a:chOff x="5105400" y="1905000"/>
            <a:chExt cx="1762125" cy="2395884"/>
          </a:xfrm>
        </p:grpSpPr>
        <p:pic>
          <p:nvPicPr>
            <p:cNvPr id="39953" name="Picture 5" descr="D:\Irina\анимашки\огонь, свет\15.gif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5105400" y="1905000"/>
              <a:ext cx="1762125" cy="1762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9954" name="Rectangle 194"/>
            <p:cNvSpPr>
              <a:spLocks noChangeArrowheads="1"/>
            </p:cNvSpPr>
            <p:nvPr/>
          </p:nvSpPr>
          <p:spPr bwMode="auto">
            <a:xfrm>
              <a:off x="5301192" y="3697536"/>
              <a:ext cx="1422397" cy="603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2400" b="1">
                  <a:solidFill>
                    <a:schemeClr val="hlink"/>
                  </a:solidFill>
                </a:rPr>
                <a:t>костер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07407E-6 C -0.00417 0.01481 -0.0092 0.01713 -0.01528 0.025 C -0.0191 0.02963 -0.02274 0.03657 -0.02639 0.04143 C -0.03576 0.05347 -0.02361 0.03472 -0.03281 0.04699 C -0.03472 0.04953 -0.0375 0.05601 -0.03941 0.05787 C -0.04931 0.06689 -0.06094 0.07129 -0.07101 0.07476 C -0.07674 0.07916 -0.08247 0.08263 -0.08854 0.08564 C -0.09358 0.09467 -0.10556 0.10208 -0.11129 0.10254 C -0.14219 0.10532 -0.17153 0.10532 -0.20156 0.10532 " pathEditMode="relative" rAng="0" ptsTypes="ffffffffA">
                                      <p:cBhvr>
                                        <p:cTn id="6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" y="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59259E-6 C -0.00364 0.00093 -0.00694 0.00139 -0.00989 0.00324 C -0.02847 0.01412 -0.00416 0.00463 -0.01996 0.01019 C -0.02395 0.01459 -0.02934 0.0176 -0.03316 0.02246 C -0.03455 0.02431 -0.03524 0.02732 -0.03645 0.0294 C -0.04149 0.03658 -0.04722 0.04213 -0.05451 0.04676 C -0.06458 0.0625 -0.04757 0.03866 -0.06753 0.05556 C -0.08541 0.07084 -0.06336 0.06366 -0.08246 0.06783 C -0.08819 0.07685 -0.09652 0.0831 -0.10364 0.09074 C -0.12378 0.11204 -0.09479 0.08357 -0.11198 0.10463 C -0.11371 0.10672 -0.11666 0.10764 -0.11875 0.10972 C -0.12187 0.11297 -0.12378 0.1169 -0.12673 0.12014 C -0.13073 0.12894 -0.14027 0.14329 -0.14652 0.15 C -0.15104 0.1551 -0.16128 0.15741 -0.16632 0.16042 C -0.17343 0.16505 -0.18107 0.17292 -0.18784 0.17801 C -0.19878 0.18704 -0.21076 0.19607 -0.22222 0.20417 C -0.22604 0.20718 -0.22847 0.21158 -0.23194 0.21459 C -0.2342 0.21644 -0.24461 0.22084 -0.24705 0.22176 C -0.2559 0.23542 -0.27552 0.23542 -0.28958 0.23889 C -0.30191 0.24977 -0.29635 0.2507 -0.3125 0.25301 C -0.34705 0.26644 -0.28472 0.26042 -0.38993 0.25486 C -0.40555 0.24954 -0.43402 0.23773 -0.45069 0.2375 C -0.46736 0.23681 -0.48368 0.2375 -0.5 0.2375 " pathEditMode="relative" rAng="0" ptsTypes="ffffffffffffffffffffffA">
                                      <p:cBhvr>
                                        <p:cTn id="6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" y="1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598 0.01736 C -0.07153 0.02477 -0.06997 0.02917 -0.07414 0.03611 C -0.07587 0.03889 -0.07796 0.04051 -0.07969 0.04282 C -0.08056 0.04398 -0.08247 0.0463 -0.08247 0.04653 C -0.08473 0.05509 -0.08785 0.06088 -0.09063 0.06875 C -0.09184 0.07732 -0.09375 0.08634 -0.09705 0.09306 C -0.09896 0.10857 -0.10608 0.11458 -0.11059 0.12708 C -0.11858 0.14884 -0.12535 0.17037 -0.13612 0.1875 C -0.13959 0.19282 -0.13993 0.20023 -0.14428 0.20301 C -0.15452 0.22222 -0.16771 0.22639 -0.1816 0.2287 C -0.19792 0.23866 -0.17257 0.2338 -0.21598 0.2338 " pathEditMode="relative" rAng="0" ptsTypes="ffffffffffA">
                                      <p:cBhvr>
                                        <p:cTn id="6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00023 C -0.00781 -0.00301 -0.01372 0.0037 -0.02118 0.00671 C -0.03212 0.01852 -0.04653 0.02268 -0.05834 0.03287 C -0.07049 0.04329 -0.06962 0.04745 -0.08577 0.05208 C -0.09688 0.06412 -0.08247 0.04977 -0.10209 0.06273 C -0.10347 0.06389 -0.1309 0.08565 -0.13403 0.08889 C -0.1408 0.09606 -0.14688 0.10278 -0.15347 0.10972 C -0.15538 0.1118 -0.1559 0.11528 -0.15816 0.1169 C -0.16059 0.11852 -0.16372 0.11805 -0.16632 0.11852 C -0.17292 0.12963 -0.17813 0.13218 -0.18733 0.1412 C -0.19393 0.14768 -0.19531 0.15278 -0.20347 0.15694 C -0.20625 0.16018 -0.21025 0.16227 -0.21302 0.16574 C -0.21754 0.1713 -0.21927 0.1794 -0.22431 0.18495 C -0.22795 0.18889 -0.23299 0.1919 -0.23542 0.19699 C -0.23906 0.20509 -0.24288 0.21111 -0.25 0.2162 C -0.25851 0.23055 -0.24705 0.21319 -0.25955 0.225 C -0.26163 0.22685 -0.2625 0.23009 -0.26459 0.23218 C -0.26823 0.23565 -0.27917 0.24236 -0.28368 0.24421 C -0.29045 0.25463 -0.28281 0.24537 -0.29531 0.25116 C -0.29775 0.25255 -0.29931 0.25486 -0.30156 0.25625 C -0.30295 0.25741 -0.30486 0.25764 -0.30643 0.2581 C -0.31233 0.26759 -0.31979 0.2743 -0.32917 0.27893 C -0.34254 0.29375 -0.36406 0.3037 -0.38056 0.31412 C -0.38316 0.31574 -0.38646 0.3169 -0.38872 0.31921 C -0.39393 0.325 -0.4 0.33403 -0.40643 0.33843 C -0.41077 0.3456 -0.41476 0.35231 -0.4191 0.35949 C -0.42188 0.36366 -0.42726 0.37176 -0.42726 0.37199 C -0.42813 0.37569 -0.42952 0.38264 -0.43212 0.38565 C -0.43368 0.38773 -0.43681 0.38889 -0.43872 0.39074 C -0.45243 0.40741 -0.44202 0.40278 -0.45295 0.40648 C -0.4632 0.41389 -0.46372 0.41574 -0.47084 0.42593 C -0.47188 0.42917 -0.47292 0.43588 -0.47709 0.43634 C -0.49271 0.43866 -0.52361 0.43796 -0.52361 0.43819 " pathEditMode="relative" rAng="0" ptsTypes="ffffffffffffffffffffffffffffffffA">
                                      <p:cBhvr>
                                        <p:cTn id="7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" y="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25 0.06111 C 0.09375 0.05093 0.12274 0.03819 0.15521 0.03565 C 0.16788 0.03287 0.18073 0.03333 0.1934 0.02963 C 0.1993 0.02824 0.20451 0.02407 0.21007 0.02176 C 0.22152 0.01736 0.23333 0.01412 0.24496 0.01019 C 0.24878 0.0088 0.25659 0.00625 0.25659 0.00671 C 0.2717 -0.0044 0.28767 -0.02153 0.3033 -0.02894 C 0.31701 -0.04259 0.30937 -0.03611 0.32639 -0.04792 C 0.33524 -0.05463 0.34791 -0.07338 0.34791 -0.07315 C 0.35364 -0.08704 0.36076 -0.10093 0.36632 -0.11458 C 0.37257 -0.13125 0.3743 -0.14097 0.38437 -0.15556 C 0.39062 -0.17315 0.3835 -0.1588 0.39618 -0.17106 C 0.40086 -0.17593 0.40468 -0.18148 0.4092 -0.18657 C 0.41389 -0.1919 0.41996 -0.19491 0.4243 -0.2 C 0.43385 -0.21134 0.43975 -0.22431 0.44913 -0.23519 C 0.45295 -0.24815 0.44791 -0.2338 0.45746 -0.24907 C 0.4651 -0.26134 0.46979 -0.275 0.47899 -0.28611 C 0.48385 -0.30648 0.49757 -0.32292 0.50885 -0.33866 C 0.51475 -0.3463 0.51146 -0.34491 0.51562 -0.35625 C 0.51753 -0.36065 0.52118 -0.36458 0.52396 -0.36782 C 0.52396 -0.36759 0.52725 -0.38333 0.52725 -0.36782 C 0.52725 -0.35116 0.52205 -0.34421 0.52916 -0.35625 C 0.52708 -0.3625 0.52916 -0.36204 0.52552 -0.36204 " pathEditMode="relative" rAng="0" ptsTypes="ffffffffffffffffffffffA">
                                      <p:cBhvr>
                                        <p:cTn id="7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" y="-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36 -0.1206 C 0.03299 -0.3206 -0.01996 -0.11898 0.17118 -0.23657 C 0.17379 -0.23773 0.1757 -0.26944 0.175 -0.26481 " pathEditMode="relative" rAng="-661574" ptsTypes="ffA">
                                      <p:cBhvr>
                                        <p:cTn id="8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10509 C 0.01302 -0.11227 0.02396 -0.12176 0.03836 -0.12477 C 0.06423 -0.14004 0.09392 -0.14653 0.12152 -0.14954 C 0.13941 -0.15671 0.15729 -0.16597 0.175 -0.16852 C 0.18281 -0.17592 0.18715 -0.17963 0.19583 -0.18194 C 0.20573 -0.1956 0.19583 -0.18518 0.21267 -0.19143 C 0.21423 -0.1919 0.2151 -0.19421 0.21684 -0.1956 C 0.23559 -0.20903 0.2184 -0.19606 0.23107 -0.20278 C 0.24461 -0.20995 0.25521 -0.22477 0.26857 -0.2331 C 0.27656 -0.24467 0.2908 -0.24606 0.30104 -0.25254 C 0.30677 -0.26481 0.29965 -0.25254 0.31041 -0.26018 C 0.31215 -0.26134 0.3125 -0.26481 0.31406 -0.26551 C 0.32014 -0.26967 0.33003 -0.27037 0.33628 -0.27129 C 0.34392 -0.27384 0.35034 -0.27569 0.35833 -0.27731 C 0.36146 -0.2787 0.36441 -0.28148 0.36736 -0.28287 C 0.37205 -0.28426 0.37691 -0.28518 0.38177 -0.2868 C 0.38524 -0.28935 0.38871 -0.29143 0.39201 -0.29421 C 0.39461 -0.29606 0.4 -0.29815 0.4 -0.29768 C 0.40277 -0.30046 0.40833 -0.30509 0.40833 -0.30486 " pathEditMode="relative" rAng="0" ptsTypes="ffffffffffffffffffA">
                                      <p:cBhvr>
                                        <p:cTn id="8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C 0.06284 -0.04583 0.13871 0.01065 0.20468 0.0169 C 0.21423 0.02361 0.20764 0.02014 0.225 0.02014 " pathEditMode="relative" rAng="0" ptsTypes="ffA">
                                      <p:cBhvr>
                                        <p:cTn id="8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0" grpId="0"/>
      <p:bldP spid="41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274320"/>
            <a:ext cx="8229600" cy="1143360"/>
          </a:xfrm>
        </p:spPr>
        <p:txBody>
          <a:bodyPr wrap="square" lIns="91440" tIns="45720" rIns="91440" bIns="45720" anchorCtr="0">
            <a:spAutoFit/>
          </a:bodyPr>
          <a:lstStyle>
            <a:defPPr lvl="0">
              <a:buClr>
                <a:srgbClr val="000000"/>
              </a:buClr>
              <a:buSzPct val="100000"/>
              <a:buFont typeface="Calibri" pitchFamily="34"/>
              <a:buNone/>
            </a:defPPr>
            <a:lvl1pPr lvl="0">
              <a:buClr>
                <a:srgbClr val="000000"/>
              </a:buClr>
              <a:buSzPct val="100000"/>
              <a:buFont typeface="Calibri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/>
              <a:t>Световые пучки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6280"/>
          </a:xfrm>
        </p:spPr>
        <p:txBody>
          <a:bodyPr wrap="square" lIns="91440" tIns="45720" rIns="91440" bIns="45720" anchor="t" anchorCtr="0">
            <a:spAutoFit/>
          </a:bodyPr>
          <a:lstStyle>
            <a:defPPr marL="342720" marR="0" lvl="0" indent="-34272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defPPr>
            <a:lvl1pPr marL="342720" marR="0" lvl="0" indent="-34272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1pPr>
            <a:lvl2pPr marL="742680" marR="0" lvl="1" indent="-285480" algn="l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ru-RU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2pPr>
            <a:lvl3pPr marL="1143000" marR="0" lvl="2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ru-RU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3pPr>
            <a:lvl4pPr marL="1600199" marR="0" lvl="3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4pPr>
            <a:lvl5pPr marL="2057400" marR="0" lvl="4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5pPr>
            <a:lvl6pPr marL="2057400" marR="0" lvl="5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6pPr>
            <a:lvl7pPr marL="2057400" marR="0" lvl="6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7pPr>
            <a:lvl8pPr marL="2057400" marR="0" lvl="7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8pPr>
            <a:lvl9pPr marL="2057400" marR="0" lvl="8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9pPr>
          </a:lstStyle>
          <a:p>
            <a:pPr marL="0" lvl="0" indent="0"/>
            <a:r>
              <a:rPr lang="ru-RU" i="1"/>
              <a:t>Световые пучки распространяются независимо друг от друга:</a:t>
            </a:r>
            <a:r>
              <a:rPr lang="ru-RU"/>
              <a:t> проходя один через другой, они не влияют на взаимное распространение.</a:t>
            </a:r>
          </a:p>
          <a:p>
            <a:pPr marL="0" lvl="0" indent="0"/>
            <a:r>
              <a:rPr lang="ru-RU" i="1"/>
              <a:t>Световые пучки обратимы:</a:t>
            </a:r>
            <a:r>
              <a:rPr lang="ru-RU"/>
              <a:t> если поменять местами источник света и изображение, полученное с помощью оптической системы, то ход лучей не изменится.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274320"/>
            <a:ext cx="8229600" cy="1143360"/>
          </a:xfrm>
        </p:spPr>
        <p:txBody>
          <a:bodyPr wrap="square" lIns="91440" tIns="45720" rIns="91440" bIns="45720" anchorCtr="0">
            <a:spAutoFit/>
          </a:bodyPr>
          <a:lstStyle>
            <a:defPPr lvl="0">
              <a:buClr>
                <a:srgbClr val="000000"/>
              </a:buClr>
              <a:buSzPct val="100000"/>
              <a:buFont typeface="Calibri" pitchFamily="34"/>
              <a:buNone/>
            </a:defPPr>
            <a:lvl1pPr lvl="0">
              <a:buClr>
                <a:srgbClr val="000000"/>
              </a:buClr>
              <a:buSzPct val="100000"/>
              <a:buFont typeface="Calibri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/>
              <a:t>Световой луч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6280"/>
          </a:xfrm>
        </p:spPr>
        <p:txBody>
          <a:bodyPr wrap="square" lIns="91440" tIns="45720" rIns="91440" bIns="45720" anchor="t" anchorCtr="0">
            <a:spAutoFit/>
          </a:bodyPr>
          <a:lstStyle>
            <a:defPPr marL="342720" marR="0" lvl="0" indent="-34272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defPPr>
            <a:lvl1pPr marL="342720" marR="0" lvl="0" indent="-34272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1pPr>
            <a:lvl2pPr marL="742680" marR="0" lvl="1" indent="-285480" algn="l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ru-RU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2pPr>
            <a:lvl3pPr marL="1143000" marR="0" lvl="2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ru-RU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3pPr>
            <a:lvl4pPr marL="1600199" marR="0" lvl="3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4pPr>
            <a:lvl5pPr marL="2057400" marR="0" lvl="4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5pPr>
            <a:lvl6pPr marL="2057400" marR="0" lvl="5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6pPr>
            <a:lvl7pPr marL="2057400" marR="0" lvl="6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7pPr>
            <a:lvl8pPr marL="2057400" marR="0" lvl="7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8pPr>
            <a:lvl9pPr marL="2057400" marR="0" lvl="8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9pPr>
          </a:lstStyle>
          <a:p>
            <a:pPr marL="0" lvl="0" indent="0"/>
            <a:r>
              <a:rPr lang="ru-RU" i="1"/>
              <a:t>Световой луч </a:t>
            </a:r>
            <a:r>
              <a:rPr lang="ru-RU"/>
              <a:t>– </a:t>
            </a:r>
            <a:r>
              <a:rPr lang="ru-RU" i="1"/>
              <a:t>модель</a:t>
            </a:r>
            <a:r>
              <a:rPr lang="ru-RU"/>
              <a:t>: воображаемая линия, вдоль которой распространяется поток световой энергии.</a:t>
            </a:r>
          </a:p>
          <a:p>
            <a:pPr marL="0" lvl="0" indent="0"/>
            <a:r>
              <a:rPr lang="ru-RU"/>
              <a:t> Данную модель можно применять для описания достаточно узких световых пучков, когда изменением толщины пучка можно пренебречь по сравнению с</a:t>
            </a:r>
            <a:r>
              <a:rPr lang="ru-RU" i="1"/>
              <a:t> </a:t>
            </a:r>
            <a:r>
              <a:rPr lang="ru-RU"/>
              <a:t>диаметром самого пучка.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181440"/>
            <a:ext cx="8229600" cy="1329480"/>
          </a:xfrm>
        </p:spPr>
        <p:txBody>
          <a:bodyPr wrap="square" lIns="91440" tIns="45720" rIns="91440" bIns="45720" anchorCtr="0">
            <a:spAutoFit/>
          </a:bodyPr>
          <a:lstStyle>
            <a:defPPr lvl="0">
              <a:buClr>
                <a:srgbClr val="000000"/>
              </a:buClr>
              <a:buSzPct val="100000"/>
              <a:buFont typeface="Calibri" pitchFamily="34"/>
              <a:buNone/>
            </a:defPPr>
            <a:lvl1pPr lvl="0">
              <a:buClr>
                <a:srgbClr val="000000"/>
              </a:buClr>
              <a:buSzPct val="100000"/>
              <a:buFont typeface="Calibri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4000"/>
              <a:t>Закон прямолинейного распространения света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720000" y="2133720"/>
            <a:ext cx="8229600" cy="4087080"/>
          </a:xfrm>
        </p:spPr>
        <p:txBody>
          <a:bodyPr wrap="square" lIns="91440" tIns="45720" rIns="91440" bIns="45720" anchor="t" anchorCtr="0">
            <a:spAutoFit/>
          </a:bodyPr>
          <a:lstStyle>
            <a:defPPr marL="342720" marR="0" lvl="0" indent="-34272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defPPr>
            <a:lvl1pPr marL="342720" marR="0" lvl="0" indent="-34272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1pPr>
            <a:lvl2pPr marL="742680" marR="0" lvl="1" indent="-285480" algn="l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ru-RU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2pPr>
            <a:lvl3pPr marL="1143000" marR="0" lvl="2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ru-RU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3pPr>
            <a:lvl4pPr marL="1600199" marR="0" lvl="3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4pPr>
            <a:lvl5pPr marL="2057400" marR="0" lvl="4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5pPr>
            <a:lvl6pPr marL="2057400" marR="0" lvl="5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6pPr>
            <a:lvl7pPr marL="2057400" marR="0" lvl="6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7pPr>
            <a:lvl8pPr marL="2057400" marR="0" lvl="7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8pPr>
            <a:lvl9pPr marL="2057400" marR="0" lvl="8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2"/>
                <a:cs typeface="Tahoma" pitchFamily="2"/>
              </a:defRPr>
            </a:lvl9pPr>
          </a:lstStyle>
          <a:p>
            <a:pPr marL="0" lvl="0" indent="0">
              <a:lnSpc>
                <a:spcPct val="90000"/>
              </a:lnSpc>
              <a:spcBef>
                <a:spcPts val="675"/>
              </a:spcBef>
            </a:pPr>
            <a:r>
              <a:rPr lang="ru-RU" i="1"/>
              <a:t>В вакууме и в однородной среде свет распространяется прямолинейно.</a:t>
            </a:r>
          </a:p>
          <a:p>
            <a:pPr marL="0" lvl="0" indent="0">
              <a:lnSpc>
                <a:spcPct val="90000"/>
              </a:lnSpc>
              <a:spcBef>
                <a:spcPts val="675"/>
              </a:spcBef>
            </a:pPr>
            <a:endParaRPr lang="ru-RU" i="1"/>
          </a:p>
          <a:p>
            <a:pPr marL="0" lvl="0" indent="0">
              <a:lnSpc>
                <a:spcPct val="90000"/>
              </a:lnSpc>
              <a:spcBef>
                <a:spcPts val="675"/>
              </a:spcBef>
            </a:pPr>
            <a:endParaRPr lang="ru-RU" i="1"/>
          </a:p>
          <a:p>
            <a:pPr marL="0" lvl="0" indent="0">
              <a:lnSpc>
                <a:spcPct val="90000"/>
              </a:lnSpc>
              <a:spcBef>
                <a:spcPts val="675"/>
              </a:spcBef>
            </a:pPr>
            <a:r>
              <a:rPr lang="ru-RU"/>
              <a:t>Среда, в которой свет распространяется с постоянной скоростью, называется </a:t>
            </a:r>
            <a:r>
              <a:rPr lang="ru-RU" i="1"/>
              <a:t>оптически однородной.</a:t>
            </a:r>
          </a:p>
          <a:p>
            <a:pPr marL="0" lvl="0" indent="0">
              <a:lnSpc>
                <a:spcPct val="90000"/>
              </a:lnSpc>
              <a:spcBef>
                <a:spcPts val="675"/>
              </a:spcBef>
            </a:pPr>
            <a:endParaRPr lang="ru-RU" i="1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</TotalTime>
  <Words>914</Words>
  <Application>Microsoft Office PowerPoint</Application>
  <PresentationFormat>Экран (4:3)</PresentationFormat>
  <Paragraphs>164</Paragraphs>
  <Slides>24</Slides>
  <Notes>20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Обычный</vt:lpstr>
      <vt:lpstr>Формула</vt:lpstr>
      <vt:lpstr>Корпускулярная и волновая теории света</vt:lpstr>
      <vt:lpstr>Слайд 2</vt:lpstr>
      <vt:lpstr>Слайд 3</vt:lpstr>
      <vt:lpstr>Геометрическая оптика</vt:lpstr>
      <vt:lpstr>Геометрическая оптика</vt:lpstr>
      <vt:lpstr>Слайд 6</vt:lpstr>
      <vt:lpstr>Световые пучки</vt:lpstr>
      <vt:lpstr>Световой луч</vt:lpstr>
      <vt:lpstr>Закон прямолинейного распространения света</vt:lpstr>
      <vt:lpstr>Слайд 10</vt:lpstr>
      <vt:lpstr> Отражение света</vt:lpstr>
      <vt:lpstr>Законы отражения света</vt:lpstr>
      <vt:lpstr>Зеркальное отражение</vt:lpstr>
      <vt:lpstr>Изображение  точечного источника света в плоском зеркале</vt:lpstr>
      <vt:lpstr>Изображение предмета в плоском зеркале</vt:lpstr>
      <vt:lpstr>Свойства изображения в плоском зеркале:</vt:lpstr>
      <vt:lpstr>Диффузное отражение</vt:lpstr>
      <vt:lpstr>Преломление света</vt:lpstr>
      <vt:lpstr>Законы преломления света</vt:lpstr>
      <vt:lpstr>Законы преломления света (формула)</vt:lpstr>
      <vt:lpstr>Показатели преломления света</vt:lpstr>
      <vt:lpstr>Полное внутреннее отражение</vt:lpstr>
      <vt:lpstr>Полное внутреннее отражение</vt:lpstr>
      <vt:lpstr>Предельный угол полного отражения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Геометрическая оптика</dc:title>
  <dc:creator>Мясникова</dc:creator>
  <cp:lastModifiedBy>1</cp:lastModifiedBy>
  <cp:revision>127</cp:revision>
  <dcterms:created xsi:type="dcterms:W3CDTF">2010-01-04T19:19:25Z</dcterms:created>
  <dcterms:modified xsi:type="dcterms:W3CDTF">2014-11-28T16:56:47Z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Поле 1">
    <vt:lpwstr/>
  </property>
  <property fmtid="{D5CDD505-2E9C-101B-9397-08002B2CF9AE}" pid="3" name="Поле 2">
    <vt:lpwstr/>
  </property>
  <property fmtid="{D5CDD505-2E9C-101B-9397-08002B2CF9AE}" pid="4" name="Поле 3">
    <vt:lpwstr/>
  </property>
  <property fmtid="{D5CDD505-2E9C-101B-9397-08002B2CF9AE}" pid="5" name="Поле 4">
    <vt:lpwstr/>
  </property>
</Properties>
</file>