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73" r:id="rId4"/>
    <p:sldId id="284" r:id="rId5"/>
    <p:sldId id="285" r:id="rId6"/>
    <p:sldId id="259" r:id="rId7"/>
    <p:sldId id="283" r:id="rId8"/>
    <p:sldId id="257" r:id="rId9"/>
    <p:sldId id="269" r:id="rId10"/>
    <p:sldId id="260" r:id="rId11"/>
    <p:sldId id="270" r:id="rId12"/>
    <p:sldId id="261" r:id="rId13"/>
    <p:sldId id="271" r:id="rId14"/>
    <p:sldId id="278" r:id="rId15"/>
    <p:sldId id="272" r:id="rId16"/>
    <p:sldId id="279" r:id="rId17"/>
    <p:sldId id="280" r:id="rId18"/>
    <p:sldId id="281" r:id="rId19"/>
    <p:sldId id="267" r:id="rId20"/>
    <p:sldId id="266" r:id="rId21"/>
    <p:sldId id="26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33CC"/>
    <a:srgbClr val="000066"/>
    <a:srgbClr val="2CAE38"/>
    <a:srgbClr val="00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BA68-9709-4D06-8D87-F3749F8A2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363DF-B738-4382-A529-A74BB464E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B21AA-B04F-4166-9FB8-BB7DB5D36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B693-F0D1-4EB2-8D44-603E07FA5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3E3B5-252C-48F0-A61C-F24CF0428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2574-99D6-43E3-AF2D-5C331988D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AAB9-6700-447F-9E62-65CE9FA2F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D150-AE5A-476A-A381-5ADF8AE1F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424E-DFDF-4B3C-AE84-9DCA0FE05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81670-ED3E-449B-92D5-F3E95E3CD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3698-CAAD-4AA5-BCD9-3076BC701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0BE5-A87B-4DD3-9E1C-7316BC1FF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F8DA-ECBF-4142-A0F5-20502890C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6050-DBEA-4E49-9CE6-2B5C5DA55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9AEB31-0756-4C73-B045-AF585262E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н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857750"/>
            <a:ext cx="8229600" cy="150018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33CC"/>
                </a:solidFill>
              </a:rPr>
              <a:t>Производство, передача и использование электроэнергии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5" y="-45720"/>
            <a:ext cx="50720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411413" y="549275"/>
            <a:ext cx="4248150" cy="936625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Энергия топлива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2411413" y="2133600"/>
            <a:ext cx="4248150" cy="914400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Внутренняя энергия пара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411413" y="3789363"/>
            <a:ext cx="4248150" cy="914400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Механическая энергия турбин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339975" y="5300663"/>
            <a:ext cx="4392613" cy="914400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Электрическая энергия</a:t>
            </a: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4427538" y="1484313"/>
            <a:ext cx="0" cy="649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4427538" y="306863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4427538" y="47244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1306512" cy="589121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Т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Э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Picture 4" descr="ges_b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627313" y="549275"/>
            <a:ext cx="4248150" cy="936625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Энергия воды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627313" y="2565400"/>
            <a:ext cx="4248150" cy="936625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Кинетическая энергия турбин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555875" y="4652963"/>
            <a:ext cx="4248150" cy="936625"/>
          </a:xfrm>
          <a:prstGeom prst="rect">
            <a:avLst/>
          </a:prstGeom>
          <a:solidFill>
            <a:srgbClr val="2CAE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Электрическая энергия</a:t>
            </a: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572000" y="1484313"/>
            <a:ext cx="0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4572000" y="3500438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377950" cy="58912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Г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Э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7" name="Picture 4" descr="AES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262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4" descr="Рисунок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8"/>
            <a:ext cx="8820150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3671887" cy="865188"/>
          </a:xfrm>
        </p:spPr>
        <p:txBody>
          <a:bodyPr/>
          <a:lstStyle/>
          <a:p>
            <a:pPr eaLnBrk="1" hangingPunct="1"/>
            <a:r>
              <a:rPr lang="ru-RU" sz="3200" b="1" smtClean="0"/>
              <a:t>ГелиоЭС</a:t>
            </a:r>
          </a:p>
        </p:txBody>
      </p:sp>
      <p:sp>
        <p:nvSpPr>
          <p:cNvPr id="1331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011863" y="549275"/>
            <a:ext cx="2736850" cy="935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ВЭС</a:t>
            </a:r>
          </a:p>
        </p:txBody>
      </p:sp>
      <p:pic>
        <p:nvPicPr>
          <p:cNvPr id="13316" name="Picture 4" descr="5de0081i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628775"/>
            <a:ext cx="3446463" cy="3933825"/>
          </a:xfrm>
          <a:noFill/>
        </p:spPr>
      </p:pic>
      <p:pic>
        <p:nvPicPr>
          <p:cNvPr id="13317" name="Picture 7" descr="5de0082i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237163" y="1557338"/>
            <a:ext cx="3622675" cy="4032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ПЭС</a:t>
            </a:r>
          </a:p>
        </p:txBody>
      </p:sp>
      <p:pic>
        <p:nvPicPr>
          <p:cNvPr id="14339" name="Picture 4" descr="Рисунок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76350"/>
            <a:ext cx="9144000" cy="5581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268413"/>
            <a:ext cx="3073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58925"/>
            <a:ext cx="41036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4" descr="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0050" y="836613"/>
            <a:ext cx="3035300" cy="3887787"/>
          </a:xfrm>
          <a:noFill/>
        </p:spPr>
      </p:pic>
      <p:pic>
        <p:nvPicPr>
          <p:cNvPr id="16388" name="Picture 7" descr="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549275"/>
            <a:ext cx="29829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ъ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041650"/>
            <a:ext cx="5148262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</a:t>
            </a:r>
            <a:r>
              <a:rPr lang="ru-RU" smtClean="0">
                <a:solidFill>
                  <a:srgbClr val="000066"/>
                </a:solidFill>
              </a:rPr>
              <a:t>Единая энергетическая система</a:t>
            </a:r>
            <a:r>
              <a:rPr lang="ru-RU" smtClean="0"/>
              <a:t> –</a:t>
            </a:r>
          </a:p>
          <a:p>
            <a:pPr eaLnBrk="1" hangingPunct="1">
              <a:buFontTx/>
              <a:buNone/>
            </a:pPr>
            <a:r>
              <a:rPr lang="ru-RU" smtClean="0"/>
              <a:t>   энергетический комплекс электрических         станций и электрических сетей</a:t>
            </a:r>
          </a:p>
          <a:p>
            <a:pPr eaLnBrk="1" hangingPunct="1">
              <a:buFontTx/>
              <a:buNone/>
            </a:pPr>
            <a:r>
              <a:rPr lang="ru-RU" smtClean="0"/>
              <a:t> ( объединение общий технологический режим с единым оперативным управлением ).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Цель</a:t>
            </a:r>
            <a:r>
              <a:rPr lang="ru-RU" smtClean="0"/>
              <a:t> – обеспечить надежное, экономичное и качественное энергоснабжение народного хозяйства и населения.</a:t>
            </a:r>
          </a:p>
        </p:txBody>
      </p:sp>
      <p:sp>
        <p:nvSpPr>
          <p:cNvPr id="20486" name="Rectangle 6" descr="Газетная бумага"/>
          <p:cNvSpPr>
            <a:spLocks noChangeArrowheads="1"/>
          </p:cNvSpPr>
          <p:nvPr/>
        </p:nvSpPr>
        <p:spPr bwMode="auto">
          <a:xfrm>
            <a:off x="3203575" y="549275"/>
            <a:ext cx="2736850" cy="7921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33CC"/>
                </a:solidFill>
              </a:rPr>
              <a:t>ЕЭС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211638" y="1341438"/>
            <a:ext cx="647700" cy="719137"/>
          </a:xfrm>
          <a:prstGeom prst="downArrow">
            <a:avLst>
              <a:gd name="adj1" fmla="val 50000"/>
              <a:gd name="adj2" fmla="val 277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851275" y="0"/>
            <a:ext cx="5292725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66"/>
                </a:solidFill>
              </a:rPr>
              <a:t>Сколько человеку нужно энергии ?</a:t>
            </a:r>
          </a:p>
          <a:p>
            <a:pPr algn="ctr"/>
            <a:endParaRPr lang="ru-RU" b="1" dirty="0">
              <a:solidFill>
                <a:srgbClr val="000066"/>
              </a:solidFill>
            </a:endParaRP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Сколько энергии нужно произвести , 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чтобы жить в теплых и удобных квартирах, 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чтобы создавать необходимые изделия,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пользоваться транспортом,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чтобы готовить пищу,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чтобы развлекаться ?</a:t>
            </a:r>
          </a:p>
          <a:p>
            <a:pPr algn="ctr"/>
            <a:endParaRPr lang="ru-RU" b="1" dirty="0">
              <a:solidFill>
                <a:srgbClr val="000066"/>
              </a:solidFill>
            </a:endParaRPr>
          </a:p>
        </p:txBody>
      </p:sp>
      <p:pic>
        <p:nvPicPr>
          <p:cNvPr id="3078" name="Picture 8" descr="J03363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03225"/>
            <a:ext cx="15128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н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52963"/>
            <a:ext cx="8229600" cy="187166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990000"/>
                </a:solidFill>
              </a:rPr>
              <a:t>Человек – часть природы.</a:t>
            </a:r>
            <a:br>
              <a:rPr lang="ru-RU" sz="2800" smtClean="0">
                <a:solidFill>
                  <a:srgbClr val="990000"/>
                </a:solidFill>
              </a:rPr>
            </a:br>
            <a:r>
              <a:rPr lang="ru-RU" sz="2800" smtClean="0">
                <a:solidFill>
                  <a:srgbClr val="990000"/>
                </a:solidFill>
              </a:rPr>
              <a:t>Его воздействие на окружающую среду </a:t>
            </a:r>
            <a:br>
              <a:rPr lang="ru-RU" sz="2800" smtClean="0">
                <a:solidFill>
                  <a:srgbClr val="990000"/>
                </a:solidFill>
              </a:rPr>
            </a:br>
            <a:r>
              <a:rPr lang="ru-RU" sz="2800" smtClean="0">
                <a:solidFill>
                  <a:srgbClr val="990000"/>
                </a:solidFill>
              </a:rPr>
              <a:t>должно быть всегда</a:t>
            </a:r>
            <a:br>
              <a:rPr lang="ru-RU" sz="2800" smtClean="0">
                <a:solidFill>
                  <a:srgbClr val="990000"/>
                </a:solidFill>
              </a:rPr>
            </a:br>
            <a:r>
              <a:rPr lang="ru-RU" sz="2800" smtClean="0">
                <a:solidFill>
                  <a:srgbClr val="990000"/>
                </a:solidFill>
              </a:rPr>
              <a:t> </a:t>
            </a:r>
            <a:r>
              <a:rPr lang="ru-RU" sz="2800" u="sng" smtClean="0">
                <a:solidFill>
                  <a:srgbClr val="990000"/>
                </a:solidFill>
              </a:rPr>
              <a:t>разумным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4" descr="Whi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07412" cy="5360988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smtClean="0"/>
              <a:t>  </a:t>
            </a:r>
            <a:r>
              <a:rPr lang="ru-RU" smtClean="0">
                <a:solidFill>
                  <a:srgbClr val="000066"/>
                </a:solidFill>
              </a:rPr>
              <a:t>Энергосбережение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smtClean="0">
                <a:solidFill>
                  <a:srgbClr val="000066"/>
                </a:solidFill>
              </a:rPr>
              <a:t>  Ресурсосбережение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smtClean="0">
                <a:solidFill>
                  <a:srgbClr val="000066"/>
                </a:solidFill>
              </a:rPr>
              <a:t>  Уменьшение загрязнения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ru-RU" smtClean="0">
                <a:solidFill>
                  <a:srgbClr val="000066"/>
                </a:solidFill>
              </a:rPr>
              <a:t>      окружающей   среды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smtClean="0">
                <a:solidFill>
                  <a:srgbClr val="000066"/>
                </a:solidFill>
              </a:rPr>
              <a:t>  Регулирование численности населения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smtClean="0">
                <a:solidFill>
                  <a:srgbClr val="000066"/>
                </a:solidFill>
              </a:rPr>
              <a:t>  Отказ от потребительского подхода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5076825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Использование электроэнергии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Промышленность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Сельское хозяйство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Строительство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Транспорт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Связь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Автоматика и ВТ</a:t>
            </a:r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В быту</a:t>
            </a:r>
          </a:p>
        </p:txBody>
      </p:sp>
      <p:pic>
        <p:nvPicPr>
          <p:cNvPr id="4100" name="Picture 4" descr="Ar89x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0150" y="5084763"/>
            <a:ext cx="15938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T3584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2350" y="141287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78bd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5295900"/>
            <a:ext cx="1676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plazm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0"/>
            <a:ext cx="2171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х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0425" y="1557338"/>
            <a:ext cx="142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е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19250" y="5635625"/>
            <a:ext cx="1620838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с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3575" y="5751513"/>
            <a:ext cx="16732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 descr="ы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92950" y="3500438"/>
            <a:ext cx="1293813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c_16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59338" y="3500438"/>
            <a:ext cx="13477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а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07375" y="4005263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i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27763" y="4005263"/>
            <a:ext cx="787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н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932363" y="5461000"/>
            <a:ext cx="1049337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о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48488" y="0"/>
            <a:ext cx="1816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м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5654675"/>
            <a:ext cx="16192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460057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i="1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0000FF">
                    <a:alpha val="85097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ТРАНСФОРМАТОР</a:t>
            </a:r>
          </a:p>
        </p:txBody>
      </p:sp>
      <p:pic>
        <p:nvPicPr>
          <p:cNvPr id="88070" name="Picture 6" descr="трансф и пер т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36000"/>
          </a:blip>
          <a:srcRect/>
          <a:stretch>
            <a:fillRect/>
          </a:stretch>
        </p:blipFill>
        <p:spPr>
          <a:xfrm>
            <a:off x="395288" y="2276475"/>
            <a:ext cx="3073400" cy="2887663"/>
          </a:xfrm>
          <a:noFill/>
          <a:ln w="69850" cap="rnd">
            <a:solidFill>
              <a:srgbClr val="808000"/>
            </a:solidFill>
            <a:prstDash val="sysDot"/>
          </a:ln>
        </p:spPr>
      </p:pic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19075" y="944563"/>
            <a:ext cx="8485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66CCFF"/>
                </a:solidFill>
                <a:latin typeface="Arial" charset="0"/>
              </a:rPr>
              <a:t>устройство, которые позволяет преобразовать</a:t>
            </a:r>
          </a:p>
          <a:p>
            <a:pPr algn="ctr"/>
            <a:r>
              <a:rPr lang="en-US" sz="2400" b="1">
                <a:solidFill>
                  <a:srgbClr val="66CCFF"/>
                </a:solidFill>
                <a:latin typeface="Arial" charset="0"/>
              </a:rPr>
              <a:t>                      </a:t>
            </a:r>
            <a:r>
              <a:rPr lang="ru-RU" sz="2400" b="1">
                <a:solidFill>
                  <a:srgbClr val="66CCFF"/>
                </a:solidFill>
                <a:latin typeface="Arial" charset="0"/>
              </a:rPr>
              <a:t>переменный ток, повышая или понижая напряжение без изменения частоты тока</a:t>
            </a:r>
          </a:p>
        </p:txBody>
      </p:sp>
      <p:pic>
        <p:nvPicPr>
          <p:cNvPr id="88073" name="Picture 9" descr="трансф подс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18000"/>
          </a:blip>
          <a:srcRect/>
          <a:stretch>
            <a:fillRect/>
          </a:stretch>
        </p:blipFill>
        <p:spPr>
          <a:xfrm>
            <a:off x="4067175" y="2852738"/>
            <a:ext cx="4786313" cy="3538537"/>
          </a:xfrm>
          <a:noFill/>
          <a:ln w="44450">
            <a:solidFill>
              <a:srgbClr val="808000"/>
            </a:solidFill>
          </a:ln>
        </p:spPr>
      </p:pic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4500563" y="2852738"/>
            <a:ext cx="4095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900" b="1" u="sng">
                <a:solidFill>
                  <a:srgbClr val="FFFFCC"/>
                </a:solidFill>
                <a:latin typeface="Arial" charset="0"/>
              </a:rPr>
              <a:t>Трансформаторная подстанция</a:t>
            </a:r>
            <a:r>
              <a:rPr lang="ru-RU" b="1" u="sng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  <p:bldP spid="88072" grpId="0"/>
      <p:bldP spid="88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 descr="transfor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lum contrast="24000"/>
          </a:blip>
          <a:srcRect/>
          <a:stretch>
            <a:fillRect/>
          </a:stretch>
        </p:blipFill>
        <p:spPr>
          <a:xfrm>
            <a:off x="179388" y="188913"/>
            <a:ext cx="4635500" cy="1954212"/>
          </a:xfrm>
          <a:noFill/>
        </p:spPr>
      </p:pic>
      <p:pic>
        <p:nvPicPr>
          <p:cNvPr id="93191" name="Picture 7" descr="трансформ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700338" y="188913"/>
            <a:ext cx="2703512" cy="1955800"/>
          </a:xfrm>
          <a:noFill/>
          <a:ln>
            <a:pattFill prst="dkDnDiag">
              <a:fgClr>
                <a:srgbClr val="000000"/>
              </a:fgClr>
              <a:bgClr>
                <a:srgbClr val="9966FF"/>
              </a:bgClr>
            </a:pattFill>
          </a:ln>
        </p:spPr>
      </p:pic>
      <p:pic>
        <p:nvPicPr>
          <p:cNvPr id="93194" name="Picture 10" descr="Трансформатор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lum contrast="18000"/>
          </a:blip>
          <a:srcRect/>
          <a:stretch>
            <a:fillRect/>
          </a:stretch>
        </p:blipFill>
        <p:spPr>
          <a:xfrm>
            <a:off x="468313" y="3716338"/>
            <a:ext cx="6010275" cy="2166937"/>
          </a:xfrm>
          <a:noFill/>
        </p:spPr>
      </p:pic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2627313" y="36449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40404"/>
                </a:solidFill>
                <a:latin typeface="Arial" charset="0"/>
              </a:rPr>
              <a:t>a </a:t>
            </a: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3635375" y="3644900"/>
            <a:ext cx="377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040404"/>
                </a:solidFill>
                <a:latin typeface="Arial" charset="0"/>
              </a:rPr>
              <a:t>б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492125" y="5991225"/>
            <a:ext cx="4103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66CCFF"/>
                </a:solidFill>
                <a:latin typeface="Arial" charset="0"/>
              </a:rPr>
              <a:t>           </a:t>
            </a:r>
            <a:r>
              <a:rPr lang="ru-RU" sz="2000" b="1">
                <a:solidFill>
                  <a:srgbClr val="66CCFF"/>
                </a:solidFill>
                <a:latin typeface="Arial" charset="0"/>
              </a:rPr>
              <a:t>а) режим холостого хода</a:t>
            </a:r>
            <a:endParaRPr lang="en-US" sz="2000" b="1">
              <a:solidFill>
                <a:srgbClr val="66CCFF"/>
              </a:solidFill>
              <a:latin typeface="Arial" charset="0"/>
            </a:endParaRPr>
          </a:p>
          <a:p>
            <a:pPr algn="ctr"/>
            <a:r>
              <a:rPr lang="ru-RU" sz="2000" b="1">
                <a:solidFill>
                  <a:srgbClr val="66CCFF"/>
                </a:solidFill>
                <a:latin typeface="Arial" charset="0"/>
              </a:rPr>
              <a:t>б) режим нагрузки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4946650" y="0"/>
            <a:ext cx="43497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tabLst>
                <a:tab pos="677863" algn="l"/>
              </a:tabLst>
            </a:pPr>
            <a:r>
              <a:rPr lang="ru-RU" sz="2000" b="1" u="sng">
                <a:solidFill>
                  <a:srgbClr val="0066FF"/>
                </a:solidFill>
                <a:latin typeface="Georgia" pitchFamily="18" charset="0"/>
              </a:rPr>
              <a:t>Устройство трансформатора:</a:t>
            </a:r>
            <a:endParaRPr lang="en-US" sz="2000" b="1" u="sng">
              <a:solidFill>
                <a:srgbClr val="0066FF"/>
              </a:solidFill>
              <a:latin typeface="Georgia" pitchFamily="18" charset="0"/>
            </a:endParaRPr>
          </a:p>
          <a:p>
            <a:pPr marL="342900" indent="-342900">
              <a:tabLst>
                <a:tab pos="677863" algn="l"/>
              </a:tabLst>
            </a:pPr>
            <a:endParaRPr lang="ru-RU" sz="2000">
              <a:solidFill>
                <a:srgbClr val="0066FF"/>
              </a:solidFill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Ø"/>
              <a:tabLst>
                <a:tab pos="677863" algn="l"/>
              </a:tabLst>
            </a:pPr>
            <a:r>
              <a:rPr lang="ru-RU" sz="2000" b="1">
                <a:solidFill>
                  <a:srgbClr val="CC66FF"/>
                </a:solidFill>
                <a:latin typeface="Georgia" pitchFamily="18" charset="0"/>
              </a:rPr>
              <a:t>Стальной сердечник</a:t>
            </a:r>
          </a:p>
          <a:p>
            <a:pPr marL="342900" indent="-342900">
              <a:buFont typeface="Wingdings" pitchFamily="2" charset="2"/>
              <a:buNone/>
              <a:tabLst>
                <a:tab pos="677863" algn="l"/>
              </a:tabLst>
            </a:pPr>
            <a:r>
              <a:rPr lang="ru-RU" b="1">
                <a:solidFill>
                  <a:srgbClr val="CC66FF"/>
                </a:solidFill>
                <a:latin typeface="Georgia" pitchFamily="18" charset="0"/>
              </a:rPr>
              <a:t>     </a:t>
            </a:r>
          </a:p>
          <a:p>
            <a:pPr marL="342900" indent="-342900">
              <a:buFont typeface="Wingdings" pitchFamily="2" charset="2"/>
              <a:buChar char="Ø"/>
              <a:tabLst>
                <a:tab pos="677863" algn="l"/>
              </a:tabLst>
            </a:pPr>
            <a:r>
              <a:rPr lang="ru-RU" sz="2000" b="1">
                <a:solidFill>
                  <a:srgbClr val="CC66FF"/>
                </a:solidFill>
                <a:latin typeface="Georgia" pitchFamily="18" charset="0"/>
              </a:rPr>
              <a:t>Две катушки с </a:t>
            </a:r>
            <a:endParaRPr lang="en-US" sz="2000" b="1">
              <a:solidFill>
                <a:srgbClr val="CC66FF"/>
              </a:solidFill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None/>
              <a:tabLst>
                <a:tab pos="677863" algn="l"/>
              </a:tabLst>
            </a:pPr>
            <a:r>
              <a:rPr lang="en-US" sz="2000" b="1">
                <a:solidFill>
                  <a:srgbClr val="CC66FF"/>
                </a:solidFill>
                <a:latin typeface="Georgia" pitchFamily="18" charset="0"/>
              </a:rPr>
              <a:t>    </a:t>
            </a:r>
            <a:r>
              <a:rPr lang="ru-RU" sz="2000" b="1">
                <a:solidFill>
                  <a:srgbClr val="CC66FF"/>
                </a:solidFill>
                <a:latin typeface="Georgia" pitchFamily="18" charset="0"/>
              </a:rPr>
              <a:t> проволочными</a:t>
            </a:r>
            <a:r>
              <a:rPr lang="en-US" sz="2000" b="1">
                <a:solidFill>
                  <a:srgbClr val="CC66FF"/>
                </a:solidFill>
                <a:latin typeface="Georgia" pitchFamily="18" charset="0"/>
              </a:rPr>
              <a:t>  </a:t>
            </a:r>
            <a:r>
              <a:rPr lang="ru-RU" sz="2000" b="1">
                <a:solidFill>
                  <a:srgbClr val="CC66FF"/>
                </a:solidFill>
                <a:latin typeface="Georgia" pitchFamily="18" charset="0"/>
              </a:rPr>
              <a:t>обмотками </a:t>
            </a:r>
            <a:endParaRPr lang="en-US" sz="2000" b="1">
              <a:solidFill>
                <a:srgbClr val="CC66FF"/>
              </a:solidFill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None/>
              <a:tabLst>
                <a:tab pos="677863" algn="l"/>
              </a:tabLst>
            </a:pPr>
            <a:r>
              <a:rPr lang="en-US" sz="2000" b="1">
                <a:solidFill>
                  <a:srgbClr val="CC66FF"/>
                </a:solidFill>
                <a:latin typeface="Georgia" pitchFamily="18" charset="0"/>
              </a:rPr>
              <a:t>       </a:t>
            </a:r>
            <a:r>
              <a:rPr lang="ru-RU" sz="2000" b="1">
                <a:solidFill>
                  <a:srgbClr val="CC66FF"/>
                </a:solidFill>
                <a:latin typeface="Georgia" pitchFamily="18" charset="0"/>
              </a:rPr>
              <a:t>( первичной и вторичной )</a:t>
            </a:r>
          </a:p>
          <a:p>
            <a:pPr marL="342900" indent="-342900" eaLnBrk="0" hangingPunct="0">
              <a:tabLst>
                <a:tab pos="677863" algn="l"/>
              </a:tabLst>
            </a:pPr>
            <a:endParaRPr lang="ru-RU" b="1">
              <a:solidFill>
                <a:srgbClr val="99CC00"/>
              </a:solidFill>
              <a:latin typeface="Georgia" pitchFamily="18" charset="0"/>
            </a:endParaRP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47332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>
                <a:latin typeface="Book Antiqua" pitchFamily="18" charset="0"/>
              </a:rPr>
              <a:t>   </a:t>
            </a:r>
            <a:r>
              <a:rPr lang="ru-RU" sz="2800" b="1" i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Действие трансформатора основано на явлении </a:t>
            </a:r>
            <a:endParaRPr lang="en-US" sz="2800" b="1" i="1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  <a:p>
            <a:pPr algn="ctr">
              <a:defRPr/>
            </a:pPr>
            <a:r>
              <a:rPr lang="en-US" sz="2800" b="1" i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                         </a:t>
            </a:r>
            <a:r>
              <a:rPr lang="ru-RU" sz="2800" b="1" i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электромагнитной индукции</a:t>
            </a:r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7083425" y="3968750"/>
          <a:ext cx="1454150" cy="1031875"/>
        </p:xfrm>
        <a:graphic>
          <a:graphicData uri="http://schemas.openxmlformats.org/presentationml/2006/ole">
            <p:oleObj spid="_x0000_s1026" name="Формула" r:id="rId6" imgW="622030" imgH="444307" progId="Equation.3">
              <p:embed/>
            </p:oleObj>
          </a:graphicData>
        </a:graphic>
      </p:graphicFrame>
      <p:sp>
        <p:nvSpPr>
          <p:cNvPr id="1036" name="Rectangle 2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7164388" y="5445125"/>
          <a:ext cx="1446212" cy="1133475"/>
        </p:xfrm>
        <a:graphic>
          <a:graphicData uri="http://schemas.openxmlformats.org/presentationml/2006/ole">
            <p:oleObj spid="_x0000_s1027" name="Формула" r:id="rId7" imgW="571252" imgH="444307" progId="Equation.3">
              <p:embed/>
            </p:oleObj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3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3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3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7" grpId="0"/>
      <p:bldP spid="93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                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3300"/>
                </a:solidFill>
              </a:rPr>
              <a:t>Q = I</a:t>
            </a:r>
            <a:r>
              <a:rPr lang="ru-RU" baseline="30000" dirty="0" smtClean="0">
                <a:solidFill>
                  <a:srgbClr val="003300"/>
                </a:solidFill>
              </a:rPr>
              <a:t>2</a:t>
            </a:r>
            <a:r>
              <a:rPr lang="en-US" dirty="0" smtClean="0">
                <a:solidFill>
                  <a:srgbClr val="003300"/>
                </a:solidFill>
              </a:rPr>
              <a:t> R t</a:t>
            </a:r>
            <a:endParaRPr lang="ru-RU" dirty="0" smtClean="0">
              <a:solidFill>
                <a:srgbClr val="00330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3300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/>
              <a:t>                   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R = ρ l/S</a:t>
            </a:r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</a:t>
            </a:r>
            <a:r>
              <a:rPr lang="en-US" dirty="0" smtClean="0">
                <a:solidFill>
                  <a:srgbClr val="FF0000"/>
                </a:solidFill>
              </a:rPr>
              <a:t>Q = I</a:t>
            </a:r>
            <a:r>
              <a:rPr lang="ru-RU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ρ l/S t</a:t>
            </a:r>
            <a:r>
              <a:rPr lang="ru-RU" dirty="0" smtClean="0"/>
              <a:t>  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P = U I</a:t>
            </a:r>
            <a:r>
              <a:rPr lang="ru-RU" dirty="0" smtClean="0"/>
              <a:t>               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39750" y="549275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                </a:t>
            </a:r>
            <a:r>
              <a:rPr lang="ru-RU" sz="2400">
                <a:solidFill>
                  <a:schemeClr val="accent2"/>
                </a:solidFill>
                <a:latin typeface="Arial Black" pitchFamily="34" charset="0"/>
              </a:rPr>
              <a:t>Передача электрической 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6492875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29"/>
              </a:avLst>
            </a:prstTxWarp>
          </a:bodyPr>
          <a:lstStyle/>
          <a:p>
            <a:pPr algn="ctr"/>
            <a:r>
              <a:rPr lang="ru-RU" sz="3600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Franklin Gothic Medium"/>
              </a:rPr>
              <a:t>передача электроэнергии</a:t>
            </a:r>
          </a:p>
        </p:txBody>
      </p:sp>
      <p:pic>
        <p:nvPicPr>
          <p:cNvPr id="98309" name="Picture 5" descr="передача энерги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18000"/>
          </a:blip>
          <a:srcRect/>
          <a:stretch>
            <a:fillRect/>
          </a:stretch>
        </p:blipFill>
        <p:spPr>
          <a:xfrm>
            <a:off x="1258888" y="2060575"/>
            <a:ext cx="7183437" cy="2601913"/>
          </a:xfrm>
          <a:noFill/>
          <a:ln w="47625">
            <a:solidFill>
              <a:srgbClr val="FFCC99"/>
            </a:solidFill>
          </a:ln>
        </p:spPr>
      </p:pic>
      <p:pic>
        <p:nvPicPr>
          <p:cNvPr id="98311" name="Picture 7" descr="IN0023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88913"/>
            <a:ext cx="1190625" cy="884237"/>
          </a:xfrm>
          <a:noFill/>
          <a:ln w="25400">
            <a:solidFill>
              <a:srgbClr val="FFCC99"/>
            </a:solidFill>
          </a:ln>
        </p:spPr>
      </p:pic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84150" y="5013325"/>
            <a:ext cx="904606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i="1" dirty="0">
                <a:solidFill>
                  <a:schemeClr val="accent2"/>
                </a:solidFill>
                <a:latin typeface="Batang" pitchFamily="18" charset="-127"/>
              </a:rPr>
              <a:t>Передача электроэнергии от электростанций до городов </a:t>
            </a:r>
            <a:endParaRPr lang="en-US" sz="2400" b="1" i="1" dirty="0">
              <a:solidFill>
                <a:schemeClr val="accent2"/>
              </a:solidFill>
              <a:latin typeface="Batang" pitchFamily="18" charset="-127"/>
            </a:endParaRPr>
          </a:p>
          <a:p>
            <a:r>
              <a:rPr lang="ru-RU" sz="2400" b="1" i="1" dirty="0">
                <a:solidFill>
                  <a:schemeClr val="accent2"/>
                </a:solidFill>
                <a:latin typeface="Batang" pitchFamily="18" charset="-127"/>
              </a:rPr>
              <a:t>или промышленных центров на большие  расстояния </a:t>
            </a:r>
            <a:endParaRPr lang="en-US" sz="2400" b="1" i="1" dirty="0">
              <a:solidFill>
                <a:schemeClr val="accent2"/>
              </a:solidFill>
              <a:latin typeface="Batang" pitchFamily="18" charset="-127"/>
            </a:endParaRPr>
          </a:p>
          <a:p>
            <a:r>
              <a:rPr lang="ru-RU" sz="2400" b="1" i="1" dirty="0">
                <a:solidFill>
                  <a:schemeClr val="accent2"/>
                </a:solidFill>
                <a:latin typeface="Batang" pitchFamily="18" charset="-127"/>
              </a:rPr>
              <a:t>является сложной  научно-технической</a:t>
            </a:r>
            <a:r>
              <a:rPr lang="en-US" sz="2400" b="1" i="1" dirty="0">
                <a:solidFill>
                  <a:schemeClr val="accent2"/>
                </a:solidFill>
                <a:latin typeface="Batang" pitchFamily="18" charset="-127"/>
              </a:rPr>
              <a:t> </a:t>
            </a:r>
            <a:r>
              <a:rPr lang="ru-RU" sz="2400" b="1" i="1" dirty="0">
                <a:solidFill>
                  <a:schemeClr val="accent2"/>
                </a:solidFill>
                <a:latin typeface="Batang" pitchFamily="18" charset="-127"/>
              </a:rPr>
              <a:t>проблемой</a:t>
            </a:r>
          </a:p>
          <a:p>
            <a:pPr eaLnBrk="0" hangingPunct="0"/>
            <a:endParaRPr lang="ru-RU" sz="2200" b="1" i="1" dirty="0">
              <a:solidFill>
                <a:srgbClr val="FFCCFF"/>
              </a:solidFill>
              <a:latin typeface="Batang" pitchFamily="18" charset="-127"/>
            </a:endParaRPr>
          </a:p>
        </p:txBody>
      </p:sp>
      <p:pic>
        <p:nvPicPr>
          <p:cNvPr id="6" name="Picture 5" descr="передача энергии"/>
          <p:cNvPicPr>
            <a:picLocks noChangeAspect="1" noChangeArrowheads="1"/>
          </p:cNvPicPr>
          <p:nvPr/>
        </p:nvPicPr>
        <p:blipFill>
          <a:blip r:embed="rId2">
            <a:lum bright="-6000" contrast="18000"/>
          </a:blip>
          <a:srcRect/>
          <a:stretch>
            <a:fillRect/>
          </a:stretch>
        </p:blipFill>
        <p:spPr bwMode="auto">
          <a:xfrm>
            <a:off x="1285852" y="2071678"/>
            <a:ext cx="7183437" cy="2601913"/>
          </a:xfrm>
          <a:prstGeom prst="rect">
            <a:avLst/>
          </a:prstGeom>
          <a:noFill/>
          <a:ln w="47625">
            <a:solidFill>
              <a:srgbClr val="FFCC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83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  <p:bldP spid="98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95288" y="2636838"/>
            <a:ext cx="7207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~</a:t>
            </a:r>
          </a:p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1116013" y="30686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1116013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1547813" y="2997200"/>
            <a:ext cx="574675" cy="503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1908175" y="2997200"/>
            <a:ext cx="576263" cy="503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2484438" y="30686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2484438" y="33575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Oval 14"/>
          <p:cNvSpPr>
            <a:spLocks noChangeArrowheads="1"/>
          </p:cNvSpPr>
          <p:nvPr/>
        </p:nvSpPr>
        <p:spPr bwMode="auto">
          <a:xfrm>
            <a:off x="3419475" y="2997200"/>
            <a:ext cx="5032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5"/>
          <p:cNvSpPr>
            <a:spLocks noChangeArrowheads="1"/>
          </p:cNvSpPr>
          <p:nvPr/>
        </p:nvSpPr>
        <p:spPr bwMode="auto">
          <a:xfrm>
            <a:off x="3779838" y="2997200"/>
            <a:ext cx="503237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4284663" y="30686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4284663" y="33575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5003800" y="24923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>
            <a:off x="5003800" y="2492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5003800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5003800" y="40052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Oval 22"/>
          <p:cNvSpPr>
            <a:spLocks noChangeArrowheads="1"/>
          </p:cNvSpPr>
          <p:nvPr/>
        </p:nvSpPr>
        <p:spPr bwMode="auto">
          <a:xfrm>
            <a:off x="5651500" y="2276475"/>
            <a:ext cx="5032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Oval 23"/>
          <p:cNvSpPr>
            <a:spLocks noChangeArrowheads="1"/>
          </p:cNvSpPr>
          <p:nvPr/>
        </p:nvSpPr>
        <p:spPr bwMode="auto">
          <a:xfrm>
            <a:off x="6011863" y="2276475"/>
            <a:ext cx="503237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Oval 24"/>
          <p:cNvSpPr>
            <a:spLocks noChangeArrowheads="1"/>
          </p:cNvSpPr>
          <p:nvPr/>
        </p:nvSpPr>
        <p:spPr bwMode="auto">
          <a:xfrm>
            <a:off x="5651500" y="2997200"/>
            <a:ext cx="5032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Oval 25"/>
          <p:cNvSpPr>
            <a:spLocks noChangeArrowheads="1"/>
          </p:cNvSpPr>
          <p:nvPr/>
        </p:nvSpPr>
        <p:spPr bwMode="auto">
          <a:xfrm>
            <a:off x="6011863" y="2997200"/>
            <a:ext cx="503237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Oval 26"/>
          <p:cNvSpPr>
            <a:spLocks noChangeArrowheads="1"/>
          </p:cNvSpPr>
          <p:nvPr/>
        </p:nvSpPr>
        <p:spPr bwMode="auto">
          <a:xfrm>
            <a:off x="5651500" y="3716338"/>
            <a:ext cx="5032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Oval 27"/>
          <p:cNvSpPr>
            <a:spLocks noChangeArrowheads="1"/>
          </p:cNvSpPr>
          <p:nvPr/>
        </p:nvSpPr>
        <p:spPr bwMode="auto">
          <a:xfrm>
            <a:off x="6011863" y="3716338"/>
            <a:ext cx="503237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>
            <a:off x="6516688" y="2492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6516688" y="32131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6516688" y="3933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Rectangle 31"/>
          <p:cNvSpPr>
            <a:spLocks noGrp="1" noChangeArrowheads="1"/>
          </p:cNvSpPr>
          <p:nvPr>
            <p:ph type="title"/>
          </p:nvPr>
        </p:nvSpPr>
        <p:spPr>
          <a:xfrm>
            <a:off x="7380288" y="1557338"/>
            <a:ext cx="792162" cy="2951162"/>
          </a:xfrm>
        </p:spPr>
        <p:txBody>
          <a:bodyPr/>
          <a:lstStyle/>
          <a:p>
            <a:pPr eaLnBrk="1" hangingPunct="1"/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800" smtClean="0"/>
              <a:t>К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п</a:t>
            </a:r>
            <a:br>
              <a:rPr lang="ru-RU" sz="1800" smtClean="0"/>
            </a:br>
            <a:r>
              <a:rPr lang="ru-RU" sz="1800" smtClean="0"/>
              <a:t>о</a:t>
            </a:r>
            <a:br>
              <a:rPr lang="ru-RU" sz="1800" smtClean="0"/>
            </a:br>
            <a:r>
              <a:rPr lang="ru-RU" sz="1800" smtClean="0"/>
              <a:t>т</a:t>
            </a:r>
            <a:br>
              <a:rPr lang="ru-RU" sz="1800" smtClean="0"/>
            </a:br>
            <a:r>
              <a:rPr lang="ru-RU" sz="1800" smtClean="0"/>
              <a:t>р</a:t>
            </a:r>
            <a:br>
              <a:rPr lang="ru-RU" sz="1800" smtClean="0"/>
            </a:br>
            <a:r>
              <a:rPr lang="ru-RU" sz="1800" smtClean="0"/>
              <a:t>е</a:t>
            </a:r>
            <a:br>
              <a:rPr lang="ru-RU" sz="1800" smtClean="0"/>
            </a:br>
            <a:r>
              <a:rPr lang="ru-RU" sz="1800" smtClean="0"/>
              <a:t>б</a:t>
            </a:r>
            <a:br>
              <a:rPr lang="ru-RU" sz="1800" smtClean="0"/>
            </a:br>
            <a:r>
              <a:rPr lang="ru-RU" sz="1800" smtClean="0"/>
              <a:t>и</a:t>
            </a:r>
            <a:br>
              <a:rPr lang="ru-RU" sz="1800" smtClean="0"/>
            </a:br>
            <a:r>
              <a:rPr lang="ru-RU" sz="1800" smtClean="0"/>
              <a:t>т</a:t>
            </a:r>
            <a:br>
              <a:rPr lang="ru-RU" sz="1800" smtClean="0"/>
            </a:br>
            <a:r>
              <a:rPr lang="ru-RU" sz="1800" smtClean="0"/>
              <a:t>л</a:t>
            </a:r>
            <a:br>
              <a:rPr lang="ru-RU" sz="1800" smtClean="0"/>
            </a:br>
            <a:r>
              <a:rPr lang="ru-RU" sz="1800" smtClean="0"/>
              <a:t>ю</a:t>
            </a:r>
          </a:p>
        </p:txBody>
      </p:sp>
      <p:sp>
        <p:nvSpPr>
          <p:cNvPr id="6171" name="Rectangle 3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933825"/>
            <a:ext cx="1692275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    10-20 кВ</a:t>
            </a:r>
          </a:p>
        </p:txBody>
      </p:sp>
      <p:sp>
        <p:nvSpPr>
          <p:cNvPr id="6172" name="Rectangle 33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2133600"/>
            <a:ext cx="647700" cy="358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6 кВ</a:t>
            </a:r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5003800" y="28527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 кВ</a:t>
            </a:r>
          </a:p>
        </p:txBody>
      </p:sp>
      <p:sp>
        <p:nvSpPr>
          <p:cNvPr id="6174" name="Rectangle 37"/>
          <p:cNvSpPr>
            <a:spLocks noChangeArrowheads="1"/>
          </p:cNvSpPr>
          <p:nvPr/>
        </p:nvSpPr>
        <p:spPr bwMode="auto">
          <a:xfrm>
            <a:off x="5003800" y="35004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 кВ</a:t>
            </a:r>
          </a:p>
        </p:txBody>
      </p:sp>
      <p:sp>
        <p:nvSpPr>
          <p:cNvPr id="6175" name="Rectangle 38"/>
          <p:cNvSpPr>
            <a:spLocks noChangeArrowheads="1"/>
          </p:cNvSpPr>
          <p:nvPr/>
        </p:nvSpPr>
        <p:spPr bwMode="auto">
          <a:xfrm>
            <a:off x="6588125" y="1989138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380 В</a:t>
            </a:r>
          </a:p>
        </p:txBody>
      </p:sp>
      <p:sp>
        <p:nvSpPr>
          <p:cNvPr id="6176" name="Rectangle 39"/>
          <p:cNvSpPr>
            <a:spLocks noChangeArrowheads="1"/>
          </p:cNvSpPr>
          <p:nvPr/>
        </p:nvSpPr>
        <p:spPr bwMode="auto">
          <a:xfrm>
            <a:off x="6588125" y="2708275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220 В</a:t>
            </a:r>
          </a:p>
        </p:txBody>
      </p:sp>
      <p:sp>
        <p:nvSpPr>
          <p:cNvPr id="6177" name="Rectangle 40"/>
          <p:cNvSpPr>
            <a:spLocks noChangeArrowheads="1"/>
          </p:cNvSpPr>
          <p:nvPr/>
        </p:nvSpPr>
        <p:spPr bwMode="auto">
          <a:xfrm>
            <a:off x="6588125" y="34290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660 В</a:t>
            </a:r>
          </a:p>
        </p:txBody>
      </p:sp>
      <p:sp>
        <p:nvSpPr>
          <p:cNvPr id="6178" name="Rectangle 41"/>
          <p:cNvSpPr>
            <a:spLocks noChangeArrowheads="1"/>
          </p:cNvSpPr>
          <p:nvPr/>
        </p:nvSpPr>
        <p:spPr bwMode="auto">
          <a:xfrm>
            <a:off x="3563938" y="2420938"/>
            <a:ext cx="957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35-6 кВ</a:t>
            </a:r>
          </a:p>
        </p:txBody>
      </p:sp>
      <p:sp>
        <p:nvSpPr>
          <p:cNvPr id="6179" name="Rectangle 42"/>
          <p:cNvSpPr>
            <a:spLocks noChangeArrowheads="1"/>
          </p:cNvSpPr>
          <p:nvPr/>
        </p:nvSpPr>
        <p:spPr bwMode="auto">
          <a:xfrm>
            <a:off x="2555875" y="256540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ЛЭП</a:t>
            </a:r>
          </a:p>
        </p:txBody>
      </p:sp>
      <p:sp>
        <p:nvSpPr>
          <p:cNvPr id="6180" name="Rectangle 43"/>
          <p:cNvSpPr>
            <a:spLocks noChangeArrowheads="1"/>
          </p:cNvSpPr>
          <p:nvPr/>
        </p:nvSpPr>
        <p:spPr bwMode="auto">
          <a:xfrm>
            <a:off x="611188" y="21336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</a:t>
            </a:r>
          </a:p>
        </p:txBody>
      </p:sp>
      <p:sp>
        <p:nvSpPr>
          <p:cNvPr id="6181" name="Rectangle 44"/>
          <p:cNvSpPr>
            <a:spLocks noChangeArrowheads="1"/>
          </p:cNvSpPr>
          <p:nvPr/>
        </p:nvSpPr>
        <p:spPr bwMode="auto">
          <a:xfrm>
            <a:off x="1908175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6182" name="Rectangle 45"/>
          <p:cNvSpPr>
            <a:spLocks noChangeArrowheads="1"/>
          </p:cNvSpPr>
          <p:nvPr/>
        </p:nvSpPr>
        <p:spPr bwMode="auto">
          <a:xfrm>
            <a:off x="3708400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6183" name="Rectangle 46"/>
          <p:cNvSpPr>
            <a:spLocks noChangeArrowheads="1"/>
          </p:cNvSpPr>
          <p:nvPr/>
        </p:nvSpPr>
        <p:spPr bwMode="auto">
          <a:xfrm>
            <a:off x="5940425" y="263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ru-RU"/>
          </a:p>
        </p:txBody>
      </p:sp>
      <p:sp>
        <p:nvSpPr>
          <p:cNvPr id="6184" name="Rectangle 47"/>
          <p:cNvSpPr>
            <a:spLocks noChangeArrowheads="1"/>
          </p:cNvSpPr>
          <p:nvPr/>
        </p:nvSpPr>
        <p:spPr bwMode="auto">
          <a:xfrm>
            <a:off x="5940425" y="3357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ru-RU"/>
          </a:p>
        </p:txBody>
      </p:sp>
      <p:sp>
        <p:nvSpPr>
          <p:cNvPr id="6185" name="Rectangle 48"/>
          <p:cNvSpPr>
            <a:spLocks noChangeArrowheads="1"/>
          </p:cNvSpPr>
          <p:nvPr/>
        </p:nvSpPr>
        <p:spPr bwMode="auto">
          <a:xfrm>
            <a:off x="5940425" y="42211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 </a:t>
            </a:r>
          </a:p>
        </p:txBody>
      </p:sp>
      <p:sp>
        <p:nvSpPr>
          <p:cNvPr id="6186" name="Rectangle 49"/>
          <p:cNvSpPr>
            <a:spLocks noChangeArrowheads="1"/>
          </p:cNvSpPr>
          <p:nvPr/>
        </p:nvSpPr>
        <p:spPr bwMode="auto">
          <a:xfrm>
            <a:off x="2268538" y="3500438"/>
            <a:ext cx="1338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400-900 </a:t>
            </a:r>
            <a:r>
              <a:rPr lang="ru-RU"/>
              <a:t>кВ</a:t>
            </a:r>
          </a:p>
        </p:txBody>
      </p:sp>
      <p:sp>
        <p:nvSpPr>
          <p:cNvPr id="6187" name="Rectangle 50"/>
          <p:cNvSpPr>
            <a:spLocks noChangeArrowheads="1"/>
          </p:cNvSpPr>
          <p:nvPr/>
        </p:nvSpPr>
        <p:spPr bwMode="auto">
          <a:xfrm>
            <a:off x="539750" y="981075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                </a:t>
            </a:r>
            <a:r>
              <a:rPr lang="ru-RU" sz="2400">
                <a:solidFill>
                  <a:schemeClr val="accent2"/>
                </a:solidFill>
                <a:latin typeface="Arial Black" pitchFamily="34" charset="0"/>
              </a:rPr>
              <a:t>Передача электрической энергии</a:t>
            </a:r>
          </a:p>
        </p:txBody>
      </p:sp>
      <p:sp>
        <p:nvSpPr>
          <p:cNvPr id="6188" name="Rectangle 51"/>
          <p:cNvSpPr>
            <a:spLocks noChangeArrowheads="1"/>
          </p:cNvSpPr>
          <p:nvPr/>
        </p:nvSpPr>
        <p:spPr bwMode="auto">
          <a:xfrm>
            <a:off x="611188" y="5157788"/>
            <a:ext cx="7489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  –     генератор переменного тока</a:t>
            </a:r>
          </a:p>
          <a:p>
            <a:r>
              <a:rPr lang="ru-RU" b="1"/>
              <a:t>2  –     повышающие трансформаторы</a:t>
            </a:r>
          </a:p>
          <a:p>
            <a:r>
              <a:rPr lang="ru-RU" b="1"/>
              <a:t>3 - 6 – понижающие трансформаторы</a:t>
            </a:r>
          </a:p>
        </p:txBody>
      </p:sp>
      <p:pic>
        <p:nvPicPr>
          <p:cNvPr id="45" name="Picture 4" descr="пер энергии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1285852" y="1142984"/>
            <a:ext cx="668337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Picture 4" descr="TES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262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292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Формула</vt:lpstr>
      <vt:lpstr>Производство, передача и использование электроэнергии</vt:lpstr>
      <vt:lpstr>Слайд 2</vt:lpstr>
      <vt:lpstr>Использование электроэнергии</vt:lpstr>
      <vt:lpstr>Слайд 4</vt:lpstr>
      <vt:lpstr>Слайд 5</vt:lpstr>
      <vt:lpstr>Слайд 6</vt:lpstr>
      <vt:lpstr>Слайд 7</vt:lpstr>
      <vt:lpstr>  К  п о т р е б и т л ю</vt:lpstr>
      <vt:lpstr>Слайд 9</vt:lpstr>
      <vt:lpstr>Т Э С</vt:lpstr>
      <vt:lpstr>Слайд 11</vt:lpstr>
      <vt:lpstr>Г Э С</vt:lpstr>
      <vt:lpstr>Слайд 13</vt:lpstr>
      <vt:lpstr>Слайд 14</vt:lpstr>
      <vt:lpstr>ГелиоЭС</vt:lpstr>
      <vt:lpstr>ПЭС</vt:lpstr>
      <vt:lpstr>Слайд 17</vt:lpstr>
      <vt:lpstr>Слайд 18</vt:lpstr>
      <vt:lpstr>Слайд 19</vt:lpstr>
      <vt:lpstr>Человек – часть природы. Его воздействие на окружающую среду  должно быть всегда  разумным !!!</vt:lpstr>
      <vt:lpstr>Слайд 21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Малышева</dc:creator>
  <cp:lastModifiedBy>1</cp:lastModifiedBy>
  <cp:revision>24</cp:revision>
  <dcterms:created xsi:type="dcterms:W3CDTF">2006-11-28T17:42:52Z</dcterms:created>
  <dcterms:modified xsi:type="dcterms:W3CDTF">2014-11-11T16:54:30Z</dcterms:modified>
</cp:coreProperties>
</file>