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9" r:id="rId3"/>
    <p:sldId id="257" r:id="rId4"/>
    <p:sldId id="258" r:id="rId5"/>
    <p:sldId id="267" r:id="rId6"/>
    <p:sldId id="268" r:id="rId7"/>
    <p:sldId id="260" r:id="rId8"/>
    <p:sldId id="262" r:id="rId9"/>
    <p:sldId id="261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7" autoAdjust="0"/>
    <p:restoredTop sz="94682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921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9220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9221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225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AC374424-DE91-46B2-A3F3-CCBDA203EDA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22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F43D5-F655-49B4-A727-D2C371A761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B4B45-6406-486A-9F00-AC1A53518C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6E9ED-EA9B-40CE-887B-17BC1AA81E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24B9A-81C4-47E5-ABA4-1E566B35FE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FA0E1-43B2-47A7-A571-3E83C8382E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02F7C-2788-40EB-B0D1-E9FD7E0856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2162D-9B27-4823-B99C-D6BF184C3C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CD169-089B-4A2B-AA0E-A40FA46DB1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F8C2A-CC87-4238-80B4-2BD35C9715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D29CA-04AB-4E1D-9B92-EEDA7EE6CA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819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819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19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8198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8199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00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820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defRPr sz="2600" b="1">
                <a:solidFill>
                  <a:schemeClr val="bg1"/>
                </a:solidFill>
              </a:defRPr>
            </a:lvl1pPr>
          </a:lstStyle>
          <a:p>
            <a:fld id="{5A413F82-479A-4205-95DC-1E3D0709092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>
    <p:wheel spokes="8"/>
  </p:transition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4213" y="765175"/>
            <a:ext cx="7772400" cy="2159000"/>
          </a:xfrm>
        </p:spPr>
        <p:txBody>
          <a:bodyPr/>
          <a:lstStyle/>
          <a:p>
            <a:r>
              <a:rPr lang="ru-RU" sz="3200">
                <a:solidFill>
                  <a:schemeClr val="hlink"/>
                </a:solidFill>
              </a:rPr>
              <a:t>ЯВЛЕНИЕ</a:t>
            </a:r>
            <a:r>
              <a:rPr lang="ru-RU" sz="3200"/>
              <a:t> </a:t>
            </a:r>
            <a:r>
              <a:rPr lang="ru-RU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ЭЛЕКТРОМАГНИТНОЙ</a:t>
            </a:r>
            <a:r>
              <a:rPr lang="ru-RU" sz="3200"/>
              <a:t> </a:t>
            </a:r>
            <a:r>
              <a:rPr lang="ru-RU" sz="3200">
                <a:solidFill>
                  <a:schemeClr val="hlink"/>
                </a:solidFill>
              </a:rPr>
              <a:t>ИНДУКЦИИ</a:t>
            </a:r>
            <a:r>
              <a:rPr lang="en-US" sz="3200">
                <a:solidFill>
                  <a:schemeClr val="hlink"/>
                </a:solidFill>
              </a:rPr>
              <a:t/>
            </a:r>
            <a:br>
              <a:rPr lang="en-US" sz="3200">
                <a:solidFill>
                  <a:schemeClr val="hlink"/>
                </a:solidFill>
              </a:rPr>
            </a:br>
            <a:r>
              <a:rPr lang="ru-RU" sz="2000">
                <a:solidFill>
                  <a:schemeClr val="hlink"/>
                </a:solidFill>
              </a:rPr>
              <a:t>открыто Майклом Фарадеем 29 августа 1831 года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 flipV="1">
            <a:off x="4673600" y="7072338"/>
            <a:ext cx="4013200" cy="285752"/>
          </a:xfrm>
        </p:spPr>
        <p:txBody>
          <a:bodyPr/>
          <a:lstStyle/>
          <a:p>
            <a:endParaRPr lang="ru-RU" sz="1800" b="1" dirty="0">
              <a:solidFill>
                <a:schemeClr val="folHlink"/>
              </a:solidFill>
            </a:endParaRPr>
          </a:p>
        </p:txBody>
      </p:sp>
      <p:pic>
        <p:nvPicPr>
          <p:cNvPr id="2052" name="Picture 4" descr="фарад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2997200"/>
            <a:ext cx="2747962" cy="345598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/>
              <a:t>ЯВЛЕНИЕ ЭЛЕКТРОМАГНИТНОЙ ИНДУКЦИИ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770312" cy="3867150"/>
          </a:xfrm>
        </p:spPr>
        <p:txBody>
          <a:bodyPr/>
          <a:lstStyle/>
          <a:p>
            <a:pPr algn="ctr"/>
            <a:r>
              <a:rPr lang="ru-RU" sz="2400"/>
              <a:t>Заключается в возникновении электрического тока в замкнутом контуре при </a:t>
            </a:r>
          </a:p>
          <a:p>
            <a:pPr algn="ctr">
              <a:buFont typeface="Wingdings" pitchFamily="2" charset="2"/>
              <a:buNone/>
            </a:pPr>
            <a:r>
              <a:rPr lang="ru-RU" sz="2400" b="1">
                <a:solidFill>
                  <a:schemeClr val="folHlink"/>
                </a:solidFill>
              </a:rPr>
              <a:t>    </a:t>
            </a:r>
            <a:r>
              <a:rPr lang="ru-RU" sz="2400" b="1" u="sng">
                <a:solidFill>
                  <a:schemeClr val="folHlink"/>
                </a:solidFill>
              </a:rPr>
              <a:t>любом изменении магнитного потока</a:t>
            </a:r>
            <a:r>
              <a:rPr lang="ru-RU" sz="2400" b="1"/>
              <a:t> </a:t>
            </a:r>
            <a:r>
              <a:rPr lang="ru-RU" sz="2400"/>
              <a:t> через поверхность, ограниченную этим контуром</a:t>
            </a:r>
            <a:endParaRPr lang="ru-RU" sz="2400" b="1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ru-RU" sz="2000"/>
          </a:p>
          <a:p>
            <a:endParaRPr lang="ru-RU" sz="2000"/>
          </a:p>
          <a:p>
            <a:endParaRPr lang="ru-RU" sz="2000"/>
          </a:p>
          <a:p>
            <a:endParaRPr lang="ru-RU" sz="2000"/>
          </a:p>
          <a:p>
            <a:endParaRPr lang="ru-RU" sz="2000"/>
          </a:p>
          <a:p>
            <a:pPr algn="ctr"/>
            <a:r>
              <a:rPr lang="ru-RU" sz="2000"/>
              <a:t>Отличие полученного тока от известного нам ранее заключается в том, что для его получения </a:t>
            </a:r>
          </a:p>
          <a:p>
            <a:pPr algn="ctr">
              <a:buFont typeface="Wingdings" pitchFamily="2" charset="2"/>
              <a:buNone/>
            </a:pPr>
            <a:r>
              <a:rPr lang="ru-RU" sz="2400" b="1" u="sng">
                <a:solidFill>
                  <a:schemeClr val="folHlink"/>
                </a:solidFill>
              </a:rPr>
              <a:t>не нужен источник тока</a:t>
            </a:r>
          </a:p>
          <a:p>
            <a:endParaRPr lang="ru-RU" sz="2000" u="sng"/>
          </a:p>
        </p:txBody>
      </p:sp>
      <p:pic>
        <p:nvPicPr>
          <p:cNvPr id="47109" name="Picture 5" descr="замыкание ключ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2420938"/>
            <a:ext cx="3311525" cy="180816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29 августа 1831 года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>
                <a:solidFill>
                  <a:schemeClr val="folHlink"/>
                </a:solidFill>
              </a:rPr>
              <a:t>Майклом Фарадеем открыто явление  электромагнитной индукции</a:t>
            </a:r>
          </a:p>
          <a:p>
            <a:pPr>
              <a:buFont typeface="Wingdings" pitchFamily="2" charset="2"/>
              <a:buNone/>
            </a:pPr>
            <a:endParaRPr lang="ru-RU" b="1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b="1">
                <a:solidFill>
                  <a:schemeClr val="folHlink"/>
                </a:solidFill>
              </a:rPr>
              <a:t>          </a:t>
            </a:r>
          </a:p>
          <a:p>
            <a:pPr algn="ctr">
              <a:buFont typeface="Wingdings" pitchFamily="2" charset="2"/>
              <a:buNone/>
            </a:pPr>
            <a:r>
              <a:rPr lang="ru-RU" b="1">
                <a:solidFill>
                  <a:schemeClr val="folHlink"/>
                </a:solidFill>
              </a:rPr>
              <a:t>     </a:t>
            </a:r>
          </a:p>
          <a:p>
            <a:pPr algn="ctr">
              <a:buFont typeface="Wingdings" pitchFamily="2" charset="2"/>
              <a:buNone/>
            </a:pPr>
            <a:r>
              <a:rPr lang="ru-RU">
                <a:solidFill>
                  <a:schemeClr val="folHlink"/>
                </a:solidFill>
              </a:rPr>
              <a:t>Ему удалось превратить магнетизм  в  электричество</a:t>
            </a:r>
          </a:p>
        </p:txBody>
      </p:sp>
      <p:pic>
        <p:nvPicPr>
          <p:cNvPr id="48132" name="Picture 4" descr="магни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3332163"/>
            <a:ext cx="2290763" cy="1539875"/>
          </a:xfrm>
          <a:prstGeom prst="rect">
            <a:avLst/>
          </a:prstGeom>
          <a:noFill/>
        </p:spPr>
      </p:pic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4067175" y="3860800"/>
            <a:ext cx="2592388" cy="431800"/>
          </a:xfrm>
          <a:prstGeom prst="curvedDownArrow">
            <a:avLst>
              <a:gd name="adj1" fmla="val 120074"/>
              <a:gd name="adj2" fmla="val 240147"/>
              <a:gd name="adj3" fmla="val 333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48134" name="Picture 6" descr="№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3284538"/>
            <a:ext cx="1871662" cy="15843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1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Установленный факт: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b="1"/>
              <a:t>магнитное поле – особый вид материи</a:t>
            </a:r>
          </a:p>
          <a:p>
            <a:r>
              <a:rPr lang="ru-RU" sz="3200" b="1"/>
              <a:t>магнитное поле  </a:t>
            </a:r>
            <a:endParaRPr lang="en-US" sz="3200" b="1"/>
          </a:p>
          <a:p>
            <a:pPr>
              <a:buFont typeface="Wingdings" pitchFamily="2" charset="2"/>
              <a:buNone/>
            </a:pPr>
            <a:r>
              <a:rPr lang="en-US" sz="3200" b="1"/>
              <a:t>   </a:t>
            </a:r>
            <a:r>
              <a:rPr lang="ru-RU" sz="3200" b="1"/>
              <a:t>порождается </a:t>
            </a:r>
            <a:endParaRPr lang="en-US" sz="3200" b="1"/>
          </a:p>
          <a:p>
            <a:pPr>
              <a:buFont typeface="Wingdings" pitchFamily="2" charset="2"/>
              <a:buNone/>
            </a:pPr>
            <a:r>
              <a:rPr lang="en-US" sz="3200" b="1"/>
              <a:t>   </a:t>
            </a:r>
            <a:r>
              <a:rPr lang="ru-RU" sz="3200" b="1"/>
              <a:t>электрическим током</a:t>
            </a:r>
          </a:p>
        </p:txBody>
      </p:sp>
      <p:pic>
        <p:nvPicPr>
          <p:cNvPr id="43013" name="Picture 5" descr="ток и пол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11800" y="3068638"/>
            <a:ext cx="2909888" cy="31686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Возможно ли обратное явление?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/>
            <a:r>
              <a:rPr lang="ru-RU" sz="3200"/>
              <a:t>Может ли магнитное поле «создать»  электрический ток?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ru-RU" sz="2400"/>
          </a:p>
        </p:txBody>
      </p:sp>
      <p:pic>
        <p:nvPicPr>
          <p:cNvPr id="40965" name="Picture 5" descr="В лаборатор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2420938"/>
            <a:ext cx="3870325" cy="36957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1822 год… </a:t>
            </a:r>
            <a:br>
              <a:rPr lang="ru-RU" sz="3200"/>
            </a:br>
            <a:r>
              <a:rPr lang="ru-RU" sz="3200"/>
              <a:t>Майкл Фарадей ставит задачу: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b="1"/>
          </a:p>
          <a:p>
            <a:pPr>
              <a:buFont typeface="Wingdings" pitchFamily="2" charset="2"/>
              <a:buNone/>
            </a:pPr>
            <a:r>
              <a:rPr lang="en-US" b="1"/>
              <a:t>   </a:t>
            </a:r>
            <a:r>
              <a:rPr lang="ru-RU" b="1"/>
              <a:t>ПРЕВРАТИТЬ</a:t>
            </a:r>
            <a:r>
              <a:rPr lang="ru-RU"/>
              <a:t> </a:t>
            </a: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  </a:t>
            </a:r>
            <a:r>
              <a:rPr lang="ru-RU" b="1"/>
              <a:t>МАГНЕТИЗМ</a:t>
            </a:r>
          </a:p>
          <a:p>
            <a:pPr>
              <a:buFont typeface="Wingdings" pitchFamily="2" charset="2"/>
              <a:buNone/>
            </a:pPr>
            <a:r>
              <a:rPr lang="ru-RU" b="1"/>
              <a:t>  </a:t>
            </a:r>
            <a:r>
              <a:rPr lang="en-US" b="1"/>
              <a:t>            </a:t>
            </a:r>
            <a:r>
              <a:rPr lang="ru-RU" b="1"/>
              <a:t> В</a:t>
            </a:r>
            <a:r>
              <a:rPr lang="ru-RU"/>
              <a:t>   </a:t>
            </a:r>
            <a:endParaRPr lang="en-US"/>
          </a:p>
          <a:p>
            <a:pPr>
              <a:buFont typeface="Wingdings" pitchFamily="2" charset="2"/>
              <a:buNone/>
            </a:pPr>
            <a:r>
              <a:rPr lang="ru-RU" b="1"/>
              <a:t>ЭЛЕКТРИЧЕСТВО</a:t>
            </a:r>
          </a:p>
        </p:txBody>
      </p:sp>
      <p:pic>
        <p:nvPicPr>
          <p:cNvPr id="41989" name="Picture 5" descr="выступае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2708275"/>
            <a:ext cx="4392612" cy="345598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692150"/>
            <a:ext cx="7996238" cy="1152525"/>
          </a:xfrm>
        </p:spPr>
        <p:txBody>
          <a:bodyPr/>
          <a:lstStyle/>
          <a:p>
            <a:pPr algn="ctr"/>
            <a:r>
              <a:rPr lang="ru-RU" sz="2800" b="0"/>
              <a:t>Решением той же задачи</a:t>
            </a:r>
            <a:br>
              <a:rPr lang="ru-RU" sz="2800" b="0"/>
            </a:br>
            <a:r>
              <a:rPr lang="ru-RU" sz="2800" b="0"/>
              <a:t> были заняты и другие  ученые  того времени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000"/>
              <a:t> </a:t>
            </a:r>
            <a:r>
              <a:rPr lang="ru-RU" sz="2400"/>
              <a:t>Почти одновременно с </a:t>
            </a:r>
            <a:r>
              <a:rPr lang="en-US" sz="2400"/>
              <a:t> </a:t>
            </a:r>
            <a:r>
              <a:rPr lang="ru-RU" sz="2400"/>
              <a:t>Майклом Фарадеем получить электрический ток в катушке с помощью магнита пытался швейцарский физик  </a:t>
            </a:r>
            <a:r>
              <a:rPr lang="ru-RU" sz="2400" b="1">
                <a:solidFill>
                  <a:schemeClr val="folHlink"/>
                </a:solidFill>
              </a:rPr>
              <a:t>Жан Даниэль Колладон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ru-RU" sz="2000"/>
          </a:p>
          <a:p>
            <a:endParaRPr lang="ru-RU" sz="2000"/>
          </a:p>
          <a:p>
            <a:endParaRPr lang="ru-RU" sz="2000"/>
          </a:p>
          <a:p>
            <a:endParaRPr lang="ru-RU" sz="2000"/>
          </a:p>
          <a:p>
            <a:endParaRPr lang="ru-RU" sz="2000"/>
          </a:p>
          <a:p>
            <a:endParaRPr lang="ru-RU" sz="2000"/>
          </a:p>
          <a:p>
            <a:pPr>
              <a:buFont typeface="Wingdings" pitchFamily="2" charset="2"/>
              <a:buNone/>
            </a:pPr>
            <a:endParaRPr lang="ru-RU" sz="2400" b="1">
              <a:solidFill>
                <a:schemeClr val="folHlink"/>
              </a:solidFill>
            </a:endParaRPr>
          </a:p>
          <a:p>
            <a:pPr algn="ctr"/>
            <a:endParaRPr lang="ru-RU" sz="2400" b="1">
              <a:solidFill>
                <a:schemeClr val="folHlink"/>
              </a:solidFill>
            </a:endParaRPr>
          </a:p>
          <a:p>
            <a:endParaRPr lang="ru-RU" sz="2400">
              <a:solidFill>
                <a:schemeClr val="folHlink"/>
              </a:solidFill>
            </a:endParaRPr>
          </a:p>
        </p:txBody>
      </p:sp>
      <p:pic>
        <p:nvPicPr>
          <p:cNvPr id="55302" name="Picture 6" descr="магнит и кату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2349500"/>
            <a:ext cx="3240087" cy="3455988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500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30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7931150" cy="1355725"/>
          </a:xfrm>
        </p:spPr>
        <p:txBody>
          <a:bodyPr/>
          <a:lstStyle/>
          <a:p>
            <a:pPr algn="ctr"/>
            <a:r>
              <a:rPr lang="ru-RU" sz="2800"/>
              <a:t>Совершим путешествие в те далекие времена и воспроизведем опыты Колладона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ru-RU" sz="2400" b="1">
              <a:solidFill>
                <a:schemeClr val="folHlink"/>
              </a:solidFill>
            </a:endParaRPr>
          </a:p>
          <a:p>
            <a:pPr algn="ctr"/>
            <a:r>
              <a:rPr lang="ru-RU" sz="2400" b="1"/>
              <a:t>Открытие не было сделано</a:t>
            </a:r>
          </a:p>
          <a:p>
            <a:pPr algn="ctr"/>
            <a:r>
              <a:rPr lang="ru-RU" sz="2400" b="1">
                <a:solidFill>
                  <a:schemeClr val="folHlink"/>
                </a:solidFill>
              </a:rPr>
              <a:t> </a:t>
            </a:r>
            <a:r>
              <a:rPr lang="ru-RU" b="1">
                <a:solidFill>
                  <a:schemeClr val="folHlink"/>
                </a:solidFill>
              </a:rPr>
              <a:t>Судьба оказалась благосклонна к </a:t>
            </a:r>
            <a:r>
              <a:rPr lang="ru-RU" b="1" u="sng">
                <a:solidFill>
                  <a:schemeClr val="folHlink"/>
                </a:solidFill>
              </a:rPr>
              <a:t>Майклу Фарадею</a:t>
            </a:r>
          </a:p>
        </p:txBody>
      </p:sp>
      <p:pic>
        <p:nvPicPr>
          <p:cNvPr id="63496" name="Picture 8" descr="все опыты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95963" y="1484313"/>
            <a:ext cx="2808287" cy="5113337"/>
          </a:xfrm>
          <a:noFill/>
          <a:ln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63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63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/>
              <a:t>ФАРАДЕЙ ПРЕДЛОЖИЛ И ДРУГИЕ РАЗНОВИДНОСТИ  ОПЫТА: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ru-RU" sz="1800"/>
          </a:p>
          <a:p>
            <a:r>
              <a:rPr lang="ru-RU" sz="1800"/>
              <a:t>Замыкание (размыкание) цепи  катушки  с током</a:t>
            </a:r>
          </a:p>
          <a:p>
            <a:r>
              <a:rPr lang="ru-RU" sz="1800"/>
              <a:t>Регулирование реостатом  силы тока  в цепи катушки</a:t>
            </a:r>
          </a:p>
          <a:p>
            <a:r>
              <a:rPr lang="ru-RU" sz="1800"/>
              <a:t>Внесение (извлечение) катушки  с током из катушки, замкнутой на гальванометр</a:t>
            </a:r>
          </a:p>
          <a:p>
            <a:r>
              <a:rPr lang="ru-RU" sz="1800"/>
              <a:t>Вращение  замкнутого контура в магнитном поле</a:t>
            </a:r>
          </a:p>
          <a:p>
            <a:endParaRPr lang="ru-RU" sz="1800"/>
          </a:p>
          <a:p>
            <a:endParaRPr lang="ru-RU" sz="180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ru-RU" sz="2400" dirty="0"/>
          </a:p>
        </p:txBody>
      </p:sp>
      <p:pic>
        <p:nvPicPr>
          <p:cNvPr id="44037" name="Picture 5" descr="№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349500"/>
            <a:ext cx="2087563" cy="2087563"/>
          </a:xfrm>
          <a:prstGeom prst="rect">
            <a:avLst/>
          </a:prstGeom>
          <a:noFill/>
        </p:spPr>
      </p:pic>
      <p:pic>
        <p:nvPicPr>
          <p:cNvPr id="44038" name="Picture 6" descr="№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4292600"/>
            <a:ext cx="1795463" cy="1795463"/>
          </a:xfrm>
          <a:prstGeom prst="rect">
            <a:avLst/>
          </a:prstGeom>
          <a:noFill/>
        </p:spPr>
      </p:pic>
      <p:pic>
        <p:nvPicPr>
          <p:cNvPr id="44039" name="Picture 7" descr="поворот контур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9338" y="4437063"/>
            <a:ext cx="1809750" cy="200977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b="0"/>
              <a:t>Что же объединяет  все эти опыты?</a:t>
            </a:r>
            <a:br>
              <a:rPr lang="ru-RU" sz="2000" b="0"/>
            </a:br>
            <a:r>
              <a:rPr lang="ru-RU" sz="2000" b="0"/>
              <a:t>Что можно сказать о магнитном потоке, как числе линий  магнитной индукции, пронизывающих поверхность, ограниченную контуром?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770313" cy="4090988"/>
          </a:xfrm>
        </p:spPr>
        <p:txBody>
          <a:bodyPr/>
          <a:lstStyle/>
          <a:p>
            <a:r>
              <a:rPr lang="ru-RU" sz="2000"/>
              <a:t>При внесении (изъятии) магнита?</a:t>
            </a:r>
          </a:p>
          <a:p>
            <a:r>
              <a:rPr lang="ru-RU" sz="2000"/>
              <a:t>При замыкании (размыкании) цепи?</a:t>
            </a:r>
          </a:p>
          <a:p>
            <a:r>
              <a:rPr lang="ru-RU" sz="2000"/>
              <a:t>При изменении силы тока реостатом?</a:t>
            </a:r>
          </a:p>
          <a:p>
            <a:r>
              <a:rPr lang="ru-RU" sz="2000"/>
              <a:t>При внесении (изъятии) катушки с током?</a:t>
            </a:r>
          </a:p>
          <a:p>
            <a:r>
              <a:rPr lang="ru-RU" sz="2000"/>
              <a:t>При вращении контура  в магнитном поле?</a:t>
            </a:r>
          </a:p>
          <a:p>
            <a:pPr algn="ctr">
              <a:buFont typeface="Wingdings" pitchFamily="2" charset="2"/>
              <a:buNone/>
            </a:pPr>
            <a:r>
              <a:rPr lang="ru-RU" sz="2400" b="1" u="sng">
                <a:solidFill>
                  <a:schemeClr val="folHlink"/>
                </a:solidFill>
              </a:rPr>
              <a:t>изменяется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636838"/>
            <a:ext cx="3770313" cy="3724275"/>
          </a:xfrm>
        </p:spPr>
        <p:txBody>
          <a:bodyPr/>
          <a:lstStyle/>
          <a:p>
            <a:endParaRPr lang="ru-RU" sz="2000"/>
          </a:p>
        </p:txBody>
      </p:sp>
      <p:pic>
        <p:nvPicPr>
          <p:cNvPr id="46085" name="Picture 5" descr="маг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2636838"/>
            <a:ext cx="4248150" cy="374491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1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ВЫВОД: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2349500"/>
            <a:ext cx="3770312" cy="3724275"/>
          </a:xfrm>
        </p:spPr>
        <p:txBody>
          <a:bodyPr/>
          <a:lstStyle/>
          <a:p>
            <a:pPr algn="ctr"/>
            <a:r>
              <a:rPr lang="ru-RU" sz="2000"/>
              <a:t>Во всех рассмотренных случаях  </a:t>
            </a:r>
          </a:p>
          <a:p>
            <a:pPr algn="ctr">
              <a:buFont typeface="Wingdings" pitchFamily="2" charset="2"/>
              <a:buNone/>
            </a:pPr>
            <a:r>
              <a:rPr lang="ru-RU" sz="2000" b="1" u="sng">
                <a:solidFill>
                  <a:schemeClr val="folHlink"/>
                </a:solidFill>
              </a:rPr>
              <a:t> изменяется магнитный поток</a:t>
            </a:r>
            <a:r>
              <a:rPr lang="ru-RU" sz="2000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ru-RU" sz="2000"/>
              <a:t>через поверхность, ограниченную контуром</a:t>
            </a:r>
          </a:p>
          <a:p>
            <a:pPr algn="ctr">
              <a:buFont typeface="Wingdings" pitchFamily="2" charset="2"/>
              <a:buNone/>
            </a:pPr>
            <a:endParaRPr lang="ru-RU" sz="2000"/>
          </a:p>
          <a:p>
            <a:pPr algn="ctr"/>
            <a:r>
              <a:rPr lang="ru-RU" sz="2000"/>
              <a:t>В цепи катушки гальванометра появляется </a:t>
            </a:r>
            <a:r>
              <a:rPr lang="ru-RU" sz="2000" b="1" u="sng">
                <a:solidFill>
                  <a:schemeClr val="folHlink"/>
                </a:solidFill>
              </a:rPr>
              <a:t>индукционный ток</a:t>
            </a:r>
            <a:endParaRPr lang="ru-RU" sz="2000">
              <a:solidFill>
                <a:schemeClr val="folHlink"/>
              </a:solidFill>
            </a:endParaRP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 sz="2400"/>
          </a:p>
        </p:txBody>
      </p:sp>
      <p:pic>
        <p:nvPicPr>
          <p:cNvPr id="45062" name="Picture 6" descr="все в 1-фарад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2349500"/>
            <a:ext cx="3816350" cy="41751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theme/theme1.xml><?xml version="1.0" encoding="utf-8"?>
<a:theme xmlns:a="http://schemas.openxmlformats.org/drawingml/2006/main" name="Капсулы">
  <a:themeElements>
    <a:clrScheme name="Капсулы 4">
      <a:dk1>
        <a:srgbClr val="000000"/>
      </a:dk1>
      <a:lt1>
        <a:srgbClr val="FFFFFF"/>
      </a:lt1>
      <a:dk2>
        <a:srgbClr val="9900CC"/>
      </a:dk2>
      <a:lt2>
        <a:srgbClr val="006600"/>
      </a:lt2>
      <a:accent1>
        <a:srgbClr val="33CC33"/>
      </a:accent1>
      <a:accent2>
        <a:srgbClr val="FFCC66"/>
      </a:accent2>
      <a:accent3>
        <a:srgbClr val="FFFFFF"/>
      </a:accent3>
      <a:accent4>
        <a:srgbClr val="000000"/>
      </a:accent4>
      <a:accent5>
        <a:srgbClr val="ADE2AD"/>
      </a:accent5>
      <a:accent6>
        <a:srgbClr val="E7B95C"/>
      </a:accent6>
      <a:hlink>
        <a:srgbClr val="0033CC"/>
      </a:hlink>
      <a:folHlink>
        <a:srgbClr val="CC0066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397</TotalTime>
  <Words>256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Капсулы</vt:lpstr>
      <vt:lpstr>ЯВЛЕНИЕ ЭЛЕКТРОМАГНИТНОЙ ИНДУКЦИИ открыто Майклом Фарадеем 29 августа 1831 года</vt:lpstr>
      <vt:lpstr>Установленный факт:</vt:lpstr>
      <vt:lpstr>Возможно ли обратное явление?</vt:lpstr>
      <vt:lpstr>1822 год…  Майкл Фарадей ставит задачу:</vt:lpstr>
      <vt:lpstr>Решением той же задачи  были заняты и другие  ученые  того времени</vt:lpstr>
      <vt:lpstr>Совершим путешествие в те далекие времена и воспроизведем опыты Колладона</vt:lpstr>
      <vt:lpstr>ФАРАДЕЙ ПРЕДЛОЖИЛ И ДРУГИЕ РАЗНОВИДНОСТИ  ОПЫТА:</vt:lpstr>
      <vt:lpstr>Что же объединяет  все эти опыты? Что можно сказать о магнитном потоке, как числе линий  магнитной индукции, пронизывающих поверхность, ограниченную контуром?</vt:lpstr>
      <vt:lpstr>ВЫВОД:</vt:lpstr>
      <vt:lpstr>ЯВЛЕНИЕ ЭЛЕКТРОМАГНИТНОЙ ИНДУКЦИИ</vt:lpstr>
      <vt:lpstr>29 августа 1831 года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ЯВЛЕНИЕ ЭЛЕКТРОМАГНИТНОЙ ИНДУКЦИИ</dc:title>
  <dc:creator>Admin</dc:creator>
  <cp:lastModifiedBy>*</cp:lastModifiedBy>
  <cp:revision>24</cp:revision>
  <dcterms:created xsi:type="dcterms:W3CDTF">2008-08-12T06:54:16Z</dcterms:created>
  <dcterms:modified xsi:type="dcterms:W3CDTF">2013-09-25T18:48:36Z</dcterms:modified>
</cp:coreProperties>
</file>