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9B814-1936-4FA2-8B29-09320DE07C11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B929B92D-A9CF-4031-88D2-33FDB8958D96}">
      <dgm:prSet phldrT="[Текст]" custT="1"/>
      <dgm:spPr/>
      <dgm:t>
        <a:bodyPr/>
        <a:lstStyle/>
        <a:p>
          <a:r>
            <a:rPr lang="ru-RU" sz="1800" dirty="0" smtClean="0"/>
            <a:t>Переменное электрическое поле</a:t>
          </a:r>
          <a:endParaRPr lang="ru-RU" sz="1800" dirty="0"/>
        </a:p>
      </dgm:t>
    </dgm:pt>
    <dgm:pt modelId="{77B21CF2-D07A-4C22-87C8-687464E51C7D}" type="parTrans" cxnId="{4CEE0DCD-0450-4972-BE18-EDCD9D7482E5}">
      <dgm:prSet/>
      <dgm:spPr/>
      <dgm:t>
        <a:bodyPr/>
        <a:lstStyle/>
        <a:p>
          <a:endParaRPr lang="ru-RU"/>
        </a:p>
      </dgm:t>
    </dgm:pt>
    <dgm:pt modelId="{159F1632-1AC0-4DC7-8828-244EE946C63B}" type="sibTrans" cxnId="{4CEE0DCD-0450-4972-BE18-EDCD9D7482E5}">
      <dgm:prSet/>
      <dgm:spPr/>
      <dgm:t>
        <a:bodyPr/>
        <a:lstStyle/>
        <a:p>
          <a:endParaRPr lang="ru-RU"/>
        </a:p>
      </dgm:t>
    </dgm:pt>
    <dgm:pt modelId="{C0AC91CC-998F-4FA8-AE50-7CE1CEA3AE15}">
      <dgm:prSet phldrT="[Текст]" custT="1"/>
      <dgm:spPr/>
      <dgm:t>
        <a:bodyPr/>
        <a:lstStyle/>
        <a:p>
          <a:r>
            <a:rPr lang="ru-RU" sz="1800" dirty="0" smtClean="0"/>
            <a:t>Переменное магнитное поле</a:t>
          </a:r>
          <a:endParaRPr lang="ru-RU" sz="1800" dirty="0"/>
        </a:p>
      </dgm:t>
    </dgm:pt>
    <dgm:pt modelId="{70500A1D-3140-47DB-9F0E-5BD298D97A37}" type="parTrans" cxnId="{B9905012-2877-4E17-BD8B-178105560F17}">
      <dgm:prSet/>
      <dgm:spPr/>
      <dgm:t>
        <a:bodyPr/>
        <a:lstStyle/>
        <a:p>
          <a:endParaRPr lang="ru-RU"/>
        </a:p>
      </dgm:t>
    </dgm:pt>
    <dgm:pt modelId="{5829E152-958C-411A-91E3-7705886BBBB6}" type="sibTrans" cxnId="{B9905012-2877-4E17-BD8B-178105560F17}">
      <dgm:prSet/>
      <dgm:spPr/>
      <dgm:t>
        <a:bodyPr/>
        <a:lstStyle/>
        <a:p>
          <a:endParaRPr lang="ru-RU"/>
        </a:p>
      </dgm:t>
    </dgm:pt>
    <dgm:pt modelId="{5775E720-D6D0-4DE6-8289-AF82E62407F0}">
      <dgm:prSet phldrT="[Текст]" custT="1"/>
      <dgm:spPr/>
      <dgm:t>
        <a:bodyPr/>
        <a:lstStyle/>
        <a:p>
          <a:r>
            <a:rPr lang="ru-RU" sz="1600" dirty="0" smtClean="0"/>
            <a:t>Электромагнитное поле</a:t>
          </a:r>
          <a:endParaRPr lang="ru-RU" sz="1800" dirty="0"/>
        </a:p>
      </dgm:t>
    </dgm:pt>
    <dgm:pt modelId="{9793C79F-3122-46CA-97A0-A509D17BC64F}" type="parTrans" cxnId="{32F81151-DBF8-46DF-B16B-B5857C9BD205}">
      <dgm:prSet/>
      <dgm:spPr/>
      <dgm:t>
        <a:bodyPr/>
        <a:lstStyle/>
        <a:p>
          <a:endParaRPr lang="ru-RU"/>
        </a:p>
      </dgm:t>
    </dgm:pt>
    <dgm:pt modelId="{885B2E05-CEAF-4457-84F8-A5F521942E73}" type="sibTrans" cxnId="{32F81151-DBF8-46DF-B16B-B5857C9BD205}">
      <dgm:prSet/>
      <dgm:spPr/>
      <dgm:t>
        <a:bodyPr/>
        <a:lstStyle/>
        <a:p>
          <a:endParaRPr lang="ru-RU"/>
        </a:p>
      </dgm:t>
    </dgm:pt>
    <dgm:pt modelId="{81721B5D-FFB9-42F4-AB2E-5CBE9AB14008}" type="pres">
      <dgm:prSet presAssocID="{F579B814-1936-4FA2-8B29-09320DE07C11}" presName="linearFlow" presStyleCnt="0">
        <dgm:presLayoutVars>
          <dgm:dir/>
          <dgm:resizeHandles val="exact"/>
        </dgm:presLayoutVars>
      </dgm:prSet>
      <dgm:spPr/>
    </dgm:pt>
    <dgm:pt modelId="{D7EC541C-0708-4B50-A0CF-7DE860CC24C1}" type="pres">
      <dgm:prSet presAssocID="{B929B92D-A9CF-4031-88D2-33FDB8958D96}" presName="node" presStyleLbl="node1" presStyleIdx="0" presStyleCnt="3" custScaleX="123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88306-04FF-4C31-839D-BBAE2ED3A0A0}" type="pres">
      <dgm:prSet presAssocID="{159F1632-1AC0-4DC7-8828-244EE946C63B}" presName="spacerL" presStyleCnt="0"/>
      <dgm:spPr/>
    </dgm:pt>
    <dgm:pt modelId="{A0E46216-9AC9-426F-8799-69EA0DDA5FEA}" type="pres">
      <dgm:prSet presAssocID="{159F1632-1AC0-4DC7-8828-244EE946C63B}" presName="sibTrans" presStyleLbl="sibTrans2D1" presStyleIdx="0" presStyleCnt="2" custScaleX="43111" custScaleY="45800"/>
      <dgm:spPr/>
      <dgm:t>
        <a:bodyPr/>
        <a:lstStyle/>
        <a:p>
          <a:endParaRPr lang="ru-RU"/>
        </a:p>
      </dgm:t>
    </dgm:pt>
    <dgm:pt modelId="{BBB6DE92-B229-415A-BD85-DBC86AD8B593}" type="pres">
      <dgm:prSet presAssocID="{159F1632-1AC0-4DC7-8828-244EE946C63B}" presName="spacerR" presStyleCnt="0"/>
      <dgm:spPr/>
    </dgm:pt>
    <dgm:pt modelId="{E14F388D-E96D-4B34-AA12-C9A012309923}" type="pres">
      <dgm:prSet presAssocID="{C0AC91CC-998F-4FA8-AE50-7CE1CEA3AE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61E50-C476-403B-888D-5C4F70A3068E}" type="pres">
      <dgm:prSet presAssocID="{5829E152-958C-411A-91E3-7705886BBBB6}" presName="spacerL" presStyleCnt="0"/>
      <dgm:spPr/>
    </dgm:pt>
    <dgm:pt modelId="{196366D3-B48F-4842-8A3F-D3CFEC272A45}" type="pres">
      <dgm:prSet presAssocID="{5829E152-958C-411A-91E3-7705886BBBB6}" presName="sibTrans" presStyleLbl="sibTrans2D1" presStyleIdx="1" presStyleCnt="2" custScaleX="60946" custScaleY="64202"/>
      <dgm:spPr/>
      <dgm:t>
        <a:bodyPr/>
        <a:lstStyle/>
        <a:p>
          <a:endParaRPr lang="ru-RU"/>
        </a:p>
      </dgm:t>
    </dgm:pt>
    <dgm:pt modelId="{D17EE214-C998-494A-A624-9358155CCEBD}" type="pres">
      <dgm:prSet presAssocID="{5829E152-958C-411A-91E3-7705886BBBB6}" presName="spacerR" presStyleCnt="0"/>
      <dgm:spPr/>
    </dgm:pt>
    <dgm:pt modelId="{0BE1A94E-E90B-4AF2-81B4-6FE25B49F094}" type="pres">
      <dgm:prSet presAssocID="{5775E720-D6D0-4DE6-8289-AF82E62407F0}" presName="node" presStyleLbl="node1" presStyleIdx="2" presStyleCnt="3" custScaleX="118790" custScaleY="83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3AAFE6-9D49-43AE-A5AE-C9A8F725D4C4}" type="presOf" srcId="{F579B814-1936-4FA2-8B29-09320DE07C11}" destId="{81721B5D-FFB9-42F4-AB2E-5CBE9AB14008}" srcOrd="0" destOrd="0" presId="urn:microsoft.com/office/officeart/2005/8/layout/equation1"/>
    <dgm:cxn modelId="{D8780530-4FEE-4086-B1BB-4A78A4B7412C}" type="presOf" srcId="{C0AC91CC-998F-4FA8-AE50-7CE1CEA3AE15}" destId="{E14F388D-E96D-4B34-AA12-C9A012309923}" srcOrd="0" destOrd="0" presId="urn:microsoft.com/office/officeart/2005/8/layout/equation1"/>
    <dgm:cxn modelId="{7A46F3E7-B472-4DF5-B247-A44A6CAA601E}" type="presOf" srcId="{5829E152-958C-411A-91E3-7705886BBBB6}" destId="{196366D3-B48F-4842-8A3F-D3CFEC272A45}" srcOrd="0" destOrd="0" presId="urn:microsoft.com/office/officeart/2005/8/layout/equation1"/>
    <dgm:cxn modelId="{32F81151-DBF8-46DF-B16B-B5857C9BD205}" srcId="{F579B814-1936-4FA2-8B29-09320DE07C11}" destId="{5775E720-D6D0-4DE6-8289-AF82E62407F0}" srcOrd="2" destOrd="0" parTransId="{9793C79F-3122-46CA-97A0-A509D17BC64F}" sibTransId="{885B2E05-CEAF-4457-84F8-A5F521942E73}"/>
    <dgm:cxn modelId="{5498F310-3C6E-4B9E-92F3-502205D540B9}" type="presOf" srcId="{B929B92D-A9CF-4031-88D2-33FDB8958D96}" destId="{D7EC541C-0708-4B50-A0CF-7DE860CC24C1}" srcOrd="0" destOrd="0" presId="urn:microsoft.com/office/officeart/2005/8/layout/equation1"/>
    <dgm:cxn modelId="{B1D1B51F-68B5-4AA2-831D-DC5238F5C8A1}" type="presOf" srcId="{5775E720-D6D0-4DE6-8289-AF82E62407F0}" destId="{0BE1A94E-E90B-4AF2-81B4-6FE25B49F094}" srcOrd="0" destOrd="0" presId="urn:microsoft.com/office/officeart/2005/8/layout/equation1"/>
    <dgm:cxn modelId="{CBD175EF-9C3A-4C16-8AFC-46FA14205210}" type="presOf" srcId="{159F1632-1AC0-4DC7-8828-244EE946C63B}" destId="{A0E46216-9AC9-426F-8799-69EA0DDA5FEA}" srcOrd="0" destOrd="0" presId="urn:microsoft.com/office/officeart/2005/8/layout/equation1"/>
    <dgm:cxn modelId="{B9905012-2877-4E17-BD8B-178105560F17}" srcId="{F579B814-1936-4FA2-8B29-09320DE07C11}" destId="{C0AC91CC-998F-4FA8-AE50-7CE1CEA3AE15}" srcOrd="1" destOrd="0" parTransId="{70500A1D-3140-47DB-9F0E-5BD298D97A37}" sibTransId="{5829E152-958C-411A-91E3-7705886BBBB6}"/>
    <dgm:cxn modelId="{4CEE0DCD-0450-4972-BE18-EDCD9D7482E5}" srcId="{F579B814-1936-4FA2-8B29-09320DE07C11}" destId="{B929B92D-A9CF-4031-88D2-33FDB8958D96}" srcOrd="0" destOrd="0" parTransId="{77B21CF2-D07A-4C22-87C8-687464E51C7D}" sibTransId="{159F1632-1AC0-4DC7-8828-244EE946C63B}"/>
    <dgm:cxn modelId="{AFFDA33A-E75C-4508-8508-9D75F6F5F869}" type="presParOf" srcId="{81721B5D-FFB9-42F4-AB2E-5CBE9AB14008}" destId="{D7EC541C-0708-4B50-A0CF-7DE860CC24C1}" srcOrd="0" destOrd="0" presId="urn:microsoft.com/office/officeart/2005/8/layout/equation1"/>
    <dgm:cxn modelId="{26A24630-65E8-4191-9D76-CB7D87A4EF1B}" type="presParOf" srcId="{81721B5D-FFB9-42F4-AB2E-5CBE9AB14008}" destId="{DCA88306-04FF-4C31-839D-BBAE2ED3A0A0}" srcOrd="1" destOrd="0" presId="urn:microsoft.com/office/officeart/2005/8/layout/equation1"/>
    <dgm:cxn modelId="{E8C3E15F-53BA-42F7-B5BC-AF3A643E37A3}" type="presParOf" srcId="{81721B5D-FFB9-42F4-AB2E-5CBE9AB14008}" destId="{A0E46216-9AC9-426F-8799-69EA0DDA5FEA}" srcOrd="2" destOrd="0" presId="urn:microsoft.com/office/officeart/2005/8/layout/equation1"/>
    <dgm:cxn modelId="{8CD7907A-3C4E-4510-BB94-2F045A0DE74E}" type="presParOf" srcId="{81721B5D-FFB9-42F4-AB2E-5CBE9AB14008}" destId="{BBB6DE92-B229-415A-BD85-DBC86AD8B593}" srcOrd="3" destOrd="0" presId="urn:microsoft.com/office/officeart/2005/8/layout/equation1"/>
    <dgm:cxn modelId="{3FFB297F-2A16-4E75-B850-A5CE32FFFAD6}" type="presParOf" srcId="{81721B5D-FFB9-42F4-AB2E-5CBE9AB14008}" destId="{E14F388D-E96D-4B34-AA12-C9A012309923}" srcOrd="4" destOrd="0" presId="urn:microsoft.com/office/officeart/2005/8/layout/equation1"/>
    <dgm:cxn modelId="{F4CFE6F8-8631-4C97-90EF-E080CBBC3C87}" type="presParOf" srcId="{81721B5D-FFB9-42F4-AB2E-5CBE9AB14008}" destId="{C4261E50-C476-403B-888D-5C4F70A3068E}" srcOrd="5" destOrd="0" presId="urn:microsoft.com/office/officeart/2005/8/layout/equation1"/>
    <dgm:cxn modelId="{A72F3770-0995-437C-9955-F409B5998E0D}" type="presParOf" srcId="{81721B5D-FFB9-42F4-AB2E-5CBE9AB14008}" destId="{196366D3-B48F-4842-8A3F-D3CFEC272A45}" srcOrd="6" destOrd="0" presId="urn:microsoft.com/office/officeart/2005/8/layout/equation1"/>
    <dgm:cxn modelId="{5AFD323A-9EB9-41A7-8B69-FE7915FAD461}" type="presParOf" srcId="{81721B5D-FFB9-42F4-AB2E-5CBE9AB14008}" destId="{D17EE214-C998-494A-A624-9358155CCEBD}" srcOrd="7" destOrd="0" presId="urn:microsoft.com/office/officeart/2005/8/layout/equation1"/>
    <dgm:cxn modelId="{8E328B5B-D947-4222-A961-88FC55720111}" type="presParOf" srcId="{81721B5D-FFB9-42F4-AB2E-5CBE9AB14008}" destId="{0BE1A94E-E90B-4AF2-81B4-6FE25B49F094}" srcOrd="8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D26F1-3395-4E6B-91A6-FC7049BC4EEB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CE98-5ADE-4823-B007-6ED01691A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D643-6E24-4C47-A37B-B22A7F1E47CA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0CF8-DD61-432C-BE55-AE3895836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2C78-369E-44C0-98CC-38CE48C9357E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FF6D1-50DE-499B-AAFB-33E589647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2D7D-E5CB-48DC-90A7-FEB794047526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688F-B10E-4732-9BD8-8AB12EF00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FB3B-663B-4194-9913-C99764B50257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717E-E941-46F8-86FC-9C60C6A37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00E4A-CDBC-4BF1-ACC6-BA31229CC1A0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A8BC-23C0-48BD-AB1B-5D993777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A846-E55A-4757-A0C0-480B9D8BC943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7422-D16F-4E36-866A-CE9F278CA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35340-1925-4A15-905B-146DA56715AF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3AF6E-51FA-44AE-8321-B14FDD3EA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9868B-89DF-44FB-8903-C2518EA142E7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8834-153A-4A07-AFB7-C22465FE3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F1C6-7414-4E08-A5DD-B6B52621D6B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E936-50D8-4431-99D5-E42B68B52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3A0AF-8966-4934-8AC2-79576B0C0C20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8949F-59BF-4478-80C2-9DA772092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5688F-0540-41AD-83FA-74213A2A8492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51DA19-F8AC-4F4E-B9E0-54940D677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biography/dzhejms-maksvell.htm" TargetMode="External"/><Relationship Id="rId2" Type="http://schemas.openxmlformats.org/officeDocument/2006/relationships/hyperlink" Target="http://to-name.ru/historical-events/klassicheskaja-elektrodinamika.htm" TargetMode="External"/><Relationship Id="rId1" Type="http://schemas.openxmlformats.org/officeDocument/2006/relationships/slideLayout" Target="../slideLayouts/slideLayout4.xml"/><Relationship Id="rId5" Type="http://schemas.openxmlformats.org/officeDocument/2006/relationships/slide" Target="slide9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Экспериментальное обнаружение ЭМВ. Опыты Герца</a:t>
            </a:r>
            <a:r>
              <a:rPr lang="ru-RU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Генрих Герц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немецкий физик, один из основоположников </a:t>
            </a:r>
            <a:r>
              <a:rPr lang="ru-RU" dirty="0" smtClean="0">
                <a:hlinkClick r:id="rId2" tooltip="Описание явления Классическая электродинамика"/>
              </a:rPr>
              <a:t>электродинамики</a:t>
            </a:r>
            <a:r>
              <a:rPr lang="ru-RU" dirty="0" smtClean="0"/>
              <a:t>. Экспериментально доказал (1886-89) существование электромагнитных волн и установил тождественность основных свойств электромагнитных и световых волн. Придал уравнениям </a:t>
            </a:r>
            <a:r>
              <a:rPr lang="ru-RU" dirty="0" smtClean="0">
                <a:hlinkClick r:id="rId3" tooltip="Биография физика Джеймса Клерка Максвелла"/>
              </a:rPr>
              <a:t>Джеймса Максвелла</a:t>
            </a:r>
            <a:r>
              <a:rPr lang="ru-RU" dirty="0" smtClean="0"/>
              <a:t> симметричную форму. Открыл внешний фотоэффект (1887). Построил механику, свободную от понятия силы.</a:t>
            </a:r>
            <a:endParaRPr lang="ru-RU" dirty="0"/>
          </a:p>
        </p:txBody>
      </p:sp>
      <p:pic>
        <p:nvPicPr>
          <p:cNvPr id="1126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00063" y="1714500"/>
            <a:ext cx="3405187" cy="4641850"/>
          </a:xfrm>
        </p:spPr>
      </p:pic>
      <p:sp>
        <p:nvSpPr>
          <p:cNvPr id="8" name="Управляющая кнопка: возврат 7">
            <a:hlinkClick r:id="rId5" action="ppaction://hlinksldjump" highlightClick="1"/>
          </p:cNvPr>
          <p:cNvSpPr/>
          <p:nvPr/>
        </p:nvSpPr>
        <p:spPr>
          <a:xfrm>
            <a:off x="8072438" y="6215063"/>
            <a:ext cx="685800" cy="428625"/>
          </a:xfrm>
          <a:prstGeom prst="actionButtonRetur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Открытый колебательный контур</a:t>
            </a:r>
          </a:p>
        </p:txBody>
      </p:sp>
      <p:pic>
        <p:nvPicPr>
          <p:cNvPr id="12291" name="Содержимое 5" descr="контур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375400" cy="4781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Для возбуждения электрических колебаний в то время был известен только один способ — искровой разряд. На рисунке</a:t>
            </a:r>
            <a:r>
              <a:rPr lang="en-US" dirty="0" smtClean="0"/>
              <a:t> </a:t>
            </a:r>
            <a:r>
              <a:rPr lang="ru-RU" dirty="0" smtClean="0"/>
              <a:t>изображена схема соответствующего устройства, имеющего посередине разрыв  — искровой промежуток, к концам которого подводится напряжение от повышающего трансформатора. Вместо замкнутого контура с конденсатором и катушкой здесь применена открытая цепь, обеспечивающая хорошее излучение.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5" name="Picture 2" descr="C:\Documents and Settings\user\Рабочий стол\ris1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43125"/>
            <a:ext cx="39957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Обе части проводника заряжали до высокой разности потенциалов. Когда разность потенциалов превышала некоторое предельное значение, проскакивала искра, цепь замыкалась, и в открытом контуре возникали колебания.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Колебания в открытом контуре затухают по двум причинам: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Вследствие наличия у контура активного сопротивления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При излучении электромагнитной волны происходит потеря энергии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своих опытах Герц осуществил получение электромагнитных волн и сумел воспроизвести с этими волнами все явления, типичные для любых волн: образование «тени» позади хорошо отражающих (металлических) предметов, Отражение от металлических листов, преломление в большой призме, сделанной из асфальта, образование стоячей волны в результате интерференции волны, падающей отвесно на металлический лист, со встречной волной, отраженной этим листом. Было исследовано также направление векторов Е и В электрического и магнитного полей в электромагнитных волнах; оказалось, что электромагнитные волны имеют такие же свойства, какие были известны у световых волн.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Повторение</a:t>
            </a:r>
          </a:p>
        </p:txBody>
      </p:sp>
      <p:pic>
        <p:nvPicPr>
          <p:cNvPr id="3075" name="Picture 2" descr="C:\Documents and Settings\user\Рабочий стол\Копия 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2500313"/>
            <a:ext cx="7045325" cy="3248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Электромагнитное поле –</a:t>
            </a:r>
          </a:p>
          <a:p>
            <a:pPr>
              <a:buFont typeface="Arial" charset="0"/>
              <a:buNone/>
            </a:pPr>
            <a:r>
              <a:rPr lang="ru-RU" smtClean="0"/>
              <a:t>    это </a:t>
            </a:r>
            <a:r>
              <a:rPr lang="ru-RU" b="1" smtClean="0"/>
              <a:t>порождающие друг друга </a:t>
            </a:r>
            <a:r>
              <a:rPr lang="ru-RU" smtClean="0"/>
              <a:t>переменные электрические и магнитные поля.</a:t>
            </a:r>
          </a:p>
          <a:p>
            <a:r>
              <a:rPr lang="ru-RU" b="1" smtClean="0"/>
              <a:t>Источниками </a:t>
            </a:r>
            <a:r>
              <a:rPr lang="ru-RU" smtClean="0"/>
              <a:t>электромагнитного поля могут быть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4800" smtClean="0"/>
              <a:t> </a:t>
            </a:r>
            <a:r>
              <a:rPr lang="ru-RU" smtClean="0"/>
              <a:t>движущийся магнит;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mtClean="0"/>
              <a:t> электрический заряд, движущийся с ускорением или колеблющийся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Электромагнитные волны – </a:t>
            </a:r>
          </a:p>
          <a:p>
            <a:pPr>
              <a:buFont typeface="Arial" charset="0"/>
              <a:buNone/>
            </a:pPr>
            <a:r>
              <a:rPr lang="ru-RU" smtClean="0"/>
              <a:t>    это электромагнитное поле, распространяющееся в пространстве с конечной скоростью, зависящей от свойств среды.</a:t>
            </a:r>
          </a:p>
          <a:p>
            <a:pPr>
              <a:buFont typeface="Arial" charset="0"/>
              <a:buNone/>
            </a:pPr>
            <a:r>
              <a:rPr lang="ru-RU" b="1" smtClean="0"/>
              <a:t>   Источником </a:t>
            </a:r>
            <a:r>
              <a:rPr lang="ru-RU" smtClean="0"/>
              <a:t>электромагнитных волн</a:t>
            </a:r>
          </a:p>
          <a:p>
            <a:pPr>
              <a:buFont typeface="Arial" charset="0"/>
              <a:buNone/>
            </a:pPr>
            <a:r>
              <a:rPr lang="ru-RU" smtClean="0"/>
              <a:t>   являются </a:t>
            </a:r>
            <a:r>
              <a:rPr lang="ru-RU" b="1" smtClean="0"/>
              <a:t>ускоренно движущиеся</a:t>
            </a:r>
            <a:r>
              <a:rPr lang="ru-RU" smtClean="0"/>
              <a:t> электрические заряды.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Экспериментальное обнаружение ЭМВ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Необходимое условие образования ЭМВ.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n>
                <a:solidFill>
                  <a:srgbClr val="FF0000"/>
                </a:solidFill>
              </a:ln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ln>
                  <a:solidFill>
                    <a:srgbClr val="FF0000"/>
                  </a:solidFill>
                </a:ln>
              </a:rPr>
              <a:t>   Для образования интенсивных электромагнитных волн необходимо создать электромагнитные колебания достаточно высокой частоты.</a:t>
            </a:r>
            <a:endParaRPr lang="ru-RU" sz="4000" dirty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Колебания высокой частоты можно получить с помощью колебательного контура.</a:t>
            </a:r>
          </a:p>
        </p:txBody>
      </p:sp>
      <p:pic>
        <p:nvPicPr>
          <p:cNvPr id="8195" name="Picture 2" descr="C:\Documents and Settings\user\Рабочий стол\кон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3786188"/>
            <a:ext cx="23050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Частота колебаний будет тем больше, чем меньше индуктивность и емкость контура</a:t>
            </a:r>
          </a:p>
        </p:txBody>
      </p:sp>
      <p:pic>
        <p:nvPicPr>
          <p:cNvPr id="8197" name="Picture 7" descr="C:\Documents and Settings\user\Рабочий стол\omega_e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4214813"/>
            <a:ext cx="2282825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В закрытом контуре почти все магнитное поле сосредоточено внутри катушки, а электрическое – внутри конденсатора.</a:t>
            </a:r>
          </a:p>
        </p:txBody>
      </p:sp>
      <p:sp>
        <p:nvSpPr>
          <p:cNvPr id="921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Вдали от контура электромагнитного поля практически нет. Такой контур очень слабо излучает электромагнитные волны.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Опыты Герца</a:t>
            </a:r>
          </a:p>
        </p:txBody>
      </p:sp>
      <p:sp>
        <p:nvSpPr>
          <p:cNvPr id="10243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Для получения Электромагнитных волн немецкий ученый </a:t>
            </a:r>
            <a:r>
              <a:rPr lang="ru-RU" smtClean="0">
                <a:hlinkClick r:id="rId2" action="ppaction://hlinksldjump"/>
              </a:rPr>
              <a:t>Генрих Герц </a:t>
            </a:r>
            <a:r>
              <a:rPr lang="ru-RU" smtClean="0"/>
              <a:t>использовал простое устройство, представляющее собой </a:t>
            </a:r>
            <a:r>
              <a:rPr lang="ru-RU" i="1" smtClean="0">
                <a:solidFill>
                  <a:srgbClr val="FF0000"/>
                </a:solidFill>
                <a:hlinkClick r:id="rId3" action="ppaction://hlinksldjump"/>
              </a:rPr>
              <a:t>открытый колебательный контур.</a:t>
            </a:r>
            <a:endParaRPr lang="ru-RU" i="1" smtClean="0">
              <a:solidFill>
                <a:srgbClr val="FF0000"/>
              </a:solidFill>
            </a:endParaRPr>
          </a:p>
        </p:txBody>
      </p:sp>
      <p:pic>
        <p:nvPicPr>
          <p:cNvPr id="10244" name="Picture 2" descr="C:\Documents and Settings\user\Рабочий стол\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2249488"/>
            <a:ext cx="4038600" cy="3227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440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Экспериментальное обнаружение ЭМВ. Опыты Герца. </vt:lpstr>
      <vt:lpstr>Повторение</vt:lpstr>
      <vt:lpstr>Слайд 3</vt:lpstr>
      <vt:lpstr>Слайд 4</vt:lpstr>
      <vt:lpstr>Экспериментальное обнаружение ЭМВ</vt:lpstr>
      <vt:lpstr>Необходимое условие образования ЭМВ.</vt:lpstr>
      <vt:lpstr>Слайд 7</vt:lpstr>
      <vt:lpstr>Слайд 8</vt:lpstr>
      <vt:lpstr>Опыты Герца</vt:lpstr>
      <vt:lpstr>Генрих Герц</vt:lpstr>
      <vt:lpstr>Открытый колебательный контур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Экспериментальное обнаружение ЭМВ. Опыты Герца. Изобретение радио А.С.Поповым.</dc:title>
  <dc:creator>user</dc:creator>
  <cp:lastModifiedBy>Adminushka</cp:lastModifiedBy>
  <cp:revision>12</cp:revision>
  <dcterms:created xsi:type="dcterms:W3CDTF">2011-01-13T16:38:04Z</dcterms:created>
  <dcterms:modified xsi:type="dcterms:W3CDTF">2015-11-11T17:35:22Z</dcterms:modified>
</cp:coreProperties>
</file>