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83" r:id="rId9"/>
    <p:sldId id="263" r:id="rId10"/>
    <p:sldId id="265" r:id="rId11"/>
    <p:sldId id="266" r:id="rId12"/>
    <p:sldId id="267" r:id="rId13"/>
    <p:sldId id="268" r:id="rId14"/>
    <p:sldId id="282" r:id="rId15"/>
    <p:sldId id="270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4" r:id="rId27"/>
    <p:sldId id="280" r:id="rId28"/>
    <p:sldId id="281" r:id="rId29"/>
    <p:sldId id="285" r:id="rId30"/>
    <p:sldId id="286" r:id="rId31"/>
    <p:sldId id="287" r:id="rId32"/>
    <p:sldId id="288" r:id="rId33"/>
    <p:sldId id="291" r:id="rId34"/>
    <p:sldId id="289" r:id="rId35"/>
    <p:sldId id="292" r:id="rId36"/>
    <p:sldId id="290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137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138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138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0138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138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138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138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138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138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138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138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139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139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139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139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139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9C7EA0-0E8D-47F3-A22A-11A55670AA7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DE946E-AC5D-4503-BC66-B7400E2C69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EED76F-30D6-4614-88E4-9866167BC9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01E5D4-BC79-486A-B09F-FE60BF030D4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517288-7E1E-4573-8130-2A83353A9D2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670398-7085-45B1-A25E-61A0BE33D47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92370C-6F27-4A21-AD16-A4EECD4928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93BD77-2BF0-4424-871A-5C88E4C57B2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BD82A0-8F7C-4B0A-B12B-A526C2DB10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016E01-5C38-4304-818A-AA6FBE2878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9960B6-8B0B-4EC7-B612-AB5F66216F1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 Black" pitchFamily="34" charset="0"/>
              </a:defRPr>
            </a:lvl1pPr>
          </a:lstStyle>
          <a:p>
            <a:fld id="{56DA60EC-6781-499F-A8C7-4E142BFFB84E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035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03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03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03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03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03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003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03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03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03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03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c/c4/Lens_rays_1.png" TargetMode="External"/><Relationship Id="rId13" Type="http://schemas.openxmlformats.org/officeDocument/2006/relationships/hyperlink" Target="http://upload.wikimedia.org/wikipedia/commons/thumb/3/36/Newton-rings.jpg/180px-Newton-rings.jpg" TargetMode="External"/><Relationship Id="rId18" Type="http://schemas.openxmlformats.org/officeDocument/2006/relationships/hyperlink" Target="http://upload.wikimedia.org/wikipedia/commons/a/aa/Light-bulb-grating.png" TargetMode="External"/><Relationship Id="rId3" Type="http://schemas.openxmlformats.org/officeDocument/2006/relationships/hyperlink" Target="http://upload.wikimedia.org/wikipedia/commons/thumb/0/04/Refraction.jpg/250px-Refraction.jpg" TargetMode="External"/><Relationship Id="rId7" Type="http://schemas.openxmlformats.org/officeDocument/2006/relationships/hyperlink" Target="http://upload.wikimedia.org/wikipedia/commons/f/f1/Lens_types.png" TargetMode="External"/><Relationship Id="rId12" Type="http://schemas.openxmlformats.org/officeDocument/2006/relationships/hyperlink" Target="http://upload.wikimedia.org/wikipedia/commons/thumb/0/06/Seifenblasen-3.jpg/200px-Seifenblasen-3.jpg" TargetMode="External"/><Relationship Id="rId17" Type="http://schemas.openxmlformats.org/officeDocument/2006/relationships/hyperlink" Target="http://upload.wikimedia.org/wikipedia/commons/thumb/1/15/Interference-colors.jpg/200px-Interference-colors.jpg" TargetMode="External"/><Relationship Id="rId2" Type="http://schemas.openxmlformats.org/officeDocument/2006/relationships/hyperlink" Target="http://upload.wikimedia.org/wikipedia/ru/thumb/5/57/Angle.svg/250px-Angle.svg.png" TargetMode="External"/><Relationship Id="rId16" Type="http://schemas.openxmlformats.org/officeDocument/2006/relationships/hyperlink" Target="http://upload.wikimedia.org/wikipedia/commons/thumb/2/2a/Diffraction_grating.jpg/300px-Diffraction_gratin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3/34/Lenso.jpg/180px-Lenso.jpg" TargetMode="External"/><Relationship Id="rId11" Type="http://schemas.openxmlformats.org/officeDocument/2006/relationships/hyperlink" Target="http://upload.wikimedia.org/wikipedia/commons/thumb/e/e6/Soap_Bubble_-_foliage_background_-_iridescent_colours_-_Traquair_040801.jpg/200px-Soap_Bubble_-_foliage_background_-_iridescent_colours_-_Traquair_040801.jpg" TargetMode="External"/><Relationship Id="rId5" Type="http://schemas.openxmlformats.org/officeDocument/2006/relationships/hyperlink" Target="http://upload.wikimedia.org/wikipedia/commons/thumb/9/92/Black_triggerfish.jpg/180px-Black_triggerfish.jpg" TargetMode="External"/><Relationship Id="rId15" Type="http://schemas.openxmlformats.org/officeDocument/2006/relationships/hyperlink" Target="http://www.fizika9kl.pm298.ru/Image/Frenel.gif" TargetMode="External"/><Relationship Id="rId10" Type="http://schemas.openxmlformats.org/officeDocument/2006/relationships/hyperlink" Target="http://upload.wikimedia.org/wikipedia/commons/thumb/1/18/Soap_bubble_sky.jpg/150px-Soap_bubble_sky.jpg" TargetMode="External"/><Relationship Id="rId4" Type="http://schemas.openxmlformats.org/officeDocument/2006/relationships/hyperlink" Target="http://upload.wikimedia.org/wikipedia/commons/thumb/e/ec/Total_internal_reflection.jpg/250px-Total_internal_reflection.jpg" TargetMode="External"/><Relationship Id="rId9" Type="http://schemas.openxmlformats.org/officeDocument/2006/relationships/hyperlink" Target="http://upload.wikimedia.org/wikipedia/commons/thumb/0/06/Prism_rainbow_schema.png/180px-Prism_rainbow_schema.png" TargetMode="External"/><Relationship Id="rId14" Type="http://schemas.openxmlformats.org/officeDocument/2006/relationships/hyperlink" Target="http://upload.wikimedia.org/wikipedia/commons/thumb/9/94/Reflection_in_a_soap_bubble_edit.jpg/300px-Reflection_in_a_soap_bubble_edit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549275"/>
            <a:ext cx="7772400" cy="1511300"/>
          </a:xfrm>
        </p:spPr>
        <p:txBody>
          <a:bodyPr/>
          <a:lstStyle/>
          <a:p>
            <a:r>
              <a:rPr lang="ru-RU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ПРЕЗЕНТАЦИЯ</a:t>
            </a:r>
            <a:r>
              <a:rPr lang="ru-RU">
                <a:solidFill>
                  <a:schemeClr val="bg2"/>
                </a:solidFill>
              </a:rPr>
              <a:t> </a:t>
            </a:r>
            <a:r>
              <a:rPr lang="ru-RU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 УРОКУ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276475"/>
            <a:ext cx="7920038" cy="410527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3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ПОВТОРИТЕЛЬНО – ОБОБЩАЮЩИЙ УРОК</a:t>
            </a:r>
            <a:r>
              <a:rPr lang="ru-RU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теме «ОПТИКА»</a:t>
            </a:r>
          </a:p>
          <a:p>
            <a:pPr algn="ctr">
              <a:lnSpc>
                <a:spcPct val="80000"/>
              </a:lnSpc>
            </a:pPr>
            <a:endParaRPr lang="ru-RU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ru-RU" sz="30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solidFill>
                  <a:schemeClr val="hlink"/>
                </a:solidFill>
              </a:rPr>
              <a:t>Вспомните, какое явление  может наблюдаться, если свет переходит из оптически более плотной среды в оптически  менее плотную?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i="1">
                <a:solidFill>
                  <a:schemeClr val="bg2"/>
                </a:solidFill>
              </a:rPr>
              <a:t>При этом угол падения будет меньше угла преломления. При некотором значении угла падения  угол преломления достигнет  90 </a:t>
            </a:r>
            <a:r>
              <a:rPr lang="ru-RU" sz="2000" i="1" baseline="30000">
                <a:solidFill>
                  <a:schemeClr val="bg2"/>
                </a:solidFill>
              </a:rPr>
              <a:t>0  </a:t>
            </a:r>
          </a:p>
          <a:p>
            <a:pPr>
              <a:lnSpc>
                <a:spcPct val="90000"/>
              </a:lnSpc>
            </a:pPr>
            <a:r>
              <a:rPr lang="ru-RU" sz="2000" i="1">
                <a:solidFill>
                  <a:schemeClr val="bg2"/>
                </a:solidFill>
              </a:rPr>
              <a:t>Преломленный луч пойдет по границе раздела двух сред</a:t>
            </a:r>
          </a:p>
          <a:p>
            <a:pPr>
              <a:lnSpc>
                <a:spcPct val="90000"/>
              </a:lnSpc>
            </a:pPr>
            <a:r>
              <a:rPr lang="ru-RU" sz="2000" i="1">
                <a:solidFill>
                  <a:schemeClr val="bg2"/>
                </a:solidFill>
              </a:rPr>
              <a:t>Такой угол называется </a:t>
            </a:r>
            <a:r>
              <a:rPr lang="ru-RU" sz="2000" b="1" i="1" u="sng">
                <a:solidFill>
                  <a:schemeClr val="bg2"/>
                </a:solidFill>
              </a:rPr>
              <a:t>предельным углом полного внутреннего отражения</a:t>
            </a:r>
          </a:p>
          <a:p>
            <a:pPr>
              <a:lnSpc>
                <a:spcPct val="90000"/>
              </a:lnSpc>
            </a:pPr>
            <a:endParaRPr lang="ru-RU" sz="2000" b="1" i="1">
              <a:solidFill>
                <a:schemeClr val="bg2"/>
              </a:solidFill>
            </a:endParaRP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i="1">
                <a:solidFill>
                  <a:schemeClr val="bg2"/>
                </a:solidFill>
              </a:rPr>
              <a:t>Для любого угла, большего предельного, наступает явление полного внутреннего  отражения</a:t>
            </a:r>
            <a:endParaRPr lang="ru-RU" sz="1600" i="1">
              <a:solidFill>
                <a:schemeClr val="bg2"/>
              </a:solidFill>
            </a:endParaRPr>
          </a:p>
        </p:txBody>
      </p:sp>
      <p:pic>
        <p:nvPicPr>
          <p:cNvPr id="108567" name="Picture 23" descr="250px-Total_internal_refl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3284538"/>
            <a:ext cx="33115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chemeClr val="hlink"/>
                </a:solidFill>
              </a:rPr>
              <a:t>Где встречается и используется явление полного внутреннего отражения?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1400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i="1">
                <a:solidFill>
                  <a:schemeClr val="bg2"/>
                </a:solidFill>
              </a:rPr>
              <a:t>Если смотреть из под воды под определенными углами, можно увидеть не объекты надводного мира, а отражение подводных объектов</a:t>
            </a:r>
          </a:p>
        </p:txBody>
      </p:sp>
      <p:pic>
        <p:nvPicPr>
          <p:cNvPr id="109576" name="Picture 8" descr="180px-Black_triggerfi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989138"/>
            <a:ext cx="3959225" cy="316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Дайте определение линзы</a:t>
            </a:r>
          </a:p>
        </p:txBody>
      </p:sp>
      <p:sp>
        <p:nvSpPr>
          <p:cNvPr id="111624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2060575"/>
            <a:ext cx="4038600" cy="3886200"/>
          </a:xfrm>
        </p:spPr>
        <p:txBody>
          <a:bodyPr/>
          <a:lstStyle/>
          <a:p>
            <a:r>
              <a:rPr lang="ru-RU" sz="2800" i="1">
                <a:solidFill>
                  <a:schemeClr val="bg2"/>
                </a:solidFill>
              </a:rPr>
              <a:t>Линзой называют оптически прозрачное для света тело, ограниченное двумя сферическими поверхностями</a:t>
            </a:r>
          </a:p>
        </p:txBody>
      </p:sp>
      <p:pic>
        <p:nvPicPr>
          <p:cNvPr id="111626" name="Picture 10" descr="180px-Lens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060575"/>
            <a:ext cx="3600450" cy="3817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457200"/>
            <a:ext cx="7920037" cy="1371600"/>
          </a:xfrm>
        </p:spPr>
        <p:txBody>
          <a:bodyPr/>
          <a:lstStyle/>
          <a:p>
            <a:r>
              <a:rPr lang="ru-RU" sz="3600">
                <a:solidFill>
                  <a:schemeClr val="hlink"/>
                </a:solidFill>
              </a:rPr>
              <a:t>НАЗОВИТЕ ВИДЫ ЛИНЗ, ИЗОБРАЖЕННЫЕ НА РИСУНКЕ</a:t>
            </a:r>
          </a:p>
        </p:txBody>
      </p:sp>
      <p:pic>
        <p:nvPicPr>
          <p:cNvPr id="112644" name="Picture 4" descr="Lens_typ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133600"/>
            <a:ext cx="7704138" cy="3382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57200"/>
            <a:ext cx="7473950" cy="1371600"/>
          </a:xfrm>
        </p:spPr>
        <p:txBody>
          <a:bodyPr/>
          <a:lstStyle/>
          <a:p>
            <a:r>
              <a:rPr lang="ru-RU" sz="3600">
                <a:solidFill>
                  <a:schemeClr val="hlink"/>
                </a:solidFill>
              </a:rPr>
              <a:t>Перечислите основные элементы линз</a:t>
            </a:r>
          </a:p>
        </p:txBody>
      </p:sp>
      <p:pic>
        <p:nvPicPr>
          <p:cNvPr id="129028" name="Picture 4" descr="Lens_rays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133600"/>
            <a:ext cx="7777163" cy="3527425"/>
          </a:xfrm>
          <a:prstGeom prst="rect">
            <a:avLst/>
          </a:prstGeom>
          <a:noFill/>
        </p:spPr>
      </p:pic>
      <p:sp>
        <p:nvSpPr>
          <p:cNvPr id="129029" name="Line 5"/>
          <p:cNvSpPr>
            <a:spLocks noChangeShapeType="1"/>
          </p:cNvSpPr>
          <p:nvPr/>
        </p:nvSpPr>
        <p:spPr bwMode="auto">
          <a:xfrm flipV="1">
            <a:off x="7235825" y="1773238"/>
            <a:ext cx="0" cy="3816350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V="1">
            <a:off x="2124075" y="2060575"/>
            <a:ext cx="5472113" cy="3744913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chemeClr val="hlink"/>
                </a:solidFill>
              </a:rPr>
              <a:t>Вспомним , как выполнять построение изображений в линзах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r>
              <a:rPr lang="en-US" sz="1800"/>
              <a:t>1 </a:t>
            </a:r>
            <a:r>
              <a:rPr lang="ru-RU" sz="1800"/>
              <a:t>вариант</a:t>
            </a:r>
          </a:p>
          <a:p>
            <a:pPr algn="ctr"/>
            <a:r>
              <a:rPr lang="ru-RU" sz="1800"/>
              <a:t>Построить изображение 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1800"/>
              <a:t>2 вариант</a:t>
            </a:r>
          </a:p>
          <a:p>
            <a:pPr algn="ctr"/>
            <a:r>
              <a:rPr lang="ru-RU" sz="1800"/>
              <a:t>Найти построением положение линзы и ее фокусов</a:t>
            </a:r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468313" y="4149725"/>
            <a:ext cx="3887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2411413" y="2708275"/>
            <a:ext cx="0" cy="288131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1692275" y="40767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>
            <a:off x="3132138" y="4076700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 flipV="1">
            <a:off x="971550" y="3429000"/>
            <a:ext cx="431800" cy="11525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>
            <a:off x="4787900" y="4149725"/>
            <a:ext cx="388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>
            <a:off x="5076825" y="2997200"/>
            <a:ext cx="1655763" cy="431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6732588" y="3429000"/>
            <a:ext cx="1439862" cy="14398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2" grpId="0" build="p"/>
      <p:bldP spid="11469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>
                <a:solidFill>
                  <a:schemeClr val="hlink"/>
                </a:solidFill>
              </a:rPr>
              <a:t>Задания</a:t>
            </a:r>
            <a:br>
              <a:rPr lang="ru-RU" sz="2800">
                <a:solidFill>
                  <a:schemeClr val="hlink"/>
                </a:solidFill>
              </a:rPr>
            </a:br>
            <a:r>
              <a:rPr lang="ru-RU" sz="2800">
                <a:solidFill>
                  <a:schemeClr val="hlink"/>
                </a:solidFill>
              </a:rPr>
              <a:t>3 варианта             4 варианта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1800"/>
              <a:t>Дан предмет и его изображение, определите положение линзы и ее фокусов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/>
              <a:t>Зная положение предмета и изображения, определите положение линзы и ее фокусов</a:t>
            </a: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V="1">
            <a:off x="900113" y="3284538"/>
            <a:ext cx="0" cy="22336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 flipV="1">
            <a:off x="3059113" y="4365625"/>
            <a:ext cx="0" cy="1150938"/>
          </a:xfrm>
          <a:prstGeom prst="line">
            <a:avLst/>
          </a:prstGeom>
          <a:noFill/>
          <a:ln w="762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 flipV="1">
            <a:off x="4787900" y="2852738"/>
            <a:ext cx="1223963" cy="27368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8172450" y="4149725"/>
            <a:ext cx="503238" cy="93503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5717" grpId="0" build="p"/>
      <p:bldP spid="1157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>
                <a:solidFill>
                  <a:schemeClr val="hlink"/>
                </a:solidFill>
              </a:rPr>
              <a:t>Задания</a:t>
            </a:r>
            <a:br>
              <a:rPr lang="ru-RU" sz="2800">
                <a:solidFill>
                  <a:schemeClr val="hlink"/>
                </a:solidFill>
              </a:rPr>
            </a:br>
            <a:r>
              <a:rPr lang="ru-RU" sz="2800">
                <a:solidFill>
                  <a:schemeClr val="hlink"/>
                </a:solidFill>
              </a:rPr>
              <a:t>5 варианта                      6 варианта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1800"/>
              <a:t>Постройте ход луча до линзы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9138"/>
            <a:ext cx="4038600" cy="3886200"/>
          </a:xfrm>
          <a:ln cap="flat">
            <a:solidFill>
              <a:schemeClr val="bg1"/>
            </a:solidFill>
          </a:ln>
        </p:spPr>
        <p:txBody>
          <a:bodyPr/>
          <a:lstStyle/>
          <a:p>
            <a:r>
              <a:rPr lang="ru-RU" sz="1800"/>
              <a:t>Постройте ход неизвестного луча</a:t>
            </a:r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>
            <a:off x="539750" y="4149725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2411413" y="2781300"/>
            <a:ext cx="0" cy="2447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2411413" y="2708275"/>
            <a:ext cx="0" cy="14446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 flipV="1">
            <a:off x="2411413" y="5229225"/>
            <a:ext cx="0" cy="2159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1692275" y="4149725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2411413" y="3141663"/>
            <a:ext cx="1368425" cy="13668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>
            <a:off x="4572000" y="4149725"/>
            <a:ext cx="4321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7" name="Line 13"/>
          <p:cNvSpPr>
            <a:spLocks noChangeShapeType="1"/>
          </p:cNvSpPr>
          <p:nvPr/>
        </p:nvSpPr>
        <p:spPr bwMode="auto">
          <a:xfrm flipV="1">
            <a:off x="6732588" y="2852738"/>
            <a:ext cx="0" cy="1295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>
            <a:off x="6732588" y="4149725"/>
            <a:ext cx="0" cy="13668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 flipV="1">
            <a:off x="5292725" y="3141663"/>
            <a:ext cx="1439863" cy="28733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0" name="Line 16"/>
          <p:cNvSpPr>
            <a:spLocks noChangeShapeType="1"/>
          </p:cNvSpPr>
          <p:nvPr/>
        </p:nvSpPr>
        <p:spPr bwMode="auto">
          <a:xfrm>
            <a:off x="6732588" y="3141663"/>
            <a:ext cx="1223962" cy="71913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 flipV="1">
            <a:off x="5651500" y="4652963"/>
            <a:ext cx="1008063" cy="9366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36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8" grpId="0" build="p"/>
      <p:bldP spid="11366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Проверим задание 6 варианта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000">
              <a:solidFill>
                <a:schemeClr val="bg2"/>
              </a:solidFill>
            </a:endParaRP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468313" y="414972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 flipV="1">
            <a:off x="3851275" y="2636838"/>
            <a:ext cx="0" cy="15128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3851275" y="4149725"/>
            <a:ext cx="0" cy="15113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 flipV="1">
            <a:off x="1835150" y="2997200"/>
            <a:ext cx="2087563" cy="6477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3851275" y="3068638"/>
            <a:ext cx="1368425" cy="86518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 flipV="1">
            <a:off x="2771775" y="4581525"/>
            <a:ext cx="1152525" cy="10810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V="1">
            <a:off x="2051050" y="3573463"/>
            <a:ext cx="3457575" cy="11509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4932363" y="2708275"/>
            <a:ext cx="0" cy="3241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 flipV="1">
            <a:off x="2339975" y="2997200"/>
            <a:ext cx="2808288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 flipV="1">
            <a:off x="3924300" y="2349500"/>
            <a:ext cx="1655763" cy="22320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>
            <a:off x="4932363" y="4149725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solidFill>
                  <a:schemeClr val="hlink"/>
                </a:solidFill>
              </a:rPr>
              <a:t>Теперь предлагаю вспомнить особенности применения  формулы  тонкой линзы к  различным задачам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9138"/>
            <a:ext cx="4038600" cy="3886200"/>
          </a:xfrm>
        </p:spPr>
        <p:txBody>
          <a:bodyPr/>
          <a:lstStyle/>
          <a:p>
            <a:r>
              <a:rPr lang="ru-RU" sz="2400" i="1">
                <a:solidFill>
                  <a:schemeClr val="bg2"/>
                </a:solidFill>
              </a:rPr>
              <a:t>Я предлагаю вам рисунок, а вы записываете формулу тонкой линзы в том виде, который  требуется  в каждом конкретном случае</a:t>
            </a:r>
          </a:p>
          <a:p>
            <a:r>
              <a:rPr lang="en-US" b="1" i="1">
                <a:solidFill>
                  <a:schemeClr val="hlink"/>
                </a:solidFill>
              </a:rPr>
              <a:t>1</a:t>
            </a:r>
            <a:r>
              <a:rPr lang="ru-RU" b="1" i="1">
                <a:solidFill>
                  <a:schemeClr val="hlink"/>
                </a:solidFill>
              </a:rPr>
              <a:t>/</a:t>
            </a:r>
            <a:r>
              <a:rPr lang="en-US" b="1" i="1">
                <a:solidFill>
                  <a:schemeClr val="hlink"/>
                </a:solidFill>
              </a:rPr>
              <a:t>d + 1</a:t>
            </a:r>
            <a:r>
              <a:rPr lang="ru-RU" b="1" i="1">
                <a:solidFill>
                  <a:schemeClr val="hlink"/>
                </a:solidFill>
              </a:rPr>
              <a:t>/</a:t>
            </a:r>
            <a:r>
              <a:rPr lang="en-US" b="1" i="1">
                <a:solidFill>
                  <a:schemeClr val="hlink"/>
                </a:solidFill>
              </a:rPr>
              <a:t> f = 1</a:t>
            </a:r>
            <a:r>
              <a:rPr lang="ru-RU" b="1" i="1">
                <a:solidFill>
                  <a:schemeClr val="hlink"/>
                </a:solidFill>
              </a:rPr>
              <a:t>/</a:t>
            </a:r>
            <a:r>
              <a:rPr lang="en-US" b="1" i="1">
                <a:solidFill>
                  <a:schemeClr val="hlink"/>
                </a:solidFill>
              </a:rPr>
              <a:t> F</a:t>
            </a:r>
            <a:r>
              <a:rPr lang="ru-RU" b="1" i="1">
                <a:solidFill>
                  <a:schemeClr val="hlink"/>
                </a:solidFill>
              </a:rPr>
              <a:t>=</a:t>
            </a:r>
            <a:r>
              <a:rPr lang="en-US" b="1" i="1">
                <a:solidFill>
                  <a:schemeClr val="hlink"/>
                </a:solidFill>
              </a:rPr>
              <a:t> D</a:t>
            </a:r>
            <a:endParaRPr lang="ru-RU" b="1" i="1">
              <a:solidFill>
                <a:schemeClr val="hlink"/>
              </a:solidFill>
            </a:endParaRP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700213"/>
            <a:ext cx="4398962" cy="4824412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4716463" y="4149725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6732588" y="2781300"/>
            <a:ext cx="0" cy="13684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6732588" y="4149725"/>
            <a:ext cx="0" cy="13668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 flipV="1">
            <a:off x="5292725" y="2708275"/>
            <a:ext cx="0" cy="144145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6372225" y="4076700"/>
            <a:ext cx="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>
            <a:off x="5292725" y="2708275"/>
            <a:ext cx="3095625" cy="3025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>
            <a:off x="5292725" y="2708275"/>
            <a:ext cx="1439863" cy="1873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>
            <a:off x="6732588" y="4581525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7164388" y="4149725"/>
            <a:ext cx="0" cy="431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algn="ctr"/>
            <a: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ВОПРОСЫ ДЛЯ ПОВТОРЕНИЯ</a:t>
            </a:r>
            <a:r>
              <a:rPr lang="ru-RU" sz="400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4100512" cy="4238625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hlink"/>
                </a:solidFill>
              </a:rPr>
              <a:t>      Каков основной принцип,описывающий поведение волн 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hlink"/>
                </a:solidFill>
              </a:rPr>
              <a:t>        </a:t>
            </a:r>
            <a:r>
              <a:rPr lang="en-US" sz="1800">
                <a:solidFill>
                  <a:schemeClr val="hlink"/>
                </a:solidFill>
              </a:rPr>
              <a:t> </a:t>
            </a:r>
            <a:r>
              <a:rPr lang="ru-RU" sz="1800" i="1" u="sng">
                <a:solidFill>
                  <a:schemeClr val="bg2"/>
                </a:solidFill>
              </a:rPr>
              <a:t>принцип Гюйгенса:</a:t>
            </a:r>
            <a:r>
              <a:rPr lang="ru-RU" sz="1800">
                <a:solidFill>
                  <a:schemeClr val="bg2"/>
                </a:solidFill>
              </a:rPr>
              <a:t> </a:t>
            </a:r>
            <a:r>
              <a:rPr lang="ru-RU" sz="1800" i="1">
                <a:solidFill>
                  <a:schemeClr val="bg2"/>
                </a:solidFill>
              </a:rPr>
              <a:t>каждая точка волновой поверхности в любой момент времени является источником вторичных волн</a:t>
            </a:r>
            <a:endParaRPr lang="ru-RU" sz="1800" i="1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800" i="1">
              <a:solidFill>
                <a:schemeClr val="hlink"/>
              </a:solidFill>
            </a:endParaRP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hlink"/>
                </a:solidFill>
              </a:rPr>
              <a:t>    Сформулируйте законы, которым </a:t>
            </a:r>
            <a:r>
              <a:rPr lang="en-US" sz="2000">
                <a:solidFill>
                  <a:schemeClr val="hlink"/>
                </a:solidFill>
              </a:rPr>
              <a:t>  </a:t>
            </a:r>
            <a:endParaRPr lang="ru-RU" sz="2000">
              <a:solidFill>
                <a:schemeClr val="hlink"/>
              </a:solidFill>
            </a:endParaRP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hlink"/>
                </a:solidFill>
              </a:rPr>
              <a:t>    подчиняется поведение световых лучей </a:t>
            </a:r>
            <a:endParaRPr lang="en-US" sz="2000">
              <a:solidFill>
                <a:schemeClr val="hlink"/>
              </a:solidFill>
            </a:endParaRP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hlink"/>
                </a:solidFill>
              </a:rPr>
              <a:t>    при падении на различные поверхности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hlink"/>
                </a:solidFill>
              </a:rPr>
              <a:t>      </a:t>
            </a:r>
            <a:endParaRPr lang="ru-RU" sz="1800" i="1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484313"/>
            <a:ext cx="4392612" cy="438308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>
                <a:solidFill>
                  <a:schemeClr val="bg2"/>
                </a:solidFill>
              </a:rPr>
              <a:t>  Угол  падения равен углу отражения.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800" i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>
                <a:solidFill>
                  <a:schemeClr val="bg2"/>
                </a:solidFill>
              </a:rPr>
              <a:t>      Луч падающий, луч отраженный и   перпендикуляр, восстановленный в точку падения, лежат в одной плоскости</a:t>
            </a:r>
            <a:r>
              <a:rPr lang="ru-RU" sz="1800" i="1">
                <a:solidFill>
                  <a:schemeClr val="folHlink"/>
                </a:solidFill>
              </a:rPr>
              <a:t>.</a:t>
            </a:r>
            <a:endParaRPr lang="ru-RU" sz="1800" i="1"/>
          </a:p>
          <a:p>
            <a:pPr>
              <a:lnSpc>
                <a:spcPct val="80000"/>
              </a:lnSpc>
            </a:pPr>
            <a:endParaRPr lang="ru-RU" sz="1800"/>
          </a:p>
        </p:txBody>
      </p:sp>
      <p:pic>
        <p:nvPicPr>
          <p:cNvPr id="29703" name="Picture 7" descr="250px-An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284538"/>
            <a:ext cx="3887787" cy="2449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chemeClr val="hlink"/>
                </a:solidFill>
              </a:rPr>
              <a:t>В каком виде будет записана формула для данной задачи?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hlink"/>
                </a:solidFill>
              </a:rPr>
              <a:t>1</a:t>
            </a:r>
            <a:r>
              <a:rPr lang="ru-RU" sz="2800" b="1">
                <a:solidFill>
                  <a:schemeClr val="hlink"/>
                </a:solidFill>
              </a:rPr>
              <a:t>/</a:t>
            </a:r>
            <a:r>
              <a:rPr lang="en-US" sz="2800" b="1">
                <a:solidFill>
                  <a:schemeClr val="hlink"/>
                </a:solidFill>
              </a:rPr>
              <a:t>d – 1</a:t>
            </a:r>
            <a:r>
              <a:rPr lang="ru-RU" sz="2800" b="1">
                <a:solidFill>
                  <a:schemeClr val="hlink"/>
                </a:solidFill>
              </a:rPr>
              <a:t>/</a:t>
            </a:r>
            <a:r>
              <a:rPr lang="en-US" sz="2800" b="1">
                <a:solidFill>
                  <a:schemeClr val="hlink"/>
                </a:solidFill>
              </a:rPr>
              <a:t>f = 1</a:t>
            </a:r>
            <a:r>
              <a:rPr lang="ru-RU" sz="2800" b="1">
                <a:solidFill>
                  <a:schemeClr val="hlink"/>
                </a:solidFill>
              </a:rPr>
              <a:t>/</a:t>
            </a:r>
            <a:r>
              <a:rPr lang="en-US" sz="2800" b="1">
                <a:solidFill>
                  <a:schemeClr val="hlink"/>
                </a:solidFill>
              </a:rPr>
              <a:t>F =D</a:t>
            </a:r>
            <a:endParaRPr lang="ru-RU" sz="2800" b="1">
              <a:solidFill>
                <a:schemeClr val="hlink"/>
              </a:solidFill>
            </a:endParaRPr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539750" y="4149725"/>
            <a:ext cx="7993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>
            <a:off x="4572000" y="2492375"/>
            <a:ext cx="0" cy="30972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 flipV="1">
            <a:off x="3851275" y="35004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3492500" y="4076700"/>
            <a:ext cx="0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 flipH="1" flipV="1">
            <a:off x="2700338" y="2492375"/>
            <a:ext cx="1871662" cy="16573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 flipV="1">
            <a:off x="5651500" y="4076700"/>
            <a:ext cx="0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3851275" y="35004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H="1" flipV="1">
            <a:off x="2700338" y="2492375"/>
            <a:ext cx="2879725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 flipV="1">
            <a:off x="2700338" y="2492375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hlink"/>
                </a:solidFill>
              </a:rPr>
              <a:t>Теперь рассмотрим еще один случай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173537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en-US" sz="2800">
                <a:solidFill>
                  <a:schemeClr val="hlink"/>
                </a:solidFill>
              </a:rPr>
              <a:t>1</a:t>
            </a:r>
            <a:r>
              <a:rPr lang="ru-RU" sz="2800">
                <a:solidFill>
                  <a:schemeClr val="hlink"/>
                </a:solidFill>
              </a:rPr>
              <a:t>/</a:t>
            </a:r>
            <a:r>
              <a:rPr lang="en-US" sz="2800">
                <a:solidFill>
                  <a:schemeClr val="hlink"/>
                </a:solidFill>
              </a:rPr>
              <a:t>d – 1</a:t>
            </a:r>
            <a:r>
              <a:rPr lang="ru-RU" sz="2800">
                <a:solidFill>
                  <a:schemeClr val="hlink"/>
                </a:solidFill>
              </a:rPr>
              <a:t>/</a:t>
            </a:r>
            <a:r>
              <a:rPr lang="en-US" sz="2800">
                <a:solidFill>
                  <a:schemeClr val="hlink"/>
                </a:solidFill>
              </a:rPr>
              <a:t>f = - 1</a:t>
            </a:r>
            <a:r>
              <a:rPr lang="ru-RU" sz="2800">
                <a:solidFill>
                  <a:schemeClr val="hlink"/>
                </a:solidFill>
              </a:rPr>
              <a:t>/</a:t>
            </a:r>
            <a:r>
              <a:rPr lang="en-US" sz="2800">
                <a:solidFill>
                  <a:schemeClr val="hlink"/>
                </a:solidFill>
              </a:rPr>
              <a:t>F = -D</a:t>
            </a:r>
            <a:endParaRPr lang="ru-RU" sz="2800">
              <a:solidFill>
                <a:schemeClr val="hlink"/>
              </a:solidFill>
            </a:endParaRPr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395288" y="4149725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6732588" y="2492375"/>
            <a:ext cx="0" cy="31686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>
            <a:off x="6732588" y="2349500"/>
            <a:ext cx="0" cy="1428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 flipV="1">
            <a:off x="6732588" y="5661025"/>
            <a:ext cx="0" cy="1428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 flipV="1">
            <a:off x="3779838" y="2420938"/>
            <a:ext cx="0" cy="17287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3779838" y="2420938"/>
            <a:ext cx="4321175" cy="25209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 flipV="1">
            <a:off x="5292725" y="2420938"/>
            <a:ext cx="1439863" cy="1655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5292725" y="4076700"/>
            <a:ext cx="0" cy="1444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 flipV="1">
            <a:off x="5724525" y="3573463"/>
            <a:ext cx="0" cy="576262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Вот еще один  вариант задачи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>
                <a:solidFill>
                  <a:schemeClr val="hlink"/>
                </a:solidFill>
              </a:rPr>
              <a:t>-1/</a:t>
            </a:r>
            <a:r>
              <a:rPr lang="en-US" sz="3600">
                <a:solidFill>
                  <a:schemeClr val="hlink"/>
                </a:solidFill>
              </a:rPr>
              <a:t>d</a:t>
            </a:r>
            <a:r>
              <a:rPr lang="ru-RU" sz="3600">
                <a:solidFill>
                  <a:schemeClr val="hlink"/>
                </a:solidFill>
              </a:rPr>
              <a:t> + 1/</a:t>
            </a:r>
            <a:r>
              <a:rPr lang="en-US" sz="3600">
                <a:solidFill>
                  <a:schemeClr val="hlink"/>
                </a:solidFill>
              </a:rPr>
              <a:t>f</a:t>
            </a:r>
            <a:r>
              <a:rPr lang="ru-RU" sz="3600">
                <a:solidFill>
                  <a:schemeClr val="hlink"/>
                </a:solidFill>
              </a:rPr>
              <a:t>  =1/</a:t>
            </a:r>
            <a:r>
              <a:rPr lang="en-US" sz="3600">
                <a:solidFill>
                  <a:schemeClr val="hlink"/>
                </a:solidFill>
              </a:rPr>
              <a:t>F =D</a:t>
            </a:r>
            <a:endParaRPr lang="ru-RU" sz="3600">
              <a:solidFill>
                <a:schemeClr val="hlink"/>
              </a:solidFill>
            </a:endParaRP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 flipV="1">
            <a:off x="7451725" y="2276475"/>
            <a:ext cx="0" cy="33131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>
            <a:off x="6011863" y="2708275"/>
            <a:ext cx="1439862" cy="7207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 flipV="1">
            <a:off x="6011863" y="4149725"/>
            <a:ext cx="1439862" cy="7191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6011863" y="3789363"/>
            <a:ext cx="1439862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chemeClr val="hlink"/>
                </a:solidFill>
              </a:rPr>
              <a:t>Вспомните определения дисперсии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>
                <a:solidFill>
                  <a:schemeClr val="bg2"/>
                </a:solidFill>
              </a:rPr>
              <a:t>Разложение белого света в спектр</a:t>
            </a:r>
          </a:p>
          <a:p>
            <a:pPr>
              <a:lnSpc>
                <a:spcPct val="90000"/>
              </a:lnSpc>
            </a:pPr>
            <a:r>
              <a:rPr lang="ru-RU" sz="2400" i="1">
                <a:solidFill>
                  <a:schemeClr val="bg2"/>
                </a:solidFill>
              </a:rPr>
              <a:t>Зависимость показателя преломления от цвета луча ( от длины световой волны)</a:t>
            </a:r>
          </a:p>
          <a:p>
            <a:pPr>
              <a:lnSpc>
                <a:spcPct val="90000"/>
              </a:lnSpc>
            </a:pPr>
            <a:r>
              <a:rPr lang="ru-RU" sz="2400" i="1">
                <a:solidFill>
                  <a:schemeClr val="bg2"/>
                </a:solidFill>
              </a:rPr>
              <a:t>Зависимость скорости света в среде от длины волны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400"/>
          </a:p>
        </p:txBody>
      </p:sp>
      <p:pic>
        <p:nvPicPr>
          <p:cNvPr id="121861" name="Picture 5" descr="180px-Prism_rainbow_sch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2060575"/>
            <a:ext cx="3959225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              </a:t>
            </a:r>
            <a:r>
              <a:rPr lang="ru-RU" sz="2800">
                <a:solidFill>
                  <a:schemeClr val="hlink"/>
                </a:solidFill>
              </a:rPr>
              <a:t>Что еще мы знаем о  дисперсии?</a:t>
            </a:r>
            <a:r>
              <a:rPr lang="ru-RU" sz="4000"/>
              <a:t> 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 i="1">
                <a:solidFill>
                  <a:schemeClr val="hlink"/>
                </a:solidFill>
              </a:rPr>
              <a:t>n= c</a:t>
            </a:r>
            <a:r>
              <a:rPr lang="ru-RU" sz="4000" i="1">
                <a:solidFill>
                  <a:schemeClr val="hlink"/>
                </a:solidFill>
              </a:rPr>
              <a:t>/</a:t>
            </a:r>
            <a:r>
              <a:rPr lang="en-US" sz="4000" i="1">
                <a:solidFill>
                  <a:schemeClr val="hlink"/>
                </a:solidFill>
              </a:rPr>
              <a:t>v</a:t>
            </a:r>
            <a:endParaRPr lang="ru-RU" sz="4000" i="1">
              <a:solidFill>
                <a:schemeClr val="hlink"/>
              </a:solidFill>
            </a:endParaRPr>
          </a:p>
          <a:p>
            <a:r>
              <a:rPr lang="en-US" sz="4000" i="1">
                <a:solidFill>
                  <a:schemeClr val="hlink"/>
                </a:solidFill>
              </a:rPr>
              <a:t>V</a:t>
            </a:r>
            <a:r>
              <a:rPr lang="en-US" sz="1800" i="1">
                <a:solidFill>
                  <a:schemeClr val="hlink"/>
                </a:solidFill>
              </a:rPr>
              <a:t>min </a:t>
            </a:r>
            <a:r>
              <a:rPr lang="ru-RU" sz="1800" i="1">
                <a:solidFill>
                  <a:schemeClr val="hlink"/>
                </a:solidFill>
              </a:rPr>
              <a:t> </a:t>
            </a:r>
            <a:r>
              <a:rPr lang="en-US" sz="1800" i="1">
                <a:solidFill>
                  <a:schemeClr val="hlink"/>
                </a:solidFill>
              </a:rPr>
              <a:t> </a:t>
            </a:r>
            <a:r>
              <a:rPr lang="ru-RU" sz="2400" i="1">
                <a:solidFill>
                  <a:schemeClr val="hlink"/>
                </a:solidFill>
              </a:rPr>
              <a:t>для фиолетового</a:t>
            </a:r>
          </a:p>
          <a:p>
            <a:r>
              <a:rPr lang="en-US" sz="4000" i="1">
                <a:solidFill>
                  <a:schemeClr val="hlink"/>
                </a:solidFill>
              </a:rPr>
              <a:t>V</a:t>
            </a:r>
            <a:r>
              <a:rPr lang="en-US" sz="1800" i="1">
                <a:solidFill>
                  <a:schemeClr val="hlink"/>
                </a:solidFill>
              </a:rPr>
              <a:t>max</a:t>
            </a:r>
            <a:r>
              <a:rPr lang="ru-RU" sz="1800" i="1">
                <a:solidFill>
                  <a:schemeClr val="hlink"/>
                </a:solidFill>
              </a:rPr>
              <a:t>  </a:t>
            </a:r>
            <a:r>
              <a:rPr lang="ru-RU" sz="2400" i="1">
                <a:solidFill>
                  <a:schemeClr val="hlink"/>
                </a:solidFill>
              </a:rPr>
              <a:t>для красного</a:t>
            </a:r>
          </a:p>
          <a:p>
            <a:endParaRPr lang="ru-RU" sz="2400" i="1">
              <a:solidFill>
                <a:schemeClr val="hlink"/>
              </a:solidFill>
            </a:endParaRP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i="1">
                <a:solidFill>
                  <a:schemeClr val="hlink"/>
                </a:solidFill>
              </a:rPr>
              <a:t>Показатель преломления максимален для фиолетового цвета</a:t>
            </a:r>
          </a:p>
          <a:p>
            <a:r>
              <a:rPr lang="ru-RU" i="1">
                <a:solidFill>
                  <a:schemeClr val="hlink"/>
                </a:solidFill>
              </a:rPr>
              <a:t>минимален для красного</a:t>
            </a:r>
          </a:p>
          <a:p>
            <a:endParaRPr lang="ru-RU" i="1">
              <a:solidFill>
                <a:schemeClr val="hlink"/>
              </a:solidFill>
            </a:endParaRPr>
          </a:p>
        </p:txBody>
      </p:sp>
      <p:pic>
        <p:nvPicPr>
          <p:cNvPr id="122888" name="Picture 8" descr="2b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692150"/>
            <a:ext cx="1714500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2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5" grpId="0" build="p"/>
      <p:bldP spid="12288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Вопрос классу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i="1">
                <a:solidFill>
                  <a:schemeClr val="bg2"/>
                </a:solidFill>
              </a:rPr>
              <a:t>Длина волны красного света в воде равна длине волны зеленого света в воздухе. Какой цвет увидит человек под водой, если вода освещена красным светом?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i="1">
                <a:solidFill>
                  <a:schemeClr val="hlink"/>
                </a:solidFill>
              </a:rPr>
              <a:t>Красный, т.к. глаза реагируют не на длину волны, а  на частоту, а при  смене сред изменяется именно длина световой волны, а не частота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  <p:bldP spid="12390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hlink"/>
                </a:solidFill>
              </a:rPr>
              <a:t>Дайте определение интерференции  световых волн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i="1">
                <a:solidFill>
                  <a:schemeClr val="hlink"/>
                </a:solidFill>
              </a:rPr>
              <a:t>Назовите условия, при которых возможна интерференция</a:t>
            </a:r>
          </a:p>
          <a:p>
            <a:r>
              <a:rPr lang="ru-RU" i="1">
                <a:solidFill>
                  <a:schemeClr val="hlink"/>
                </a:solidFill>
              </a:rPr>
              <a:t>Источники  света должны быть </a:t>
            </a:r>
            <a:r>
              <a:rPr lang="ru-RU" i="1" u="sng">
                <a:solidFill>
                  <a:schemeClr val="hlink"/>
                </a:solidFill>
              </a:rPr>
              <a:t>КОГЕРЕНТНЫМИ</a:t>
            </a:r>
          </a:p>
          <a:p>
            <a:pPr>
              <a:buFont typeface="Wingdings" pitchFamily="2" charset="2"/>
              <a:buNone/>
            </a:pPr>
            <a:endParaRPr lang="ru-RU" i="1" u="sng">
              <a:solidFill>
                <a:schemeClr val="hlink"/>
              </a:solidFill>
            </a:endParaRP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9270" name="Picture 6" descr="150px-Soap_bubble_sk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844675"/>
            <a:ext cx="4608513" cy="403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Сформулируйте условие: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9138"/>
            <a:ext cx="4038600" cy="3886200"/>
          </a:xfrm>
        </p:spPr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максимума</a:t>
            </a:r>
          </a:p>
          <a:p>
            <a:r>
              <a:rPr lang="ru-RU">
                <a:solidFill>
                  <a:schemeClr val="hlink"/>
                </a:solidFill>
              </a:rPr>
              <a:t>Минимума</a:t>
            </a:r>
          </a:p>
          <a:p>
            <a:r>
              <a:rPr lang="ru-RU">
                <a:solidFill>
                  <a:schemeClr val="hlink"/>
                </a:solidFill>
              </a:rPr>
              <a:t>Нарушается  ли закон сохранения энергии при интерференции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i="1">
                <a:solidFill>
                  <a:schemeClr val="hlink"/>
                </a:solidFill>
              </a:rPr>
              <a:t>ΔL = kλ ,где k=0,1,2</a:t>
            </a:r>
          </a:p>
          <a:p>
            <a:r>
              <a:rPr lang="ru-RU" sz="2400">
                <a:solidFill>
                  <a:schemeClr val="hlink"/>
                </a:solidFill>
              </a:rPr>
              <a:t>ΔL  = (2k + 1) * λ / 2 </a:t>
            </a:r>
          </a:p>
          <a:p>
            <a:r>
              <a:rPr lang="ru-RU" sz="2400" i="1">
                <a:solidFill>
                  <a:schemeClr val="hlink"/>
                </a:solidFill>
              </a:rPr>
              <a:t>где k=0,1,2</a:t>
            </a:r>
          </a:p>
          <a:p>
            <a:r>
              <a:rPr lang="ru-RU" sz="2400" i="1">
                <a:solidFill>
                  <a:schemeClr val="hlink"/>
                </a:solidFill>
              </a:rPr>
              <a:t>Нет, происходит перераспределение энергии – она вся сосредоточена в максимумах, а в минимумах равна нулю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chemeClr val="hlink"/>
                </a:solidFill>
              </a:rPr>
              <a:t>Приведите примеры интерференции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 i="1">
                <a:solidFill>
                  <a:schemeClr val="hlink"/>
                </a:solidFill>
              </a:rPr>
              <a:t>Интерференция в тонких пленках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             </a:t>
            </a:r>
            <a:r>
              <a:rPr lang="ru-RU" i="1">
                <a:solidFill>
                  <a:schemeClr val="hlink"/>
                </a:solidFill>
              </a:rPr>
              <a:t>кольца  </a:t>
            </a:r>
          </a:p>
          <a:p>
            <a:pPr algn="ctr">
              <a:buFont typeface="Wingdings" pitchFamily="2" charset="2"/>
              <a:buNone/>
            </a:pPr>
            <a:r>
              <a:rPr lang="ru-RU" i="1">
                <a:solidFill>
                  <a:schemeClr val="hlink"/>
                </a:solidFill>
              </a:rPr>
              <a:t>             Ньютона</a:t>
            </a:r>
          </a:p>
        </p:txBody>
      </p:sp>
      <p:pic>
        <p:nvPicPr>
          <p:cNvPr id="125959" name="Picture 7" descr="180px-Newton-rin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860800"/>
            <a:ext cx="3168650" cy="2808288"/>
          </a:xfrm>
          <a:prstGeom prst="rect">
            <a:avLst/>
          </a:prstGeom>
          <a:noFill/>
        </p:spPr>
      </p:pic>
      <p:pic>
        <p:nvPicPr>
          <p:cNvPr id="125962" name="Picture 10" descr="200px-Seifenblasen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924175"/>
            <a:ext cx="2971800" cy="3816350"/>
          </a:xfrm>
          <a:prstGeom prst="rect">
            <a:avLst/>
          </a:prstGeom>
          <a:noFill/>
        </p:spPr>
      </p:pic>
      <p:pic>
        <p:nvPicPr>
          <p:cNvPr id="125964" name="Picture 12" descr="200px-Soap_Bubble_-_foliage_background_-_iridescent_colours_-_Traquair_0408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1844675"/>
            <a:ext cx="25400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5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Подумайте и дайте ответ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>
                <a:solidFill>
                  <a:schemeClr val="hlink"/>
                </a:solidFill>
              </a:rPr>
              <a:t>Имеются две тонкие пленки из одинакового материала. При освещении их белым светом одна кажется красной, а другая – синей. Можно ли сказать, какая из них толще?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000" i="1">
                <a:solidFill>
                  <a:schemeClr val="hlink"/>
                </a:solidFill>
              </a:rPr>
              <a:t>Нет, т.к один и тот же цвет может получиться при различной толщине пленки</a:t>
            </a:r>
          </a:p>
        </p:txBody>
      </p:sp>
      <p:pic>
        <p:nvPicPr>
          <p:cNvPr id="143367" name="Picture 7" descr="300px-Reflection_in_a_soap_bubble_ed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28775"/>
            <a:ext cx="3883025" cy="280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639887"/>
          </a:xfrm>
        </p:spPr>
        <p:txBody>
          <a:bodyPr/>
          <a:lstStyle/>
          <a:p>
            <a:r>
              <a:rPr lang="ru-RU" sz="1800">
                <a:solidFill>
                  <a:schemeClr val="hlink"/>
                </a:solidFill>
              </a:rPr>
              <a:t>На листе бумаги нарисовали луч, падающий на некоторую поверхность  и отраженный от нее луч. Лист согнули по линии перпендикуляра к поверхности, причем оказалось, что углы, обозначенные стрелками равны. Верно ли, что это угол падения и угол отражения?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1748" name="Group 4"/>
          <p:cNvGrpSpPr>
            <a:grpSpLocks noChangeAspect="1"/>
          </p:cNvGrpSpPr>
          <p:nvPr/>
        </p:nvGrpSpPr>
        <p:grpSpPr bwMode="auto">
          <a:xfrm>
            <a:off x="1331913" y="1889125"/>
            <a:ext cx="6743700" cy="4968875"/>
            <a:chOff x="6126" y="3851"/>
            <a:chExt cx="5310" cy="3960"/>
          </a:xfrm>
        </p:grpSpPr>
        <p:sp>
          <p:nvSpPr>
            <p:cNvPr id="31749" name="AutoShape 5"/>
            <p:cNvSpPr>
              <a:spLocks noChangeAspect="1" noChangeArrowheads="1"/>
            </p:cNvSpPr>
            <p:nvPr/>
          </p:nvSpPr>
          <p:spPr bwMode="auto">
            <a:xfrm>
              <a:off x="6126" y="3851"/>
              <a:ext cx="5310" cy="3960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0" name="AutoShape 6"/>
            <p:cNvSpPr>
              <a:spLocks noChangeArrowheads="1"/>
            </p:cNvSpPr>
            <p:nvPr/>
          </p:nvSpPr>
          <p:spPr bwMode="auto">
            <a:xfrm rot="5400000">
              <a:off x="5586" y="4841"/>
              <a:ext cx="3960" cy="1980"/>
            </a:xfrm>
            <a:prstGeom prst="parallelogram">
              <a:avLst>
                <a:gd name="adj" fmla="val 49213"/>
              </a:avLst>
            </a:prstGeom>
            <a:solidFill>
              <a:srgbClr val="CC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AutoShape 7"/>
            <p:cNvSpPr>
              <a:spLocks noChangeArrowheads="1"/>
            </p:cNvSpPr>
            <p:nvPr/>
          </p:nvSpPr>
          <p:spPr bwMode="auto">
            <a:xfrm rot="-793823">
              <a:off x="8195" y="4651"/>
              <a:ext cx="2880" cy="2882"/>
            </a:xfrm>
            <a:prstGeom prst="parallelogram">
              <a:avLst>
                <a:gd name="adj" fmla="val 23875"/>
              </a:avLst>
            </a:prstGeom>
            <a:solidFill>
              <a:srgbClr val="CC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7026" y="5561"/>
              <a:ext cx="1530" cy="180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 flipV="1">
              <a:off x="8556" y="5651"/>
              <a:ext cx="1530" cy="171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AutoShape 10"/>
            <p:cNvSpPr>
              <a:spLocks noChangeArrowheads="1"/>
            </p:cNvSpPr>
            <p:nvPr/>
          </p:nvSpPr>
          <p:spPr bwMode="auto">
            <a:xfrm rot="805310">
              <a:off x="7836" y="6551"/>
              <a:ext cx="630" cy="90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AutoShape 11"/>
            <p:cNvSpPr>
              <a:spLocks noChangeArrowheads="1"/>
            </p:cNvSpPr>
            <p:nvPr/>
          </p:nvSpPr>
          <p:spPr bwMode="auto">
            <a:xfrm rot="-1051074">
              <a:off x="8556" y="6551"/>
              <a:ext cx="810" cy="180"/>
            </a:xfrm>
            <a:custGeom>
              <a:avLst/>
              <a:gdLst>
                <a:gd name="G0" fmla="+- -2880856 0 0"/>
                <a:gd name="G1" fmla="+- -11742096 0 0"/>
                <a:gd name="G2" fmla="+- -2880856 0 -11742096"/>
                <a:gd name="G3" fmla="+- 10800 0 0"/>
                <a:gd name="G4" fmla="+- 0 0 -288085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779 0 0"/>
                <a:gd name="G9" fmla="+- 0 0 -11742096"/>
                <a:gd name="G10" fmla="+- 7779 0 2700"/>
                <a:gd name="G11" fmla="cos G10 -2880856"/>
                <a:gd name="G12" fmla="sin G10 -2880856"/>
                <a:gd name="G13" fmla="cos 13500 -2880856"/>
                <a:gd name="G14" fmla="sin 13500 -2880856"/>
                <a:gd name="G15" fmla="+- G11 10800 0"/>
                <a:gd name="G16" fmla="+- G12 10800 0"/>
                <a:gd name="G17" fmla="+- G13 10800 0"/>
                <a:gd name="G18" fmla="+- G14 10800 0"/>
                <a:gd name="G19" fmla="*/ 7779 1 2"/>
                <a:gd name="G20" fmla="+- G19 5400 0"/>
                <a:gd name="G21" fmla="cos G20 -2880856"/>
                <a:gd name="G22" fmla="sin G20 -2880856"/>
                <a:gd name="G23" fmla="+- G21 10800 0"/>
                <a:gd name="G24" fmla="+- G12 G23 G22"/>
                <a:gd name="G25" fmla="+- G22 G23 G11"/>
                <a:gd name="G26" fmla="cos 10800 -2880856"/>
                <a:gd name="G27" fmla="sin 10800 -2880856"/>
                <a:gd name="G28" fmla="cos 7779 -2880856"/>
                <a:gd name="G29" fmla="sin 7779 -288085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42096"/>
                <a:gd name="G36" fmla="sin G34 -11742096"/>
                <a:gd name="G37" fmla="+/ -11742096 -288085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779 G39"/>
                <a:gd name="G43" fmla="sin 777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6830 w 21600"/>
                <a:gd name="T5" fmla="*/ 755 h 21600"/>
                <a:gd name="T6" fmla="*/ 1510 w 21600"/>
                <a:gd name="T7" fmla="*/ 10665 h 21600"/>
                <a:gd name="T8" fmla="*/ 7940 w 21600"/>
                <a:gd name="T9" fmla="*/ 3565 h 21600"/>
                <a:gd name="T10" fmla="*/ 20517 w 21600"/>
                <a:gd name="T11" fmla="*/ 1429 h 21600"/>
                <a:gd name="T12" fmla="*/ 20410 w 21600"/>
                <a:gd name="T13" fmla="*/ 7382 h 21600"/>
                <a:gd name="T14" fmla="*/ 14456 w 21600"/>
                <a:gd name="T15" fmla="*/ 727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399" y="5400"/>
                  </a:moveTo>
                  <a:cubicBezTo>
                    <a:pt x="14933" y="3879"/>
                    <a:pt x="12912" y="3021"/>
                    <a:pt x="10800" y="3021"/>
                  </a:cubicBezTo>
                  <a:cubicBezTo>
                    <a:pt x="6547" y="3020"/>
                    <a:pt x="3083" y="6435"/>
                    <a:pt x="3021" y="10687"/>
                  </a:cubicBezTo>
                  <a:lnTo>
                    <a:pt x="1" y="10643"/>
                  </a:lnTo>
                  <a:cubicBezTo>
                    <a:pt x="86" y="4740"/>
                    <a:pt x="4896" y="-1"/>
                    <a:pt x="10800" y="0"/>
                  </a:cubicBezTo>
                  <a:cubicBezTo>
                    <a:pt x="13732" y="0"/>
                    <a:pt x="16538" y="1192"/>
                    <a:pt x="18574" y="3303"/>
                  </a:cubicBezTo>
                  <a:lnTo>
                    <a:pt x="20517" y="1429"/>
                  </a:lnTo>
                  <a:lnTo>
                    <a:pt x="20410" y="7382"/>
                  </a:lnTo>
                  <a:lnTo>
                    <a:pt x="14456" y="7274"/>
                  </a:lnTo>
                  <a:lnTo>
                    <a:pt x="16399" y="540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 flipH="1" flipV="1">
              <a:off x="7836" y="7001"/>
              <a:ext cx="720" cy="360"/>
            </a:xfrm>
            <a:prstGeom prst="line">
              <a:avLst/>
            </a:prstGeom>
            <a:noFill/>
            <a:ln w="76200" cmpd="tri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 flipV="1">
              <a:off x="8556" y="7091"/>
              <a:ext cx="810" cy="270"/>
            </a:xfrm>
            <a:prstGeom prst="line">
              <a:avLst/>
            </a:prstGeom>
            <a:noFill/>
            <a:ln w="76200" cmpd="tri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hlink"/>
                </a:solidFill>
              </a:rPr>
              <a:t>Дайте определение дифракции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>
                <a:solidFill>
                  <a:schemeClr val="hlink"/>
                </a:solidFill>
              </a:rPr>
              <a:t>Это отклонение света от прямолинейного распространения, огибание волнами препятствий</a:t>
            </a:r>
          </a:p>
          <a:p>
            <a:pPr>
              <a:lnSpc>
                <a:spcPct val="90000"/>
              </a:lnSpc>
            </a:pPr>
            <a:r>
              <a:rPr lang="ru-RU" sz="2400" i="1">
                <a:solidFill>
                  <a:schemeClr val="hlink"/>
                </a:solidFill>
              </a:rPr>
              <a:t>Юнг поставил классический опыт по дифракции, а ее количественную теорию построил Френель</a:t>
            </a: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038600" cy="44719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Огюстен Френель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</p:txBody>
      </p:sp>
      <p:pic>
        <p:nvPicPr>
          <p:cNvPr id="145414" name="Picture 6" descr="Fren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628775"/>
            <a:ext cx="2952750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454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chemeClr val="hlink"/>
                </a:solidFill>
              </a:rPr>
              <a:t>Что такое дифракционная решетка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73238"/>
            <a:ext cx="3714750" cy="3813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i="1">
                <a:solidFill>
                  <a:schemeClr val="hlink"/>
                </a:solidFill>
              </a:rPr>
              <a:t>Оптический прибор, состоящий из большого количества щелей, разделенных непрозрачными участками</a:t>
            </a:r>
          </a:p>
          <a:p>
            <a:pPr>
              <a:lnSpc>
                <a:spcPct val="80000"/>
              </a:lnSpc>
            </a:pPr>
            <a:r>
              <a:rPr lang="ru-RU" sz="1800" i="1">
                <a:solidFill>
                  <a:schemeClr val="hlink"/>
                </a:solidFill>
              </a:rPr>
              <a:t>Различают  решетки</a:t>
            </a:r>
          </a:p>
          <a:p>
            <a:pPr>
              <a:lnSpc>
                <a:spcPct val="80000"/>
              </a:lnSpc>
            </a:pPr>
            <a:r>
              <a:rPr lang="ru-RU" sz="1800" i="1">
                <a:solidFill>
                  <a:schemeClr val="hlink"/>
                </a:solidFill>
              </a:rPr>
              <a:t>Отражательные </a:t>
            </a:r>
          </a:p>
          <a:p>
            <a:pPr>
              <a:lnSpc>
                <a:spcPct val="80000"/>
              </a:lnSpc>
            </a:pPr>
            <a:r>
              <a:rPr lang="ru-RU" sz="1800" i="1">
                <a:solidFill>
                  <a:schemeClr val="hlink"/>
                </a:solidFill>
              </a:rPr>
              <a:t>прозрачные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419475" y="2492375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1800" i="1">
                <a:solidFill>
                  <a:schemeClr val="hlink"/>
                </a:solidFill>
              </a:rPr>
              <a:t>Нарезка компакт диска может считаться дифракционной решеткой</a:t>
            </a:r>
          </a:p>
        </p:txBody>
      </p:sp>
      <p:pic>
        <p:nvPicPr>
          <p:cNvPr id="147462" name="Picture 6" descr="300px-Diffraction_gra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341438"/>
            <a:ext cx="3168650" cy="2232025"/>
          </a:xfrm>
          <a:prstGeom prst="rect">
            <a:avLst/>
          </a:prstGeom>
          <a:noFill/>
        </p:spPr>
      </p:pic>
      <p:pic>
        <p:nvPicPr>
          <p:cNvPr id="147465" name="Picture 9" descr="200px-Interference-colo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6938" y="3357563"/>
            <a:ext cx="2843212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10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74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91513" cy="1873250"/>
          </a:xfrm>
        </p:spPr>
        <p:txBody>
          <a:bodyPr/>
          <a:lstStyle/>
          <a:p>
            <a:r>
              <a:rPr lang="ru-RU" sz="2800">
                <a:solidFill>
                  <a:schemeClr val="hlink"/>
                </a:solidFill>
              </a:rPr>
              <a:t>Дайте определение периода решетки. Запишите формулу  для определения длины световой волны при помощи решетки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362950" cy="41767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Расстояние, через которое повторяются штрихи на решётке, называют периодом дифракционной решётки. Обозначают буквой 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Если известно число штрихов (N), приходящихся на 1 мм решётки, то период решётки находят по формуле: d = 1 / N мм.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Формула дифракционной решётки: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en-US" sz="2000"/>
              <a:t>d</a:t>
            </a:r>
            <a:r>
              <a:rPr lang="ru-RU" sz="2000"/>
              <a:t> </a:t>
            </a:r>
            <a:r>
              <a:rPr lang="en-US" sz="2000"/>
              <a:t>sin</a:t>
            </a:r>
            <a:r>
              <a:rPr lang="ru-RU" sz="2000"/>
              <a:t>α</a:t>
            </a:r>
            <a:r>
              <a:rPr lang="en-US" sz="2000"/>
              <a:t> = k </a:t>
            </a:r>
            <a:r>
              <a:rPr lang="ru-RU" sz="2000"/>
              <a:t>λ, </a:t>
            </a:r>
            <a:r>
              <a:rPr lang="en-US" sz="2000"/>
              <a:t> </a:t>
            </a:r>
            <a:r>
              <a:rPr lang="ru-RU" sz="2000"/>
              <a:t>где </a:t>
            </a:r>
          </a:p>
          <a:p>
            <a:pPr>
              <a:lnSpc>
                <a:spcPct val="80000"/>
              </a:lnSpc>
            </a:pPr>
            <a:r>
              <a:rPr lang="ru-RU" sz="2000"/>
              <a:t>d — период решётки, </a:t>
            </a:r>
          </a:p>
          <a:p>
            <a:pPr>
              <a:lnSpc>
                <a:spcPct val="80000"/>
              </a:lnSpc>
            </a:pPr>
            <a:r>
              <a:rPr lang="ru-RU" sz="2000"/>
              <a:t>α — угол максимума данного цвета,</a:t>
            </a:r>
          </a:p>
          <a:p>
            <a:pPr>
              <a:lnSpc>
                <a:spcPct val="80000"/>
              </a:lnSpc>
            </a:pPr>
            <a:r>
              <a:rPr lang="ru-RU" sz="2000"/>
              <a:t>k — порядок максимума,</a:t>
            </a:r>
          </a:p>
          <a:p>
            <a:pPr>
              <a:lnSpc>
                <a:spcPct val="80000"/>
              </a:lnSpc>
            </a:pPr>
            <a:r>
              <a:rPr lang="ru-RU" sz="2000"/>
              <a:t>λ — длина волны.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1000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1000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1000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00137"/>
          </a:xfrm>
        </p:spPr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Поразмыслите:</a:t>
            </a:r>
          </a:p>
        </p:txBody>
      </p:sp>
      <p:pic>
        <p:nvPicPr>
          <p:cNvPr id="159748" name="Picture 4" descr="Light-bulb-grating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2420938"/>
            <a:ext cx="4032250" cy="2592387"/>
          </a:xfrm>
          <a:noFill/>
          <a:ln/>
        </p:spPr>
      </p:pic>
      <p:sp>
        <p:nvSpPr>
          <p:cNvPr id="159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9138"/>
            <a:ext cx="4110037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323850" y="2565400"/>
            <a:ext cx="4248150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i="1">
                <a:solidFill>
                  <a:schemeClr val="hlink"/>
                </a:solidFill>
              </a:rPr>
              <a:t>Почему в центральной части  спектра, полученного при помощи дифракционной решетки белым светом всегда наблюдается белое пятно?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hlink"/>
                </a:solidFill>
              </a:rPr>
              <a:t>К какому виду волн относится световая волна?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>
                <a:solidFill>
                  <a:schemeClr val="bg2"/>
                </a:solidFill>
              </a:rPr>
              <a:t>Как это было доказано?</a:t>
            </a:r>
          </a:p>
          <a:p>
            <a:pPr>
              <a:buFont typeface="Wingdings" pitchFamily="2" charset="2"/>
              <a:buNone/>
            </a:pPr>
            <a:endParaRPr lang="ru-RU" i="1">
              <a:solidFill>
                <a:schemeClr val="bg2"/>
              </a:solidFill>
            </a:endParaRPr>
          </a:p>
          <a:p>
            <a:r>
              <a:rPr lang="ru-RU" i="1">
                <a:solidFill>
                  <a:schemeClr val="bg2"/>
                </a:solidFill>
              </a:rPr>
              <a:t>В чем отличие естественного света от поляризованного?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38225"/>
          </a:xfrm>
        </p:spPr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Вопросы  напоследок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743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i="1">
                <a:solidFill>
                  <a:schemeClr val="hlink"/>
                </a:solidFill>
              </a:rPr>
              <a:t>Для красного или для фиолетового лучей будет большим фокусное расстояние собирающей линзы? Почему?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i="1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i="1">
                <a:solidFill>
                  <a:schemeClr val="hlink"/>
                </a:solidFill>
              </a:rPr>
              <a:t>Чем отличается дифракционный спектр от спектра, полученного при помощи призмы?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i="1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i="1">
                <a:solidFill>
                  <a:schemeClr val="hlink"/>
                </a:solidFill>
              </a:rPr>
              <a:t>В чашке находится монета, скрытая от наблюдателя стенкой чашки. Как , не меняя местонахождения наблюдателя и не сдвигая с места чашку, сделать монету видимой?</a:t>
            </a:r>
          </a:p>
          <a:p>
            <a:pPr>
              <a:lnSpc>
                <a:spcPct val="80000"/>
              </a:lnSpc>
            </a:pPr>
            <a:endParaRPr lang="ru-RU" sz="2800" i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35038"/>
          </a:xfrm>
        </p:spPr>
        <p:txBody>
          <a:bodyPr/>
          <a:lstStyle/>
          <a:p>
            <a:pPr algn="ctr"/>
            <a:r>
              <a:rPr lang="ru-RU" sz="2400" b="1">
                <a:solidFill>
                  <a:schemeClr val="bg2"/>
                </a:solidFill>
              </a:rPr>
              <a:t>Список использованной литературы</a:t>
            </a:r>
            <a:br>
              <a:rPr lang="ru-RU" sz="2400" b="1">
                <a:solidFill>
                  <a:schemeClr val="bg2"/>
                </a:solidFill>
              </a:rPr>
            </a:br>
            <a:r>
              <a:rPr lang="ru-RU" sz="2400" b="1">
                <a:solidFill>
                  <a:schemeClr val="bg2"/>
                </a:solidFill>
              </a:rPr>
              <a:t> и интернет - ресурсов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229600" cy="49577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600"/>
          </a:p>
          <a:p>
            <a:pPr>
              <a:lnSpc>
                <a:spcPct val="80000"/>
              </a:lnSpc>
            </a:pPr>
            <a:r>
              <a:rPr lang="ru-RU" sz="800"/>
              <a:t>А.А. Кирик  Самостоятельные и контрольные работы по физике 11 кл.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/>
              <a:t>Г.Я Мякишев, Б.Б. Буховцев «Физика 11»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700"/>
          </a:p>
          <a:p>
            <a:pPr>
              <a:lnSpc>
                <a:spcPct val="80000"/>
              </a:lnSpc>
            </a:pPr>
            <a:r>
              <a:rPr lang="ru-RU" sz="800">
                <a:hlinkClick r:id="rId2"/>
              </a:rPr>
              <a:t>http://upload.wikimedia.org/wikipedia/ru/thumb/5/57/Angle.svg/250px-Angle.svg.png</a:t>
            </a:r>
            <a:r>
              <a:rPr lang="ru-RU" sz="800"/>
              <a:t> слайд 2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3"/>
              </a:rPr>
              <a:t>http://upload.wikimedia.org/wikipedia/commons/thumb/0/04/Refraction.jpg/250px-Refraction.jpg</a:t>
            </a:r>
            <a:r>
              <a:rPr lang="ru-RU" sz="800"/>
              <a:t>  -слайд 4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4"/>
              </a:rPr>
              <a:t>http://upload.wikimedia.org/wikipedia/commons/thumb/e/ec/Total_internal_reflection.jpg/250px-Total_internal_reflection.jpg</a:t>
            </a:r>
            <a:r>
              <a:rPr lang="ru-RU" sz="800"/>
              <a:t> слайд 10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5"/>
              </a:rPr>
              <a:t>http://upload.wikimedia.org/wikipedia/commons/thumb/9/92/Black_triggerfish.jpg/180px-Black_triggerfish.jpg</a:t>
            </a:r>
            <a:r>
              <a:rPr lang="ru-RU" sz="800"/>
              <a:t> -слайд 11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6"/>
              </a:rPr>
              <a:t>http://upload.wikimedia.org/wikipedia/commons/thumb/3/34/Lenso.jpg/180px-Lenso.jpg</a:t>
            </a:r>
            <a:r>
              <a:rPr lang="ru-RU" sz="800"/>
              <a:t> - слайд 12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7"/>
              </a:rPr>
              <a:t>http://upload.wikimedia.org/wikipedia/commons/f/f1/Lens_types.png</a:t>
            </a:r>
            <a:r>
              <a:rPr lang="ru-RU" sz="800"/>
              <a:t> - слайд 13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8"/>
              </a:rPr>
              <a:t>http://upload.wikimedia.org/wikipedia/commons/c/c4/Lens_rays_1.png</a:t>
            </a:r>
            <a:r>
              <a:rPr lang="ru-RU" sz="800"/>
              <a:t> - слайд 14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9"/>
              </a:rPr>
              <a:t>http://upload.wikimedia.org/wikipedia/commons/thumb/0/06/Prism_rainbow_schema.png/180px-Prism_rainbow_schema.png</a:t>
            </a:r>
            <a:r>
              <a:rPr lang="ru-RU" sz="800"/>
              <a:t> слайд 23 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10"/>
              </a:rPr>
              <a:t>http://upload.wikimedia.org/wikipedia/commons/thumb/1/18/Soap_bubble_sky.jpg/150px-Soap_bubble_sky.jpg</a:t>
            </a:r>
            <a:r>
              <a:rPr lang="ru-RU" sz="800"/>
              <a:t> - слайд 26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11"/>
              </a:rPr>
              <a:t>http://upload.wikimedia.org/wikipedia/commons/thumb/e/e6/Soap_Bubble_-_foliage_background_-_iridescent_colours_-_Traquair_040801.jpg/200px-Soap_Bubble_-_foliage_background_-_iridescent_colours_-_Traquair_040801.jpg</a:t>
            </a:r>
            <a:r>
              <a:rPr lang="ru-RU" sz="800"/>
              <a:t> - слайд 28 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12"/>
              </a:rPr>
              <a:t>http://upload.wikimedia.org/wikipedia/commons/thumb/0/06/Seifenblasen-3.jpg/200px-Seifenblasen-3.jpg</a:t>
            </a:r>
            <a:r>
              <a:rPr lang="ru-RU" sz="800"/>
              <a:t> - слайд 28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13"/>
              </a:rPr>
              <a:t>http://upload.wikimedia.org/wikipedia/commons/thumb/3/36/Newton-rings.jpg/180px-Newton-rings.jpg</a:t>
            </a:r>
            <a:r>
              <a:rPr lang="ru-RU" sz="800"/>
              <a:t> слайд 28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14"/>
              </a:rPr>
              <a:t>http://upload.wikimedia.org/wikipedia/commons/thu - mb/9/94/Reflection_in_a_soap_bubble_edit.jpg/300px-Reflection_in_a_soap_bubble_edit.jpg</a:t>
            </a:r>
            <a:r>
              <a:rPr lang="ru-RU" sz="800"/>
              <a:t> - слайд 29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15"/>
              </a:rPr>
              <a:t>http://www.fizika9kl.pm298.ru/Image/Frenel.gif</a:t>
            </a:r>
            <a:r>
              <a:rPr lang="ru-RU" sz="800"/>
              <a:t> -слайд 30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16"/>
              </a:rPr>
              <a:t>http://upload.wikimedia.org/wikipedia/commons/thumb/2/2a/Diffraction_grating.jpg/300px-Diffraction_grating.jpg</a:t>
            </a:r>
            <a:r>
              <a:rPr lang="ru-RU" sz="800"/>
              <a:t> -слайд 31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17"/>
              </a:rPr>
              <a:t>http://upload.wikimedia.org/wikipedia/commons/thumb/1/15/Interference-colors.jpg/200px-Interference-colors.jpg</a:t>
            </a:r>
            <a:r>
              <a:rPr lang="ru-RU" sz="800"/>
              <a:t> -слайд 31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>
                <a:hlinkClick r:id="rId18"/>
              </a:rPr>
              <a:t>http://upload.wikimedia.org/wikipedia/commons/a/aa/Light-bulb-grating.png</a:t>
            </a:r>
            <a:r>
              <a:rPr lang="ru-RU" sz="800"/>
              <a:t>  - слайд 33</a:t>
            </a:r>
          </a:p>
          <a:p>
            <a:pPr>
              <a:lnSpc>
                <a:spcPct val="80000"/>
              </a:lnSpc>
            </a:pPr>
            <a:endParaRPr lang="ru-RU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           </a:t>
            </a:r>
            <a:r>
              <a:rPr lang="ru-RU" sz="2400" b="1">
                <a:solidFill>
                  <a:schemeClr val="hlink"/>
                </a:solidFill>
              </a:rPr>
              <a:t>Какое явление наблюдается, если свет </a:t>
            </a:r>
            <a:br>
              <a:rPr lang="ru-RU" sz="2400" b="1">
                <a:solidFill>
                  <a:schemeClr val="hlink"/>
                </a:solidFill>
              </a:rPr>
            </a:br>
            <a:r>
              <a:rPr lang="ru-RU" sz="2400" b="1">
                <a:solidFill>
                  <a:schemeClr val="hlink"/>
                </a:solidFill>
              </a:rPr>
              <a:t>    </a:t>
            </a:r>
            <a:r>
              <a:rPr lang="en-US" sz="2400" b="1">
                <a:solidFill>
                  <a:schemeClr val="hlink"/>
                </a:solidFill>
              </a:rPr>
              <a:t>       </a:t>
            </a:r>
            <a:r>
              <a:rPr lang="ru-RU" sz="2400" b="1">
                <a:solidFill>
                  <a:schemeClr val="hlink"/>
                </a:solidFill>
              </a:rPr>
              <a:t>проходит границу раздела двух сред , </a:t>
            </a:r>
            <a:r>
              <a:rPr lang="en-US" sz="2400" b="1">
                <a:solidFill>
                  <a:schemeClr val="hlink"/>
                </a:solidFill>
              </a:rPr>
              <a:t/>
            </a:r>
            <a:br>
              <a:rPr lang="en-US" sz="2400" b="1">
                <a:solidFill>
                  <a:schemeClr val="hlink"/>
                </a:solidFill>
              </a:rPr>
            </a:br>
            <a:r>
              <a:rPr lang="en-US" sz="2400" b="1">
                <a:solidFill>
                  <a:schemeClr val="hlink"/>
                </a:solidFill>
              </a:rPr>
              <a:t>           </a:t>
            </a:r>
            <a:r>
              <a:rPr lang="ru-RU" sz="2400" b="1">
                <a:solidFill>
                  <a:schemeClr val="hlink"/>
                </a:solidFill>
              </a:rPr>
              <a:t>имеющих различную оптическую плотность?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2060575"/>
            <a:ext cx="3643312" cy="4462463"/>
          </a:xfrm>
        </p:spPr>
        <p:txBody>
          <a:bodyPr/>
          <a:lstStyle/>
          <a:p>
            <a:endParaRPr lang="ru-RU" sz="2800">
              <a:solidFill>
                <a:schemeClr val="accent2"/>
              </a:solidFill>
            </a:endParaRPr>
          </a:p>
          <a:p>
            <a:endParaRPr lang="ru-RU" sz="2800">
              <a:solidFill>
                <a:schemeClr val="accent2"/>
              </a:solidFill>
            </a:endParaRPr>
          </a:p>
          <a:p>
            <a:endParaRPr lang="ru-RU" sz="2800">
              <a:solidFill>
                <a:schemeClr val="accent2"/>
              </a:solidFill>
            </a:endParaRPr>
          </a:p>
          <a:p>
            <a:r>
              <a:rPr lang="ru-RU" sz="2800">
                <a:solidFill>
                  <a:schemeClr val="accent2"/>
                </a:solidFill>
              </a:rPr>
              <a:t> </a:t>
            </a:r>
            <a:r>
              <a:rPr lang="en-US" sz="2800" i="1">
                <a:solidFill>
                  <a:schemeClr val="bg2"/>
                </a:solidFill>
              </a:rPr>
              <a:t>[ </a:t>
            </a:r>
            <a:r>
              <a:rPr lang="ru-RU" sz="2800" i="1">
                <a:solidFill>
                  <a:schemeClr val="bg2"/>
                </a:solidFill>
              </a:rPr>
              <a:t>Явление преломления</a:t>
            </a:r>
            <a:r>
              <a:rPr lang="en-US" sz="2800" i="1">
                <a:solidFill>
                  <a:schemeClr val="bg2"/>
                </a:solidFill>
              </a:rPr>
              <a:t> </a:t>
            </a:r>
            <a:r>
              <a:rPr lang="ru-RU" sz="2800" i="1">
                <a:solidFill>
                  <a:schemeClr val="bg2"/>
                </a:solidFill>
              </a:rPr>
              <a:t>света </a:t>
            </a:r>
            <a:r>
              <a:rPr lang="en-US" sz="2800" i="1">
                <a:solidFill>
                  <a:schemeClr val="bg2"/>
                </a:solidFill>
              </a:rPr>
              <a:t>]</a:t>
            </a:r>
            <a:endParaRPr lang="ru-RU" sz="2800" i="1">
              <a:solidFill>
                <a:schemeClr val="bg2"/>
              </a:solidFill>
            </a:endParaRPr>
          </a:p>
        </p:txBody>
      </p:sp>
      <p:pic>
        <p:nvPicPr>
          <p:cNvPr id="32782" name="Picture 14" descr="250px-Refra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2420938"/>
            <a:ext cx="4824412" cy="3887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   </a:t>
            </a:r>
            <a:r>
              <a:rPr lang="ru-RU" sz="4000"/>
              <a:t> </a:t>
            </a:r>
            <a:r>
              <a:rPr lang="en-US" sz="4000"/>
              <a:t>     </a:t>
            </a:r>
            <a:r>
              <a:rPr lang="ru-RU" sz="4000">
                <a:solidFill>
                  <a:schemeClr val="hlink"/>
                </a:solidFill>
              </a:rPr>
              <a:t>Сформулируйте законы </a:t>
            </a:r>
            <a:br>
              <a:rPr lang="ru-RU" sz="4000">
                <a:solidFill>
                  <a:schemeClr val="hlink"/>
                </a:solidFill>
              </a:rPr>
            </a:br>
            <a:r>
              <a:rPr lang="ru-RU" sz="4000">
                <a:solidFill>
                  <a:schemeClr val="hlink"/>
                </a:solidFill>
              </a:rPr>
              <a:t>    </a:t>
            </a:r>
            <a:r>
              <a:rPr lang="en-US" sz="4000">
                <a:solidFill>
                  <a:schemeClr val="hlink"/>
                </a:solidFill>
              </a:rPr>
              <a:t>     </a:t>
            </a:r>
            <a:r>
              <a:rPr lang="ru-RU" sz="4000">
                <a:solidFill>
                  <a:schemeClr val="hlink"/>
                </a:solidFill>
              </a:rPr>
              <a:t>преломления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064500" cy="4743450"/>
          </a:xfrm>
        </p:spPr>
        <p:txBody>
          <a:bodyPr/>
          <a:lstStyle/>
          <a:p>
            <a:r>
              <a:rPr lang="en-US" sz="2400" i="1">
                <a:solidFill>
                  <a:schemeClr val="accent2"/>
                </a:solidFill>
              </a:rPr>
              <a:t>[ </a:t>
            </a:r>
            <a:r>
              <a:rPr lang="ru-RU" sz="2400" i="1">
                <a:solidFill>
                  <a:schemeClr val="bg2"/>
                </a:solidFill>
              </a:rPr>
              <a:t>Лучи падающий, преломленный и перпендикуляр, восстановленный к границе раздела двух сред в точке падения, лежат в одной плоскости.</a:t>
            </a:r>
            <a:endParaRPr lang="en-US" sz="2400" i="1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400" i="1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i="1">
                <a:solidFill>
                  <a:schemeClr val="bg2"/>
                </a:solidFill>
              </a:rPr>
              <a:t>     </a:t>
            </a:r>
            <a:r>
              <a:rPr lang="ru-RU" sz="2400" i="1">
                <a:solidFill>
                  <a:schemeClr val="bg2"/>
                </a:solidFill>
              </a:rPr>
              <a:t>Отношение синуса угла падения к синусу угла преломления есть величина постоянная для двух данных сред:</a:t>
            </a:r>
          </a:p>
          <a:p>
            <a:pPr algn="ctr">
              <a:buFont typeface="Wingdings" pitchFamily="2" charset="2"/>
              <a:buNone/>
            </a:pPr>
            <a:r>
              <a:rPr lang="ru-RU" sz="2400" i="1">
                <a:solidFill>
                  <a:schemeClr val="bg2"/>
                </a:solidFill>
              </a:rPr>
              <a:t>    </a:t>
            </a:r>
            <a:r>
              <a:rPr lang="en-US" sz="2400" i="1">
                <a:solidFill>
                  <a:schemeClr val="bg2"/>
                </a:solidFill>
              </a:rPr>
              <a:t> </a:t>
            </a:r>
            <a:r>
              <a:rPr lang="en-US" sz="2400" b="1" i="1" u="sng">
                <a:solidFill>
                  <a:schemeClr val="bg2"/>
                </a:solidFill>
              </a:rPr>
              <a:t>sin </a:t>
            </a:r>
            <a:r>
              <a:rPr lang="ru-RU" sz="2400" b="1" i="1" u="sng">
                <a:solidFill>
                  <a:schemeClr val="bg2"/>
                </a:solidFill>
              </a:rPr>
              <a:t>α</a:t>
            </a:r>
            <a:r>
              <a:rPr lang="en-US" sz="2400" b="1" i="1">
                <a:solidFill>
                  <a:schemeClr val="bg2"/>
                </a:solidFill>
              </a:rPr>
              <a:t> </a:t>
            </a:r>
            <a:r>
              <a:rPr lang="en-US" sz="2400" b="1" i="1" baseline="-25000">
                <a:solidFill>
                  <a:schemeClr val="bg2"/>
                </a:solidFill>
              </a:rPr>
              <a:t>=   n</a:t>
            </a:r>
            <a:r>
              <a:rPr lang="en-US" sz="2400" b="1" i="1">
                <a:solidFill>
                  <a:schemeClr val="bg2"/>
                </a:solidFill>
              </a:rPr>
              <a:t>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sz="2400" b="1" i="1">
                <a:solidFill>
                  <a:schemeClr val="bg2"/>
                </a:solidFill>
              </a:rPr>
              <a:t>                                          sin </a:t>
            </a:r>
            <a:r>
              <a:rPr lang="ru-RU" sz="2400" b="1" i="1">
                <a:solidFill>
                  <a:schemeClr val="bg2"/>
                </a:solidFill>
              </a:rPr>
              <a:t>β</a:t>
            </a:r>
            <a:endParaRPr lang="en-US" sz="2400" b="1" i="1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b="1" i="1">
                <a:solidFill>
                  <a:schemeClr val="bg2"/>
                </a:solidFill>
              </a:rPr>
              <a:t>      n </a:t>
            </a:r>
            <a:r>
              <a:rPr lang="ru-RU" sz="2400" b="1" i="1">
                <a:solidFill>
                  <a:schemeClr val="bg2"/>
                </a:solidFill>
              </a:rPr>
              <a:t> </a:t>
            </a:r>
            <a:r>
              <a:rPr lang="ru-RU" sz="2400" i="1">
                <a:solidFill>
                  <a:schemeClr val="bg2"/>
                </a:solidFill>
              </a:rPr>
              <a:t>- относительный показатель</a:t>
            </a:r>
            <a:r>
              <a:rPr lang="en-US" sz="2400" i="1">
                <a:solidFill>
                  <a:schemeClr val="bg2"/>
                </a:solidFill>
              </a:rPr>
              <a:t> </a:t>
            </a:r>
            <a:r>
              <a:rPr lang="ru-RU" sz="2400" i="1">
                <a:solidFill>
                  <a:schemeClr val="bg2"/>
                </a:solidFill>
              </a:rPr>
              <a:t>преломления  </a:t>
            </a:r>
          </a:p>
          <a:p>
            <a:pPr>
              <a:buFont typeface="Wingdings" pitchFamily="2" charset="2"/>
              <a:buNone/>
            </a:pPr>
            <a:r>
              <a:rPr lang="ru-RU" sz="2400" i="1">
                <a:solidFill>
                  <a:schemeClr val="bg2"/>
                </a:solidFill>
              </a:rPr>
              <a:t>             второй среды относительно первой </a:t>
            </a:r>
            <a:r>
              <a:rPr lang="en-US" sz="2400" i="1">
                <a:solidFill>
                  <a:schemeClr val="bg2"/>
                </a:solidFill>
              </a:rPr>
              <a:t>]</a:t>
            </a:r>
            <a:endParaRPr lang="ru-RU" sz="2400" i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           </a:t>
            </a:r>
            <a:r>
              <a:rPr lang="ru-RU" sz="3200">
                <a:solidFill>
                  <a:schemeClr val="hlink"/>
                </a:solidFill>
              </a:rPr>
              <a:t>В чем заключается физический</a:t>
            </a:r>
            <a:br>
              <a:rPr lang="ru-RU" sz="3200">
                <a:solidFill>
                  <a:schemeClr val="hlink"/>
                </a:solidFill>
              </a:rPr>
            </a:br>
            <a:r>
              <a:rPr lang="ru-RU" sz="3200">
                <a:solidFill>
                  <a:schemeClr val="hlink"/>
                </a:solidFill>
              </a:rPr>
              <a:t>           смысл показателя преломления?</a:t>
            </a:r>
            <a:r>
              <a:rPr lang="en-US" sz="3200"/>
              <a:t>           </a:t>
            </a:r>
            <a:endParaRPr lang="ru-RU" sz="32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en-US" sz="2800" i="1">
                <a:solidFill>
                  <a:schemeClr val="bg2"/>
                </a:solidFill>
              </a:rPr>
              <a:t>[ </a:t>
            </a:r>
            <a:r>
              <a:rPr lang="ru-RU" sz="2800" b="1" i="1" u="sng">
                <a:solidFill>
                  <a:schemeClr val="bg2"/>
                </a:solidFill>
              </a:rPr>
              <a:t>Относительный</a:t>
            </a:r>
            <a:r>
              <a:rPr lang="ru-RU" sz="2800" b="1" i="1">
                <a:solidFill>
                  <a:schemeClr val="bg2"/>
                </a:solidFill>
              </a:rPr>
              <a:t> </a:t>
            </a:r>
            <a:r>
              <a:rPr lang="ru-RU" sz="2800" i="1">
                <a:solidFill>
                  <a:schemeClr val="bg2"/>
                </a:solidFill>
              </a:rPr>
              <a:t>показатель преломления показывает, во сколько раз отличаются скорости распространения света в средах.</a:t>
            </a:r>
          </a:p>
          <a:p>
            <a:pPr>
              <a:buFont typeface="Wingdings" pitchFamily="2" charset="2"/>
              <a:buNone/>
            </a:pPr>
            <a:endParaRPr lang="ru-RU" sz="2800" i="1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800" i="1">
                <a:solidFill>
                  <a:schemeClr val="bg2"/>
                </a:solidFill>
              </a:rPr>
              <a:t>    </a:t>
            </a:r>
            <a:r>
              <a:rPr lang="ru-RU" sz="2800" b="1" i="1" u="sng">
                <a:solidFill>
                  <a:schemeClr val="bg2"/>
                </a:solidFill>
              </a:rPr>
              <a:t>Абсолютный</a:t>
            </a:r>
            <a:r>
              <a:rPr lang="ru-RU" sz="2800" b="1" i="1">
                <a:solidFill>
                  <a:schemeClr val="bg2"/>
                </a:solidFill>
              </a:rPr>
              <a:t> </a:t>
            </a:r>
            <a:r>
              <a:rPr lang="ru-RU" sz="2800" i="1">
                <a:solidFill>
                  <a:schemeClr val="bg2"/>
                </a:solidFill>
              </a:rPr>
              <a:t>показатель преломления показывает, во сколько раз скорость света в данной среде меньше , чем в вакууме </a:t>
            </a:r>
            <a:r>
              <a:rPr lang="en-US" sz="2800" i="1">
                <a:solidFill>
                  <a:schemeClr val="bg2"/>
                </a:solidFill>
              </a:rPr>
              <a:t>]</a:t>
            </a:r>
            <a:endParaRPr lang="ru-RU" sz="2800" i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solidFill>
                  <a:schemeClr val="hlink"/>
                </a:solidFill>
              </a:rPr>
              <a:t>       В какую сторону сместится отраженный от </a:t>
            </a:r>
            <a:br>
              <a:rPr lang="ru-RU" sz="2400" b="1">
                <a:solidFill>
                  <a:schemeClr val="hlink"/>
                </a:solidFill>
              </a:rPr>
            </a:br>
            <a:r>
              <a:rPr lang="ru-RU" sz="2400" b="1">
                <a:solidFill>
                  <a:schemeClr val="hlink"/>
                </a:solidFill>
              </a:rPr>
              <a:t>       зеркала луч, если в сосуд долить воду? </a:t>
            </a:r>
          </a:p>
        </p:txBody>
      </p:sp>
      <p:sp>
        <p:nvSpPr>
          <p:cNvPr id="106508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>
                <a:solidFill>
                  <a:schemeClr val="bg2"/>
                </a:solidFill>
              </a:rPr>
              <a:t>Первоначальный ход лучей</a:t>
            </a:r>
          </a:p>
        </p:txBody>
      </p:sp>
      <p:grpSp>
        <p:nvGrpSpPr>
          <p:cNvPr id="106510" name="Group 14"/>
          <p:cNvGrpSpPr>
            <a:grpSpLocks noChangeAspect="1"/>
          </p:cNvGrpSpPr>
          <p:nvPr/>
        </p:nvGrpSpPr>
        <p:grpSpPr bwMode="auto">
          <a:xfrm>
            <a:off x="1908175" y="2636838"/>
            <a:ext cx="5327650" cy="4032250"/>
            <a:chOff x="9546" y="5359"/>
            <a:chExt cx="2430" cy="2160"/>
          </a:xfrm>
        </p:grpSpPr>
        <p:sp>
          <p:nvSpPr>
            <p:cNvPr id="106511" name="AutoShape 15"/>
            <p:cNvSpPr>
              <a:spLocks noChangeAspect="1" noChangeArrowheads="1"/>
            </p:cNvSpPr>
            <p:nvPr/>
          </p:nvSpPr>
          <p:spPr bwMode="auto">
            <a:xfrm>
              <a:off x="9546" y="5359"/>
              <a:ext cx="2430" cy="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12" name="Line 16"/>
            <p:cNvSpPr>
              <a:spLocks noChangeShapeType="1"/>
            </p:cNvSpPr>
            <p:nvPr/>
          </p:nvSpPr>
          <p:spPr bwMode="auto">
            <a:xfrm>
              <a:off x="10086" y="6979"/>
              <a:ext cx="153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13" name="Line 17"/>
            <p:cNvSpPr>
              <a:spLocks noChangeShapeType="1"/>
            </p:cNvSpPr>
            <p:nvPr/>
          </p:nvSpPr>
          <p:spPr bwMode="auto">
            <a:xfrm flipV="1">
              <a:off x="10086" y="5989"/>
              <a:ext cx="0" cy="99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14" name="Line 18"/>
            <p:cNvSpPr>
              <a:spLocks noChangeShapeType="1"/>
            </p:cNvSpPr>
            <p:nvPr/>
          </p:nvSpPr>
          <p:spPr bwMode="auto">
            <a:xfrm flipV="1">
              <a:off x="11616" y="5989"/>
              <a:ext cx="0" cy="99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15" name="Rectangle 19"/>
            <p:cNvSpPr>
              <a:spLocks noChangeArrowheads="1"/>
            </p:cNvSpPr>
            <p:nvPr/>
          </p:nvSpPr>
          <p:spPr bwMode="auto">
            <a:xfrm>
              <a:off x="10446" y="6889"/>
              <a:ext cx="810" cy="9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16" name="Line 20"/>
            <p:cNvSpPr>
              <a:spLocks noChangeShapeType="1"/>
            </p:cNvSpPr>
            <p:nvPr/>
          </p:nvSpPr>
          <p:spPr bwMode="auto">
            <a:xfrm flipH="1">
              <a:off x="10896" y="5899"/>
              <a:ext cx="540" cy="990"/>
            </a:xfrm>
            <a:prstGeom prst="line">
              <a:avLst/>
            </a:prstGeom>
            <a:noFill/>
            <a:ln w="57150">
              <a:solidFill>
                <a:srgbClr val="00808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17" name="Line 21"/>
            <p:cNvSpPr>
              <a:spLocks noChangeShapeType="1"/>
            </p:cNvSpPr>
            <p:nvPr/>
          </p:nvSpPr>
          <p:spPr bwMode="auto">
            <a:xfrm flipH="1" flipV="1">
              <a:off x="10446" y="5989"/>
              <a:ext cx="450" cy="900"/>
            </a:xfrm>
            <a:prstGeom prst="line">
              <a:avLst/>
            </a:prstGeom>
            <a:noFill/>
            <a:ln w="57150">
              <a:solidFill>
                <a:srgbClr val="00808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6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6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>
                <a:solidFill>
                  <a:schemeClr val="bg2"/>
                </a:solidFill>
              </a:rPr>
              <a:t>Луч сместится вправо параллельно первоначальному</a:t>
            </a:r>
            <a:br>
              <a:rPr lang="ru-RU" sz="3600" i="1">
                <a:solidFill>
                  <a:schemeClr val="bg2"/>
                </a:solidFill>
              </a:rPr>
            </a:br>
            <a:endParaRPr lang="ru-RU" sz="3600" i="1">
              <a:solidFill>
                <a:schemeClr val="bg2"/>
              </a:solidFill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34148" name="Group 4"/>
          <p:cNvGrpSpPr>
            <a:grpSpLocks noChangeAspect="1"/>
          </p:cNvGrpSpPr>
          <p:nvPr/>
        </p:nvGrpSpPr>
        <p:grpSpPr bwMode="auto">
          <a:xfrm>
            <a:off x="611188" y="2133600"/>
            <a:ext cx="6842125" cy="3816350"/>
            <a:chOff x="6756" y="6874"/>
            <a:chExt cx="2610" cy="2430"/>
          </a:xfrm>
        </p:grpSpPr>
        <p:sp>
          <p:nvSpPr>
            <p:cNvPr id="134149" name="AutoShape 5"/>
            <p:cNvSpPr>
              <a:spLocks noChangeAspect="1" noChangeArrowheads="1"/>
            </p:cNvSpPr>
            <p:nvPr/>
          </p:nvSpPr>
          <p:spPr bwMode="auto">
            <a:xfrm>
              <a:off x="6756" y="6874"/>
              <a:ext cx="2610" cy="2430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0" name="Rectangle 6"/>
            <p:cNvSpPr>
              <a:spLocks noChangeArrowheads="1"/>
            </p:cNvSpPr>
            <p:nvPr/>
          </p:nvSpPr>
          <p:spPr bwMode="auto">
            <a:xfrm>
              <a:off x="7476" y="8584"/>
              <a:ext cx="1260" cy="720"/>
            </a:xfrm>
            <a:prstGeom prst="rect">
              <a:avLst/>
            </a:prstGeom>
            <a:solidFill>
              <a:srgbClr val="99CCFF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1" name="Rectangle 7"/>
            <p:cNvSpPr>
              <a:spLocks noChangeArrowheads="1"/>
            </p:cNvSpPr>
            <p:nvPr/>
          </p:nvSpPr>
          <p:spPr bwMode="auto">
            <a:xfrm>
              <a:off x="7746" y="9214"/>
              <a:ext cx="720" cy="90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2" name="Line 8"/>
            <p:cNvSpPr>
              <a:spLocks noChangeShapeType="1"/>
            </p:cNvSpPr>
            <p:nvPr/>
          </p:nvSpPr>
          <p:spPr bwMode="auto">
            <a:xfrm flipV="1">
              <a:off x="7476" y="8224"/>
              <a:ext cx="0" cy="3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3" name="Line 9"/>
            <p:cNvSpPr>
              <a:spLocks noChangeShapeType="1"/>
            </p:cNvSpPr>
            <p:nvPr/>
          </p:nvSpPr>
          <p:spPr bwMode="auto">
            <a:xfrm flipV="1">
              <a:off x="8736" y="8224"/>
              <a:ext cx="0" cy="3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4" name="Line 10"/>
            <p:cNvSpPr>
              <a:spLocks noChangeShapeType="1"/>
            </p:cNvSpPr>
            <p:nvPr/>
          </p:nvSpPr>
          <p:spPr bwMode="auto">
            <a:xfrm flipH="1">
              <a:off x="8106" y="8314"/>
              <a:ext cx="360" cy="90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5" name="Line 11"/>
            <p:cNvSpPr>
              <a:spLocks noChangeShapeType="1"/>
            </p:cNvSpPr>
            <p:nvPr/>
          </p:nvSpPr>
          <p:spPr bwMode="auto">
            <a:xfrm flipH="1" flipV="1">
              <a:off x="7746" y="8314"/>
              <a:ext cx="360" cy="90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6" name="Line 12"/>
            <p:cNvSpPr>
              <a:spLocks noChangeShapeType="1"/>
            </p:cNvSpPr>
            <p:nvPr/>
          </p:nvSpPr>
          <p:spPr bwMode="auto">
            <a:xfrm flipH="1">
              <a:off x="8196" y="8584"/>
              <a:ext cx="180" cy="6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7" name="Line 13"/>
            <p:cNvSpPr>
              <a:spLocks noChangeShapeType="1"/>
            </p:cNvSpPr>
            <p:nvPr/>
          </p:nvSpPr>
          <p:spPr bwMode="auto">
            <a:xfrm flipH="1" flipV="1">
              <a:off x="8016" y="8584"/>
              <a:ext cx="180" cy="6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8" name="Line 14"/>
            <p:cNvSpPr>
              <a:spLocks noChangeShapeType="1"/>
            </p:cNvSpPr>
            <p:nvPr/>
          </p:nvSpPr>
          <p:spPr bwMode="auto">
            <a:xfrm flipH="1" flipV="1">
              <a:off x="7926" y="8404"/>
              <a:ext cx="90" cy="1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        </a:t>
            </a:r>
            <a:r>
              <a:rPr lang="ru-RU" sz="4000">
                <a:solidFill>
                  <a:schemeClr val="hlink"/>
                </a:solidFill>
              </a:rPr>
              <a:t>Дайте понятие оптической </a:t>
            </a:r>
            <a:br>
              <a:rPr lang="ru-RU" sz="4000">
                <a:solidFill>
                  <a:schemeClr val="hlink"/>
                </a:solidFill>
              </a:rPr>
            </a:br>
            <a:r>
              <a:rPr lang="ru-RU" sz="4000">
                <a:solidFill>
                  <a:schemeClr val="hlink"/>
                </a:solidFill>
              </a:rPr>
              <a:t>        плотности среды</a:t>
            </a:r>
          </a:p>
        </p:txBody>
      </p:sp>
      <p:sp>
        <p:nvSpPr>
          <p:cNvPr id="35868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i="1">
                <a:solidFill>
                  <a:schemeClr val="bg2"/>
                </a:solidFill>
              </a:rPr>
              <a:t>Среда с меньшим абсолютным показателем преломления – оптически  менее плотная в ней скорость света больше, чем в оптически более плотной среде, где показатель преломления больше, а скорость света  меньше.</a:t>
            </a:r>
          </a:p>
          <a:p>
            <a:r>
              <a:rPr lang="ru-RU" sz="2800" i="1">
                <a:solidFill>
                  <a:schemeClr val="bg2"/>
                </a:solidFill>
              </a:rPr>
              <a:t>Например, воздух – оптически менее плотная среда, чем вода.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7" grpId="0"/>
    </p:bldLst>
  </p:timing>
</p:sld>
</file>

<file path=ppt/theme/theme1.xml><?xml version="1.0" encoding="utf-8"?>
<a:theme xmlns:a="http://schemas.openxmlformats.org/drawingml/2006/main" name="Пиксел">
  <a:themeElements>
    <a:clrScheme name="Пиксел 11">
      <a:dk1>
        <a:srgbClr val="000000"/>
      </a:dk1>
      <a:lt1>
        <a:srgbClr val="FFFFFF"/>
      </a:lt1>
      <a:dk2>
        <a:srgbClr val="000000"/>
      </a:dk2>
      <a:lt2>
        <a:srgbClr val="779F92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1033</TotalTime>
  <Words>1217</Words>
  <Application>Microsoft Office PowerPoint</Application>
  <PresentationFormat>Экран (4:3)</PresentationFormat>
  <Paragraphs>226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Пиксел</vt:lpstr>
      <vt:lpstr>ПРЕЗЕНТАЦИЯ К УРОКУ</vt:lpstr>
      <vt:lpstr>ВОПРОСЫ ДЛЯ ПОВТОРЕНИЯ:</vt:lpstr>
      <vt:lpstr>На листе бумаги нарисовали луч, падающий на некоторую поверхность  и отраженный от нее луч. Лист согнули по линии перпендикуляра к поверхности, причем оказалось, что углы, обозначенные стрелками равны. Верно ли, что это угол падения и угол отражения?</vt:lpstr>
      <vt:lpstr>           Какое явление наблюдается, если свет             проходит границу раздела двух сред ,             имеющих различную оптическую плотность?</vt:lpstr>
      <vt:lpstr>         Сформулируйте законы           преломления</vt:lpstr>
      <vt:lpstr>           В чем заключается физический            смысл показателя преломления?           </vt:lpstr>
      <vt:lpstr>       В какую сторону сместится отраженный от         зеркала луч, если в сосуд долить воду? </vt:lpstr>
      <vt:lpstr>Луч сместится вправо параллельно первоначальному </vt:lpstr>
      <vt:lpstr>        Дайте понятие оптической          плотности среды</vt:lpstr>
      <vt:lpstr>Вспомните, какое явление  может наблюдаться, если свет переходит из оптически более плотной среды в оптически  менее плотную?</vt:lpstr>
      <vt:lpstr>Где встречается и используется явление полного внутреннего отражения?</vt:lpstr>
      <vt:lpstr>Дайте определение линзы</vt:lpstr>
      <vt:lpstr>НАЗОВИТЕ ВИДЫ ЛИНЗ, ИЗОБРАЖЕННЫЕ НА РИСУНКЕ</vt:lpstr>
      <vt:lpstr>Перечислите основные элементы линз</vt:lpstr>
      <vt:lpstr>Вспомним , как выполнять построение изображений в линзах</vt:lpstr>
      <vt:lpstr>Задания 3 варианта             4 варианта</vt:lpstr>
      <vt:lpstr>Задания 5 варианта                      6 варианта</vt:lpstr>
      <vt:lpstr>Проверим задание 6 варианта</vt:lpstr>
      <vt:lpstr>Теперь предлагаю вспомнить особенности применения  формулы  тонкой линзы к  различным задачам</vt:lpstr>
      <vt:lpstr>В каком виде будет записана формула для данной задачи?</vt:lpstr>
      <vt:lpstr>Теперь рассмотрим еще один случай</vt:lpstr>
      <vt:lpstr>Вот еще один  вариант задачи</vt:lpstr>
      <vt:lpstr>Вспомните определения дисперсии</vt:lpstr>
      <vt:lpstr>              Что еще мы знаем о  дисперсии? </vt:lpstr>
      <vt:lpstr>Вопрос классу</vt:lpstr>
      <vt:lpstr>Дайте определение интерференции  световых волн</vt:lpstr>
      <vt:lpstr>Сформулируйте условие:</vt:lpstr>
      <vt:lpstr>Приведите примеры интерференции</vt:lpstr>
      <vt:lpstr>Подумайте и дайте ответ</vt:lpstr>
      <vt:lpstr>Дайте определение дифракции</vt:lpstr>
      <vt:lpstr>Что такое дифракционная решетка</vt:lpstr>
      <vt:lpstr>Дайте определение периода решетки. Запишите формулу  для определения длины световой волны при помощи решетки</vt:lpstr>
      <vt:lpstr>Поразмыслите:</vt:lpstr>
      <vt:lpstr>К какому виду волн относится световая волна?</vt:lpstr>
      <vt:lpstr>Вопросы  напоследок </vt:lpstr>
      <vt:lpstr>Список использованной литературы  и интернет - ресурсов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Adminushka</cp:lastModifiedBy>
  <cp:revision>23</cp:revision>
  <dcterms:created xsi:type="dcterms:W3CDTF">2009-11-01T07:36:26Z</dcterms:created>
  <dcterms:modified xsi:type="dcterms:W3CDTF">2015-10-22T18:24:50Z</dcterms:modified>
</cp:coreProperties>
</file>