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57" r:id="rId3"/>
    <p:sldId id="271" r:id="rId4"/>
    <p:sldId id="273" r:id="rId5"/>
    <p:sldId id="262" r:id="rId6"/>
    <p:sldId id="258" r:id="rId7"/>
    <p:sldId id="259" r:id="rId8"/>
    <p:sldId id="260" r:id="rId9"/>
    <p:sldId id="263" r:id="rId10"/>
    <p:sldId id="264" r:id="rId11"/>
    <p:sldId id="274" r:id="rId12"/>
    <p:sldId id="278" r:id="rId13"/>
    <p:sldId id="275" r:id="rId14"/>
    <p:sldId id="276" r:id="rId15"/>
    <p:sldId id="279" r:id="rId16"/>
    <p:sldId id="281" r:id="rId17"/>
    <p:sldId id="267" r:id="rId18"/>
    <p:sldId id="28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FF66"/>
    <a:srgbClr val="CC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5DC0A-E5F0-4566-84C2-046C8DCE1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0C479-0687-4F78-BF6C-40EAEB97F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0DB7A-B215-424D-9756-ACA9BC92A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D0D82-BA29-4EBD-BABD-29D80232A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A1CA5-CE26-4F0F-920D-34922AA1F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1CF4E-0366-4D50-AD39-4C2CC9098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D466C-D4D9-4FEA-8C75-B07108FFC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247E4-FFD3-4EA1-BCF7-BFC633E2A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A555C-7F83-4818-847F-B4A6D92A8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B0D78-90B5-4810-A660-662BC1D28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A0904-A21D-4B69-8E24-89D867902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0F915C-3133-437E-BB13-F1787A0394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chemeClr val="folHlink"/>
                </a:solidFill>
              </a:rPr>
              <a:t/>
            </a:r>
            <a:br>
              <a:rPr lang="ru-RU" sz="4800" dirty="0" smtClean="0">
                <a:solidFill>
                  <a:schemeClr val="folHlink"/>
                </a:solidFill>
              </a:rPr>
            </a:br>
            <a:r>
              <a:rPr lang="ru-RU" sz="4800" dirty="0" smtClean="0">
                <a:solidFill>
                  <a:schemeClr val="folHlink"/>
                </a:solidFill>
              </a:rPr>
              <a:t/>
            </a:r>
            <a:br>
              <a:rPr lang="ru-RU" sz="4800" dirty="0" smtClean="0">
                <a:solidFill>
                  <a:schemeClr val="folHlink"/>
                </a:solidFill>
              </a:rPr>
            </a:br>
            <a:r>
              <a:rPr lang="ru-RU" sz="4800" dirty="0" smtClean="0">
                <a:solidFill>
                  <a:schemeClr val="folHlink"/>
                </a:solidFill>
              </a:rPr>
              <a:t>Интерференция света</a:t>
            </a:r>
            <a:r>
              <a:rPr lang="ru-RU" sz="4800" smtClean="0">
                <a:solidFill>
                  <a:schemeClr val="folHlink"/>
                </a:solidFill>
              </a:rPr>
              <a:t/>
            </a:r>
            <a:br>
              <a:rPr lang="ru-RU" sz="4800" smtClean="0">
                <a:solidFill>
                  <a:schemeClr val="folHlink"/>
                </a:solidFill>
              </a:rPr>
            </a:br>
            <a:r>
              <a:rPr lang="ru-RU" sz="4800" dirty="0" smtClean="0">
                <a:solidFill>
                  <a:schemeClr val="folHlink"/>
                </a:solidFill>
              </a:rPr>
              <a:t/>
            </a:r>
            <a:br>
              <a:rPr lang="ru-RU" sz="4800" dirty="0" smtClean="0">
                <a:solidFill>
                  <a:schemeClr val="folHlink"/>
                </a:solidFill>
              </a:rPr>
            </a:br>
            <a:r>
              <a:rPr lang="ru-RU" sz="4000" dirty="0" smtClean="0">
                <a:solidFill>
                  <a:srgbClr val="CC9900"/>
                </a:solidFill>
              </a:rPr>
              <a:t>«Кто бы мог подумать, что свет, слагаясь со светом, может вызвать мрак?»</a:t>
            </a:r>
            <a:br>
              <a:rPr lang="ru-RU" sz="4000" dirty="0" smtClean="0">
                <a:solidFill>
                  <a:srgbClr val="CC9900"/>
                </a:solidFill>
              </a:rPr>
            </a:br>
            <a:r>
              <a:rPr lang="ru-RU" sz="4000" dirty="0" smtClean="0">
                <a:solidFill>
                  <a:srgbClr val="CC9900"/>
                </a:solidFill>
              </a:rPr>
              <a:t>Д. </a:t>
            </a:r>
            <a:r>
              <a:rPr lang="ru-RU" sz="4000" dirty="0" err="1" smtClean="0">
                <a:solidFill>
                  <a:srgbClr val="CC9900"/>
                </a:solidFill>
              </a:rPr>
              <a:t>Араго</a:t>
            </a:r>
            <a:r>
              <a:rPr lang="ru-RU" sz="4000" dirty="0" smtClean="0">
                <a:solidFill>
                  <a:srgbClr val="CC9900"/>
                </a:solidFill>
              </a:rPr>
              <a:t/>
            </a:r>
            <a:br>
              <a:rPr lang="ru-RU" sz="4000" dirty="0" smtClean="0">
                <a:solidFill>
                  <a:srgbClr val="CC9900"/>
                </a:solidFill>
              </a:rPr>
            </a:br>
            <a:endParaRPr lang="ru-RU" sz="4000" dirty="0" smtClean="0">
              <a:solidFill>
                <a:srgbClr val="CC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" y="1676400"/>
            <a:ext cx="8229600" cy="18288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folHlink"/>
                </a:solidFill>
              </a:rPr>
              <a:t/>
            </a:r>
            <a:br>
              <a:rPr lang="ru-RU" sz="4000" b="1" dirty="0" smtClean="0">
                <a:solidFill>
                  <a:schemeClr val="folHlink"/>
                </a:solidFill>
              </a:rPr>
            </a:br>
            <a:r>
              <a:rPr lang="ru-RU" sz="4000" b="1" dirty="0" smtClean="0">
                <a:solidFill>
                  <a:schemeClr val="folHlink"/>
                </a:solidFill>
              </a:rPr>
              <a:t/>
            </a:r>
            <a:br>
              <a:rPr lang="ru-RU" sz="4000" b="1" dirty="0" smtClean="0">
                <a:solidFill>
                  <a:schemeClr val="folHlink"/>
                </a:solidFill>
              </a:rPr>
            </a:br>
            <a:r>
              <a:rPr lang="ru-RU" sz="4000" b="1" dirty="0" smtClean="0">
                <a:solidFill>
                  <a:schemeClr val="folHlink"/>
                </a:solidFill>
              </a:rPr>
              <a:t/>
            </a:r>
            <a:br>
              <a:rPr lang="ru-RU" sz="4000" b="1" dirty="0" smtClean="0">
                <a:solidFill>
                  <a:schemeClr val="folHlink"/>
                </a:solidFill>
              </a:rPr>
            </a:br>
            <a:r>
              <a:rPr lang="ru-RU" sz="4000" b="1" dirty="0" smtClean="0">
                <a:solidFill>
                  <a:schemeClr val="folHlink"/>
                </a:solidFill>
              </a:rPr>
              <a:t>            Дифракция света</a:t>
            </a:r>
            <a:r>
              <a:rPr lang="en-US" sz="4000" b="1" dirty="0" smtClean="0">
                <a:solidFill>
                  <a:schemeClr val="folHlink"/>
                </a:solidFill>
              </a:rPr>
              <a:t/>
            </a:r>
            <a:br>
              <a:rPr lang="en-US" sz="4000" b="1" dirty="0" smtClean="0">
                <a:solidFill>
                  <a:schemeClr val="folHlink"/>
                </a:solidFill>
              </a:rPr>
            </a:br>
            <a:r>
              <a:rPr lang="ru-RU" sz="4000" b="1" dirty="0" smtClean="0">
                <a:solidFill>
                  <a:schemeClr val="folHlink"/>
                </a:solidFill>
              </a:rPr>
              <a:t>                 </a:t>
            </a:r>
            <a:br>
              <a:rPr lang="ru-RU" sz="4000" b="1" dirty="0" smtClean="0">
                <a:solidFill>
                  <a:schemeClr val="folHlink"/>
                </a:solidFill>
              </a:rPr>
            </a:br>
            <a:r>
              <a:rPr lang="ru-RU" sz="4000" b="1" dirty="0" smtClean="0">
                <a:solidFill>
                  <a:schemeClr val="folHlink"/>
                </a:solidFill>
              </a:rPr>
              <a:t>« Свет обойдёт препятствия, чтобы снова стремиться по кратчайшему пути»</a:t>
            </a:r>
            <a:br>
              <a:rPr lang="ru-RU" sz="4000" b="1" dirty="0" smtClean="0">
                <a:solidFill>
                  <a:schemeClr val="folHlink"/>
                </a:solidFill>
              </a:rPr>
            </a:br>
            <a:r>
              <a:rPr lang="ru-RU" sz="4000" b="1" dirty="0" smtClean="0">
                <a:solidFill>
                  <a:schemeClr val="folHlink"/>
                </a:solidFill>
              </a:rPr>
              <a:t>                               А. </a:t>
            </a:r>
            <a:r>
              <a:rPr lang="ru-RU" sz="4000" b="1" dirty="0" err="1" smtClean="0">
                <a:solidFill>
                  <a:schemeClr val="folHlink"/>
                </a:solidFill>
              </a:rPr>
              <a:t>Гитович</a:t>
            </a:r>
            <a:r>
              <a:rPr lang="ru-RU" sz="4000" b="1" dirty="0" smtClean="0">
                <a:solidFill>
                  <a:schemeClr val="folHlink"/>
                </a:solidFill>
              </a:rPr>
              <a:t/>
            </a:r>
            <a:br>
              <a:rPr lang="ru-RU" sz="4000" b="1" dirty="0" smtClean="0">
                <a:solidFill>
                  <a:schemeClr val="folHlink"/>
                </a:solidFill>
              </a:rPr>
            </a:br>
            <a:endParaRPr lang="ru-RU" sz="4000" b="1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FFFF00"/>
                </a:solidFill>
              </a:rPr>
              <a:t>Дифракция – явление огибания волнами препятствий.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</a:t>
            </a:r>
            <a:r>
              <a:rPr lang="ru-RU" smtClean="0">
                <a:solidFill>
                  <a:srgbClr val="CC9900"/>
                </a:solidFill>
              </a:rPr>
              <a:t>Наблюдать дифракцию света нелегко, т.к. волны отклоняются от прямолинейного распространения на заметные углы на препятствиях, размеры которых сравнимы с длиной волны, а длина световой волны очень мала.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CC9900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  <a:defRPr/>
            </a:pPr>
            <a:r>
              <a:rPr lang="ru-RU" sz="3200" b="1" u="sng" smtClean="0"/>
              <a:t/>
            </a:r>
            <a:br>
              <a:rPr lang="ru-RU" sz="3200" b="1" u="sng" smtClean="0"/>
            </a:br>
            <a:r>
              <a:rPr lang="ru-RU" sz="3200" b="1" u="sng" smtClean="0">
                <a:solidFill>
                  <a:srgbClr val="FFFF00"/>
                </a:solidFill>
              </a:rPr>
              <a:t>Принцип </a:t>
            </a:r>
            <a:br>
              <a:rPr lang="ru-RU" sz="3200" b="1" u="sng" smtClean="0">
                <a:solidFill>
                  <a:srgbClr val="FFFF00"/>
                </a:solidFill>
              </a:rPr>
            </a:br>
            <a:r>
              <a:rPr lang="ru-RU" sz="3200" b="1" u="sng" smtClean="0">
                <a:solidFill>
                  <a:srgbClr val="FFFF00"/>
                </a:solidFill>
              </a:rPr>
              <a:t>Гюйгенса:</a:t>
            </a:r>
            <a:r>
              <a:rPr lang="ru-RU" sz="3200" smtClean="0">
                <a:solidFill>
                  <a:srgbClr val="FFFF00"/>
                </a:solidFill>
              </a:rPr>
              <a:t> </a:t>
            </a:r>
            <a:br>
              <a:rPr lang="ru-RU" sz="3200" smtClean="0">
                <a:solidFill>
                  <a:srgbClr val="FFFF00"/>
                </a:solidFill>
              </a:rPr>
            </a:br>
            <a:endParaRPr lang="ru-RU" sz="3200" smtClean="0">
              <a:solidFill>
                <a:srgbClr val="FFFF00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Monotype Sorts" pitchFamily="2" charset="2"/>
              <a:buNone/>
              <a:defRPr/>
            </a:pPr>
            <a:r>
              <a:rPr lang="ru-RU" smtClean="0"/>
              <a:t> </a:t>
            </a:r>
            <a:r>
              <a:rPr lang="ru-RU" smtClean="0">
                <a:solidFill>
                  <a:schemeClr val="folHlink"/>
                </a:solidFill>
              </a:rPr>
              <a:t>Каждая точка волновой поверхности является источником вторичных сферических волн.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endParaRPr lang="ru-RU" smtClean="0">
              <a:solidFill>
                <a:schemeClr val="folHlink"/>
              </a:solidFill>
            </a:endParaRPr>
          </a:p>
          <a:p>
            <a:pPr algn="r" eaLnBrk="1" hangingPunct="1">
              <a:defRPr/>
            </a:pPr>
            <a:endParaRPr lang="ru-RU" smtClean="0"/>
          </a:p>
          <a:p>
            <a:pPr algn="r"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algn="r" eaLnBrk="1" hangingPunct="1"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>
                <a:solidFill>
                  <a:srgbClr val="FFFF00"/>
                </a:solidFill>
              </a:rPr>
              <a:t>Возникшая в соответствии с принципом Гюйгенса сферическая волна от отверстия </a:t>
            </a:r>
            <a:r>
              <a:rPr lang="en-US" sz="2400" smtClean="0">
                <a:solidFill>
                  <a:srgbClr val="FFFF00"/>
                </a:solidFill>
              </a:rPr>
              <a:t>S</a:t>
            </a:r>
            <a:r>
              <a:rPr lang="ru-RU" sz="2400" smtClean="0">
                <a:solidFill>
                  <a:srgbClr val="FFFF00"/>
                </a:solidFill>
              </a:rPr>
              <a:t> возбуждала в </a:t>
            </a:r>
            <a:r>
              <a:rPr lang="en-US" sz="2400" smtClean="0">
                <a:solidFill>
                  <a:srgbClr val="FFFF00"/>
                </a:solidFill>
              </a:rPr>
              <a:t/>
            </a:r>
            <a:br>
              <a:rPr lang="en-US" sz="2400" smtClean="0">
                <a:solidFill>
                  <a:srgbClr val="FFFF00"/>
                </a:solidFill>
              </a:rPr>
            </a:br>
            <a:r>
              <a:rPr lang="en-US" sz="2400" smtClean="0">
                <a:solidFill>
                  <a:srgbClr val="FFFF00"/>
                </a:solidFill>
              </a:rPr>
              <a:t>S</a:t>
            </a:r>
            <a:r>
              <a:rPr lang="en-US" sz="2000" smtClean="0">
                <a:solidFill>
                  <a:srgbClr val="FFFF00"/>
                </a:solidFill>
              </a:rPr>
              <a:t>1 </a:t>
            </a:r>
            <a:r>
              <a:rPr lang="ru-RU" sz="2000" smtClean="0">
                <a:solidFill>
                  <a:srgbClr val="FFFF00"/>
                </a:solidFill>
              </a:rPr>
              <a:t>и</a:t>
            </a:r>
            <a:r>
              <a:rPr lang="en-US" sz="2000" smtClean="0">
                <a:solidFill>
                  <a:srgbClr val="FFFF00"/>
                </a:solidFill>
              </a:rPr>
              <a:t> </a:t>
            </a:r>
            <a:r>
              <a:rPr lang="en-US" sz="2400" smtClean="0">
                <a:solidFill>
                  <a:srgbClr val="FFFF00"/>
                </a:solidFill>
              </a:rPr>
              <a:t>S</a:t>
            </a:r>
            <a:r>
              <a:rPr lang="en-US" sz="2000" smtClean="0">
                <a:solidFill>
                  <a:srgbClr val="FFFF00"/>
                </a:solidFill>
              </a:rPr>
              <a:t>2</a:t>
            </a:r>
            <a:r>
              <a:rPr lang="ru-RU" sz="2000" smtClean="0">
                <a:solidFill>
                  <a:srgbClr val="FFFF00"/>
                </a:solidFill>
              </a:rPr>
              <a:t> </a:t>
            </a:r>
            <a:r>
              <a:rPr lang="ru-RU" sz="2400" smtClean="0">
                <a:solidFill>
                  <a:srgbClr val="FFFF00"/>
                </a:solidFill>
              </a:rPr>
              <a:t>когерентные колебания. Вследствие дифракции от этих</a:t>
            </a:r>
            <a:r>
              <a:rPr lang="ru-RU" sz="2000" smtClean="0">
                <a:solidFill>
                  <a:srgbClr val="FFFF00"/>
                </a:solidFill>
              </a:rPr>
              <a:t> </a:t>
            </a:r>
            <a:r>
              <a:rPr lang="ru-RU" sz="2400" smtClean="0">
                <a:solidFill>
                  <a:srgbClr val="FFFF00"/>
                </a:solidFill>
              </a:rPr>
              <a:t>отверстий выходили два световых конуса, которые частично перекрывались.</a:t>
            </a:r>
            <a:br>
              <a:rPr lang="ru-RU" sz="2400" smtClean="0">
                <a:solidFill>
                  <a:srgbClr val="FFFF00"/>
                </a:solidFill>
              </a:rPr>
            </a:br>
            <a:r>
              <a:rPr lang="ru-RU" sz="2400" smtClean="0">
                <a:solidFill>
                  <a:srgbClr val="FFFF00"/>
                </a:solidFill>
              </a:rPr>
              <a:t>Френель объединил принцип Гюйгенса с идеей интерференции вторичных волн.</a:t>
            </a:r>
          </a:p>
        </p:txBody>
      </p:sp>
      <p:pic>
        <p:nvPicPr>
          <p:cNvPr id="15363" name="Picture 4" descr="3-7-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3581400"/>
            <a:ext cx="7010400" cy="3276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chemeClr val="folHlink"/>
                </a:solidFill>
              </a:rPr>
              <a:t>Принцип Гюйгенса-Френеля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</a:t>
            </a:r>
            <a:r>
              <a:rPr lang="ru-RU" smtClean="0">
                <a:solidFill>
                  <a:srgbClr val="FFFF00"/>
                </a:solidFill>
              </a:rPr>
              <a:t>Волновая поверхность в любой момент времени представляет собой не просто огибающую вторичных волн, а результат их интерференции.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839200" cy="595313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  <a:defRPr/>
            </a:pPr>
            <a:r>
              <a:rPr lang="ru-RU" sz="2400" b="1" smtClean="0">
                <a:solidFill>
                  <a:schemeClr val="folHlink"/>
                </a:solidFill>
              </a:rPr>
              <a:t>Дифракция от различных препятствий:</a:t>
            </a:r>
            <a:r>
              <a:rPr lang="ru-RU" sz="2400" smtClean="0"/>
              <a:t> </a:t>
            </a:r>
            <a:endParaRPr lang="ru-RU" sz="2400" smtClean="0">
              <a:solidFill>
                <a:schemeClr val="tx1"/>
              </a:solidFill>
            </a:endParaRPr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143000"/>
            <a:ext cx="7705725" cy="11509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smtClean="0"/>
              <a:t>      </a:t>
            </a:r>
            <a:r>
              <a:rPr lang="ru-RU" sz="1800" b="1" smtClean="0">
                <a:solidFill>
                  <a:srgbClr val="FFFF00"/>
                </a:solidFill>
              </a:rPr>
              <a:t>а) от тонкой проволочки; </a:t>
            </a:r>
            <a:r>
              <a:rPr lang="en-US" sz="1800" b="1" smtClean="0">
                <a:solidFill>
                  <a:srgbClr val="FFFF00"/>
                </a:solidFill>
              </a:rPr>
              <a:t/>
            </a:r>
            <a:br>
              <a:rPr lang="en-US" sz="1800" b="1" smtClean="0">
                <a:solidFill>
                  <a:srgbClr val="FFFF00"/>
                </a:solidFill>
              </a:rPr>
            </a:br>
            <a:r>
              <a:rPr lang="ru-RU" sz="1800" b="1" smtClean="0">
                <a:solidFill>
                  <a:srgbClr val="FFFF00"/>
                </a:solidFill>
              </a:rPr>
              <a:t>б) от круглого отверстия; </a:t>
            </a:r>
            <a:r>
              <a:rPr lang="en-US" sz="1800" b="1" smtClean="0">
                <a:solidFill>
                  <a:srgbClr val="FFFF00"/>
                </a:solidFill>
              </a:rPr>
              <a:t/>
            </a:r>
            <a:br>
              <a:rPr lang="en-US" sz="1800" b="1" smtClean="0">
                <a:solidFill>
                  <a:srgbClr val="FFFF00"/>
                </a:solidFill>
              </a:rPr>
            </a:br>
            <a:r>
              <a:rPr lang="ru-RU" sz="1800" b="1" smtClean="0">
                <a:solidFill>
                  <a:srgbClr val="FFFF00"/>
                </a:solidFill>
              </a:rPr>
              <a:t>в) от круглого непрозрачного экрана.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-2590800" y="2743200"/>
          <a:ext cx="16611600" cy="3529013"/>
        </p:xfrm>
        <a:graphic>
          <a:graphicData uri="http://schemas.openxmlformats.org/presentationml/2006/ole">
            <p:oleObj spid="_x0000_s1026" name="Документ" r:id="rId3" imgW="5632560" imgH="11977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048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folHlink"/>
                </a:solidFill>
              </a:rPr>
              <a:t>Темные и светлые пятна</a:t>
            </a:r>
          </a:p>
        </p:txBody>
      </p:sp>
      <p:sp>
        <p:nvSpPr>
          <p:cNvPr id="6451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371600"/>
            <a:ext cx="8586788" cy="46593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b="1" i="1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i="1" smtClean="0"/>
              <a:t> </a:t>
            </a:r>
            <a:r>
              <a:rPr lang="ru-RU" b="1" i="1" smtClean="0">
                <a:solidFill>
                  <a:srgbClr val="FFFF00"/>
                </a:solidFill>
              </a:rPr>
              <a:t>Таким образом, если на препятствии укладывается целое число длин волн,  то они гасят друг друга и в данной точке наблюдается минимум (темное пятно). Если нечетное число полуволн, то наблюдается максимум (светлое пятно)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cd_fu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352800"/>
            <a:ext cx="3314700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7" descr="p0239"/>
          <p:cNvPicPr>
            <a:picLocks noChangeAspect="1" noChangeArrowheads="1"/>
          </p:cNvPicPr>
          <p:nvPr/>
        </p:nvPicPr>
        <p:blipFill>
          <a:blip r:embed="rId3">
            <a:lum bright="-18000" contrast="30000"/>
          </a:blip>
          <a:srcRect l="7854" t="27359" r="1047" b="14172"/>
          <a:stretch>
            <a:fillRect/>
          </a:stretch>
        </p:blipFill>
        <p:spPr bwMode="auto">
          <a:xfrm>
            <a:off x="0" y="1981200"/>
            <a:ext cx="537527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9" descr="Дифракционная решетка.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609600"/>
            <a:ext cx="29337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1" descr="Разложение белого света в спектр 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533400"/>
            <a:ext cx="4857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</a:t>
            </a:r>
            <a:r>
              <a:rPr lang="ru-RU" smtClean="0">
                <a:solidFill>
                  <a:srgbClr val="FFFF00"/>
                </a:solidFill>
              </a:rPr>
              <a:t>Разложение света в спектр – главное свойство дифракционной решётки, поэтому она часто используется для спектрального анализа.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609600" y="577850"/>
            <a:ext cx="8534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>
                <a:solidFill>
                  <a:schemeClr val="folHlink"/>
                </a:solidFill>
                <a:latin typeface="Arial" charset="0"/>
              </a:rPr>
              <a:t>Интерференция света — сложение световых волн, при котором происходит усиление световых колебаний в одних точках и ослабление в других.</a:t>
            </a: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304800" y="2514600"/>
            <a:ext cx="88392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FF00"/>
                </a:solidFill>
                <a:latin typeface="Arial" charset="0"/>
              </a:rPr>
              <a:t>Интерференционная картина возникает только при сложении согласованных (когерентных) волн.</a:t>
            </a:r>
          </a:p>
          <a:p>
            <a:r>
              <a:rPr lang="ru-RU" sz="2000">
                <a:solidFill>
                  <a:srgbClr val="FFFF00"/>
                </a:solidFill>
                <a:latin typeface="Arial" charset="0"/>
              </a:rPr>
              <a:t>Когерентные волны создаются когерентными источниками волн, т.е. источники волн имеют одинаковую частоту и разность фаз их колебаний постоянна.</a:t>
            </a:r>
          </a:p>
          <a:p>
            <a:r>
              <a:rPr lang="ru-RU" sz="2000">
                <a:solidFill>
                  <a:srgbClr val="FFFF00"/>
                </a:solidFill>
                <a:latin typeface="Arial" charset="0"/>
              </a:rPr>
              <a:t>У двух разных источников света никогда не сохраняется постоянная разность фаз волн, поэтому их лучи не интерферируют.</a:t>
            </a:r>
          </a:p>
          <a:p>
            <a:r>
              <a:rPr lang="ru-RU" sz="2000">
                <a:solidFill>
                  <a:srgbClr val="FFFF00"/>
                </a:solidFill>
                <a:latin typeface="Arial" charset="0"/>
              </a:rPr>
              <a:t>Наличие минимума в данной точке интерференционной картины означает, что энергия сюда не поступает совсем. Вследствие интерференции закон сохранения энергии </a:t>
            </a:r>
            <a:r>
              <a:rPr lang="ru-RU" sz="2000" b="1">
                <a:solidFill>
                  <a:srgbClr val="FFFF00"/>
                </a:solidFill>
                <a:latin typeface="Arial" charset="0"/>
              </a:rPr>
              <a:t>не нарушается</a:t>
            </a:r>
            <a:r>
              <a:rPr lang="ru-RU" sz="2000">
                <a:solidFill>
                  <a:srgbClr val="FFFF00"/>
                </a:solidFill>
                <a:latin typeface="Arial" charset="0"/>
              </a:rPr>
              <a:t>, происходит перераспределение энергии в пространстве.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folHlink"/>
                </a:solidFill>
                <a:effectLst/>
              </a:rPr>
              <a:t>Опыт английского учёного Т. Юнга по интерференции света 1801 г.</a:t>
            </a:r>
            <a:br>
              <a:rPr lang="ru-RU" sz="2800" b="1" smtClean="0">
                <a:solidFill>
                  <a:schemeClr val="folHlink"/>
                </a:solidFill>
                <a:effectLst/>
              </a:rPr>
            </a:br>
            <a:endParaRPr lang="ru-RU" sz="2800" b="1" smtClean="0">
              <a:solidFill>
                <a:schemeClr val="folHlink"/>
              </a:solidFill>
              <a:effectLst/>
            </a:endParaRPr>
          </a:p>
        </p:txBody>
      </p:sp>
      <p:pic>
        <p:nvPicPr>
          <p:cNvPr id="5123" name="Picture 6" descr="3-7-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524000"/>
            <a:ext cx="8001000" cy="4724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Результат опыта К.Йёнсо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8600"/>
            <a:ext cx="7467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533400" y="40386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>
                <a:solidFill>
                  <a:schemeClr val="folHlink"/>
                </a:solidFill>
              </a:rPr>
              <a:t>На экране образуются интерференционные полосы. С помощью этого опыта Т.Юнг впервые определил длины волн, соответствующие свету различного цвета.</a:t>
            </a:r>
            <a:br>
              <a:rPr lang="ru-RU" sz="2800" smtClean="0">
                <a:solidFill>
                  <a:schemeClr val="folHlink"/>
                </a:solidFill>
              </a:rPr>
            </a:br>
            <a:endParaRPr lang="ru-RU" sz="28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2236624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47800"/>
            <a:ext cx="2590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68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  <a:latin typeface="Arial" charset="0"/>
              </a:rPr>
              <a:t>Другие опыты по интерференции света</a:t>
            </a:r>
          </a:p>
        </p:txBody>
      </p:sp>
      <p:pic>
        <p:nvPicPr>
          <p:cNvPr id="7172" name="Picture 7" descr="p2_biprism"/>
          <p:cNvPicPr>
            <a:picLocks noChangeAspect="1" noChangeArrowheads="1"/>
          </p:cNvPicPr>
          <p:nvPr/>
        </p:nvPicPr>
        <p:blipFill>
          <a:blip r:embed="rId3">
            <a:lum bright="-12000" contrast="24000"/>
          </a:blip>
          <a:srcRect/>
          <a:stretch>
            <a:fillRect/>
          </a:stretch>
        </p:blipFill>
        <p:spPr bwMode="auto">
          <a:xfrm>
            <a:off x="3505200" y="838200"/>
            <a:ext cx="533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9" descr="p2_biprism_setup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2514600"/>
            <a:ext cx="53721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457200" y="60960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00"/>
                </a:solidFill>
                <a:latin typeface="Arial" charset="0"/>
              </a:rPr>
              <a:t>Зеркала Френеля</a:t>
            </a:r>
          </a:p>
        </p:txBody>
      </p:sp>
      <p:pic>
        <p:nvPicPr>
          <p:cNvPr id="7175" name="Picture 11" descr="2236624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838200"/>
            <a:ext cx="3048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5715000" y="5257800"/>
            <a:ext cx="25908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FFFF00"/>
                </a:solidFill>
                <a:latin typeface="Arial" charset="0"/>
              </a:rPr>
              <a:t>Бипризма Френеля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image083"/>
          <p:cNvPicPr>
            <a:picLocks noChangeAspect="1" noChangeArrowheads="1"/>
          </p:cNvPicPr>
          <p:nvPr/>
        </p:nvPicPr>
        <p:blipFill>
          <a:blip r:embed="rId2">
            <a:lum bright="-24000"/>
          </a:blip>
          <a:srcRect t="5669" r="7536" b="7559"/>
          <a:stretch>
            <a:fillRect/>
          </a:stretch>
        </p:blipFill>
        <p:spPr bwMode="auto">
          <a:xfrm>
            <a:off x="228600" y="304800"/>
            <a:ext cx="39624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533400" y="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  <a:latin typeface="Arial" charset="0"/>
              </a:rPr>
              <a:t>Интерференция света в тонких плёнках</a:t>
            </a:r>
          </a:p>
        </p:txBody>
      </p:sp>
      <p:pic>
        <p:nvPicPr>
          <p:cNvPr id="8196" name="Picture 8" descr="p2_spectru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5467350"/>
            <a:ext cx="57626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10" descr="in5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81000"/>
            <a:ext cx="3810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2" descr="wave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2667000"/>
            <a:ext cx="2895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4" descr="puzyr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95600" y="2667000"/>
            <a:ext cx="2971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6" descr="flie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2667000"/>
            <a:ext cx="249078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p0238"/>
          <p:cNvPicPr>
            <a:picLocks noChangeAspect="1" noChangeArrowheads="1"/>
          </p:cNvPicPr>
          <p:nvPr/>
        </p:nvPicPr>
        <p:blipFill>
          <a:blip r:embed="rId2">
            <a:lum bright="-18000" contrast="30000"/>
          </a:blip>
          <a:srcRect l="9589" t="56976" b="6976"/>
          <a:stretch>
            <a:fillRect/>
          </a:stretch>
        </p:blipFill>
        <p:spPr bwMode="auto">
          <a:xfrm>
            <a:off x="3810000" y="3048000"/>
            <a:ext cx="5334000" cy="3276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9219" name="Picture 10" descr="3-7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48000"/>
            <a:ext cx="3657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>
                <a:solidFill>
                  <a:schemeClr val="folHlink"/>
                </a:solidFill>
              </a:rPr>
              <a:t/>
            </a:r>
            <a:br>
              <a:rPr lang="ru-RU" sz="2400" smtClean="0">
                <a:solidFill>
                  <a:schemeClr val="folHlink"/>
                </a:solidFill>
              </a:rPr>
            </a:br>
            <a:r>
              <a:rPr lang="ru-RU" sz="2400" smtClean="0">
                <a:solidFill>
                  <a:schemeClr val="folHlink"/>
                </a:solidFill>
              </a:rPr>
              <a:t/>
            </a:r>
            <a:br>
              <a:rPr lang="ru-RU" sz="2400" smtClean="0">
                <a:solidFill>
                  <a:schemeClr val="folHlink"/>
                </a:solidFill>
              </a:rPr>
            </a:br>
            <a:r>
              <a:rPr lang="ru-RU" sz="2400" smtClean="0">
                <a:solidFill>
                  <a:schemeClr val="folHlink"/>
                </a:solidFill>
              </a:rPr>
              <a:t/>
            </a:r>
            <a:br>
              <a:rPr lang="ru-RU" sz="2400" smtClean="0">
                <a:solidFill>
                  <a:schemeClr val="folHlink"/>
                </a:solidFill>
              </a:rPr>
            </a:br>
            <a:r>
              <a:rPr lang="ru-RU" sz="2400" smtClean="0">
                <a:solidFill>
                  <a:schemeClr val="folHlink"/>
                </a:solidFill>
              </a:rPr>
              <a:t/>
            </a:r>
            <a:br>
              <a:rPr lang="ru-RU" sz="2400" smtClean="0">
                <a:solidFill>
                  <a:schemeClr val="folHlink"/>
                </a:solidFill>
              </a:rPr>
            </a:br>
            <a:r>
              <a:rPr lang="ru-RU" sz="2800" smtClean="0">
                <a:solidFill>
                  <a:schemeClr val="folHlink"/>
                </a:solidFill>
              </a:rPr>
              <a:t>Интерференционная картина возникает в тонкой прослойке воздуха между стеклянной пластиной и положенной на неё плоско-выпуклой линзой. Эта интерференционная картина носит название кольца Ньютона.</a:t>
            </a:r>
            <a:br>
              <a:rPr lang="ru-RU" sz="2800" smtClean="0">
                <a:solidFill>
                  <a:schemeClr val="folHlink"/>
                </a:solidFill>
              </a:rPr>
            </a:br>
            <a:r>
              <a:rPr lang="ru-RU" sz="2800" smtClean="0">
                <a:solidFill>
                  <a:schemeClr val="folHlink"/>
                </a:solidFill>
              </a:rPr>
              <a:t>Красные кольца имеют максимальный радиус.</a:t>
            </a:r>
            <a:br>
              <a:rPr lang="ru-RU" sz="2800" smtClean="0">
                <a:solidFill>
                  <a:schemeClr val="folHlink"/>
                </a:solidFill>
              </a:rPr>
            </a:br>
            <a:endParaRPr lang="ru-RU" sz="2800" smtClean="0">
              <a:solidFill>
                <a:schemeClr val="folHlink"/>
              </a:solidFill>
            </a:endParaRPr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228600" y="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  <a:latin typeface="Arial" charset="0"/>
              </a:rPr>
              <a:t>Применение интерференции</a:t>
            </a:r>
          </a:p>
        </p:txBody>
      </p:sp>
      <p:pic>
        <p:nvPicPr>
          <p:cNvPr id="10243" name="Picture 7" descr="P1010080"/>
          <p:cNvPicPr>
            <a:picLocks noChangeAspect="1" noChangeArrowheads="1"/>
          </p:cNvPicPr>
          <p:nvPr/>
        </p:nvPicPr>
        <p:blipFill>
          <a:blip r:embed="rId2">
            <a:lum bright="12000" contrast="18000"/>
          </a:blip>
          <a:srcRect/>
          <a:stretch>
            <a:fillRect/>
          </a:stretch>
        </p:blipFill>
        <p:spPr bwMode="auto">
          <a:xfrm>
            <a:off x="1066800" y="0"/>
            <a:ext cx="7010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457200" y="2819400"/>
            <a:ext cx="419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Arial" charset="0"/>
              </a:rPr>
              <a:t>Просветление оптики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590800" y="76200"/>
            <a:ext cx="4191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  <a:latin typeface="Arial" charset="0"/>
              </a:rPr>
              <a:t>Просветление оптики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Arial" charset="0"/>
              </a:rPr>
              <a:t>n</a:t>
            </a:r>
            <a:r>
              <a:rPr lang="ru-RU" sz="2400" b="1">
                <a:solidFill>
                  <a:srgbClr val="FFFF00"/>
                </a:solidFill>
                <a:latin typeface="Arial" charset="0"/>
              </a:rPr>
              <a:t>(плёнки)</a:t>
            </a:r>
            <a:r>
              <a:rPr lang="en-US" sz="2400" b="1">
                <a:solidFill>
                  <a:srgbClr val="FFFF00"/>
                </a:solidFill>
                <a:latin typeface="Arial" charset="0"/>
              </a:rPr>
              <a:t>&lt;n</a:t>
            </a:r>
            <a:r>
              <a:rPr lang="ru-RU" sz="2400" b="1">
                <a:solidFill>
                  <a:srgbClr val="FFFF00"/>
                </a:solidFill>
                <a:latin typeface="Arial" charset="0"/>
              </a:rPr>
              <a:t>(стекла)</a:t>
            </a:r>
            <a:endParaRPr lang="en-US" sz="2400" b="1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11267" name="Picture 5" descr="Image6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3048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6" descr="1_Nikkor-AF-24-85-F2_8-4D-IF-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838200"/>
            <a:ext cx="188595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8" descr="1_Nikkor-AF-24-85-F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2590800"/>
            <a:ext cx="1600200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0" descr="action_12x50_cf_ex_w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4381500"/>
            <a:ext cx="2667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2" descr="434a56c82433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39624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4" descr="imag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2800" y="1981200"/>
            <a:ext cx="291465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377</TotalTime>
  <Words>291</Words>
  <Application>Microsoft PowerPoint</Application>
  <PresentationFormat>Экран (4:3)</PresentationFormat>
  <Paragraphs>36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Текстура</vt:lpstr>
      <vt:lpstr>Документ</vt:lpstr>
      <vt:lpstr>  Интерференция света  «Кто бы мог подумать, что свет, слагаясь со светом, может вызвать мрак?» Д. Араго </vt:lpstr>
      <vt:lpstr>Слайд 2</vt:lpstr>
      <vt:lpstr>Опыт английского учёного Т. Юнга по интерференции света 1801 г. </vt:lpstr>
      <vt:lpstr>   На экране образуются интерференционные полосы. С помощью этого опыта Т.Юнг впервые определил длины волн, соответствующие свету различного цвета. </vt:lpstr>
      <vt:lpstr>Слайд 5</vt:lpstr>
      <vt:lpstr>Слайд 6</vt:lpstr>
      <vt:lpstr>    Интерференционная картина возникает в тонкой прослойке воздуха между стеклянной пластиной и положенной на неё плоско-выпуклой линзой. Эта интерференционная картина носит название кольца Ньютона. Красные кольца имеют максимальный радиус. </vt:lpstr>
      <vt:lpstr>Слайд 8</vt:lpstr>
      <vt:lpstr>Слайд 9</vt:lpstr>
      <vt:lpstr>               Дифракция света                   « Свет обойдёт препятствия, чтобы снова стремиться по кратчайшему пути»                                А. Гитович </vt:lpstr>
      <vt:lpstr>Дифракция – явление огибания волнами препятствий.</vt:lpstr>
      <vt:lpstr> Принцип  Гюйгенса:  </vt:lpstr>
      <vt:lpstr>   Возникшая в соответствии с принципом Гюйгенса сферическая волна от отверстия S возбуждала в  S1 и S2 когерентные колебания. Вследствие дифракции от этих отверстий выходили два световых конуса, которые частично перекрывались. Френель объединил принцип Гюйгенса с идеей интерференции вторичных волн.</vt:lpstr>
      <vt:lpstr>Принцип Гюйгенса-Френеля</vt:lpstr>
      <vt:lpstr>Дифракция от различных препятствий: </vt:lpstr>
      <vt:lpstr>Темные и светлые пятна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Adminushka</cp:lastModifiedBy>
  <cp:revision>14</cp:revision>
  <cp:lastPrinted>1601-01-01T00:00:00Z</cp:lastPrinted>
  <dcterms:created xsi:type="dcterms:W3CDTF">1601-01-01T00:00:00Z</dcterms:created>
  <dcterms:modified xsi:type="dcterms:W3CDTF">2015-12-07T19:16:01Z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