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6" r:id="rId1"/>
  </p:sldMasterIdLst>
  <p:sldIdLst>
    <p:sldId id="256" r:id="rId2"/>
    <p:sldId id="260" r:id="rId3"/>
    <p:sldId id="258" r:id="rId4"/>
    <p:sldId id="257" r:id="rId5"/>
    <p:sldId id="259" r:id="rId6"/>
    <p:sldId id="261" r:id="rId7"/>
    <p:sldId id="262" r:id="rId8"/>
    <p:sldId id="263" r:id="rId9"/>
    <p:sldId id="265" r:id="rId10"/>
    <p:sldId id="266" r:id="rId11"/>
    <p:sldId id="267" r:id="rId12"/>
  </p:sldIdLst>
  <p:sldSz cx="9144000" cy="6858000" type="screen4x3"/>
  <p:notesSz cx="6781800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0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7411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7412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sz="2400">
                <a:latin typeface="Times New Roman" pitchFamily="18" charset="0"/>
              </a:endParaRPr>
            </a:p>
          </p:txBody>
        </p:sp>
        <p:grpSp>
          <p:nvGrpSpPr>
            <p:cNvPr id="17413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17414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7415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7416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7417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7418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7419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7420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7421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7422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7423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17424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7425" name="Rectangle 1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7426" name="Rectangle 1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0F14921-21D8-4423-A555-2B626282F049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17427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7428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ru-RU"/>
              <a:t>Образец подзаголовка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7C97B2A-3537-4DF0-8994-3AFFEB9FF047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168894B-074E-4DC7-847F-48A12B4921EE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F34F911-28DA-407F-B3CB-534AA447E6AC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1AEEBCC-4FC3-42B3-A381-FF92107EA38F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53D978-BF48-4774-A81D-15DD8EDB35DB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F320DDB-35C7-49CD-AE55-559A9E8B710D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9" name="Дата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7685D00-2DD8-4215-BD3C-F105BF4EE1BF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FC87285-A930-4BC5-BB9C-B2D8F22F9AA3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0C70E9D-B297-4692-B471-DD54BA96C554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4DDD8FC-3E30-4018-90F4-090F7A17FE5D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ru-RU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</a:defRPr>
            </a:lvl1pPr>
          </a:lstStyle>
          <a:p>
            <a:fld id="{F50E2C31-5907-4B0F-B54B-0E90354CAB1D}" type="slidenum">
              <a:rPr lang="ru-RU"/>
              <a:pPr/>
              <a:t>‹#›</a:t>
            </a:fld>
            <a:endParaRPr lang="ru-RU"/>
          </a:p>
        </p:txBody>
      </p:sp>
      <p:grpSp>
        <p:nvGrpSpPr>
          <p:cNvPr id="1638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6389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6390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6391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chemeClr val="hlink"/>
                </a:solidFill>
              </a:endParaRPr>
            </a:p>
          </p:txBody>
        </p:sp>
        <p:sp>
          <p:nvSpPr>
            <p:cNvPr id="16392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chemeClr val="hlink"/>
                </a:solidFill>
              </a:endParaRPr>
            </a:p>
          </p:txBody>
        </p:sp>
        <p:sp>
          <p:nvSpPr>
            <p:cNvPr id="16393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chemeClr val="accent2"/>
                </a:solidFill>
              </a:endParaRPr>
            </a:p>
          </p:txBody>
        </p:sp>
        <p:sp>
          <p:nvSpPr>
            <p:cNvPr id="16394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chemeClr val="hlink"/>
                </a:solidFill>
              </a:endParaRPr>
            </a:p>
          </p:txBody>
        </p:sp>
        <p:sp>
          <p:nvSpPr>
            <p:cNvPr id="16395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6396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chemeClr val="accent2"/>
                </a:solidFill>
              </a:endParaRPr>
            </a:p>
          </p:txBody>
        </p:sp>
        <p:sp>
          <p:nvSpPr>
            <p:cNvPr id="16397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chemeClr val="accent2"/>
                </a:solidFill>
              </a:endParaRPr>
            </a:p>
          </p:txBody>
        </p:sp>
      </p:grpSp>
      <p:sp>
        <p:nvSpPr>
          <p:cNvPr id="16398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6399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6400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WordArt 4"/>
          <p:cNvSpPr>
            <a:spLocks noChangeArrowheads="1" noChangeShapeType="1" noTextEdit="1"/>
          </p:cNvSpPr>
          <p:nvPr/>
        </p:nvSpPr>
        <p:spPr bwMode="auto">
          <a:xfrm>
            <a:off x="250825" y="2708275"/>
            <a:ext cx="4826000" cy="86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8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bg2"/>
                    </a:gs>
                    <a:gs pos="50000">
                      <a:schemeClr val="accent2"/>
                    </a:gs>
                    <a:gs pos="100000">
                      <a:schemeClr val="bg2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ЭЛЕМЕНТЫ  </a:t>
            </a:r>
          </a:p>
        </p:txBody>
      </p:sp>
      <p:sp>
        <p:nvSpPr>
          <p:cNvPr id="2055" name="WordArt 7"/>
          <p:cNvSpPr>
            <a:spLocks noChangeArrowheads="1" noChangeShapeType="1" noTextEdit="1"/>
          </p:cNvSpPr>
          <p:nvPr/>
        </p:nvSpPr>
        <p:spPr bwMode="auto">
          <a:xfrm>
            <a:off x="323850" y="4797425"/>
            <a:ext cx="3816350" cy="7191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8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bg2"/>
                    </a:gs>
                    <a:gs pos="50000">
                      <a:srgbClr val="CC3300"/>
                    </a:gs>
                    <a:gs pos="100000">
                      <a:schemeClr val="bg2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ТЕОРИИ</a:t>
            </a:r>
          </a:p>
        </p:txBody>
      </p:sp>
      <p:sp>
        <p:nvSpPr>
          <p:cNvPr id="2056" name="WordArt 8"/>
          <p:cNvSpPr>
            <a:spLocks noChangeArrowheads="1" noChangeShapeType="1" noTextEdit="1"/>
          </p:cNvSpPr>
          <p:nvPr/>
        </p:nvSpPr>
        <p:spPr bwMode="auto">
          <a:xfrm>
            <a:off x="323850" y="5661025"/>
            <a:ext cx="8496300" cy="936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8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bg2"/>
                    </a:gs>
                    <a:gs pos="50000">
                      <a:srgbClr val="CC3300"/>
                    </a:gs>
                    <a:gs pos="100000">
                      <a:schemeClr val="bg2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ОТНОСИТЕЛЬНОСТИ</a:t>
            </a:r>
          </a:p>
        </p:txBody>
      </p:sp>
      <p:pic>
        <p:nvPicPr>
          <p:cNvPr id="2058" name="Picture 10" descr="2351_2005122108533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3800" y="692150"/>
            <a:ext cx="3959225" cy="2982913"/>
          </a:xfrm>
          <a:prstGeom prst="rect">
            <a:avLst/>
          </a:prstGeom>
          <a:noFill/>
        </p:spPr>
      </p:pic>
      <p:sp>
        <p:nvSpPr>
          <p:cNvPr id="2059" name="WordArt 11"/>
          <p:cNvSpPr>
            <a:spLocks noChangeArrowheads="1" noChangeShapeType="1" noTextEdit="1"/>
          </p:cNvSpPr>
          <p:nvPr/>
        </p:nvSpPr>
        <p:spPr bwMode="auto">
          <a:xfrm>
            <a:off x="250825" y="3573463"/>
            <a:ext cx="6624638" cy="12239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8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bg2"/>
                    </a:gs>
                    <a:gs pos="50000">
                      <a:srgbClr val="CC3300"/>
                    </a:gs>
                    <a:gs pos="100000">
                      <a:schemeClr val="bg2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СПЕЦИАЛЬНОЙ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323850" y="549275"/>
            <a:ext cx="8496300" cy="5021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 sz="2400" b="1">
                <a:solidFill>
                  <a:schemeClr val="bg2"/>
                </a:solidFill>
                <a:latin typeface="Times New Roman" pitchFamily="18" charset="0"/>
              </a:rPr>
              <a:t>Что описывает теория относительности?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 sz="2400" b="1">
                <a:solidFill>
                  <a:schemeClr val="bg2"/>
                </a:solidFill>
                <a:latin typeface="Times New Roman" pitchFamily="18" charset="0"/>
              </a:rPr>
              <a:t>Дайте определение инерциальных и неинерциальных систем отсчета.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 sz="2400" b="1">
                <a:solidFill>
                  <a:schemeClr val="bg2"/>
                </a:solidFill>
                <a:latin typeface="Times New Roman" pitchFamily="18" charset="0"/>
              </a:rPr>
              <a:t>В чем состоит принцип относительности Галилея?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 sz="2400" b="1">
                <a:solidFill>
                  <a:schemeClr val="bg2"/>
                </a:solidFill>
                <a:latin typeface="Times New Roman" pitchFamily="18" charset="0"/>
              </a:rPr>
              <a:t>Каковы противоречия между законами классической механики и законами электродинамики?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 sz="2400" b="1">
                <a:solidFill>
                  <a:schemeClr val="bg2"/>
                </a:solidFill>
                <a:latin typeface="Times New Roman" pitchFamily="18" charset="0"/>
              </a:rPr>
              <a:t>Каковы основные постулаты теории относительности?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 sz="2400" b="1">
                <a:solidFill>
                  <a:schemeClr val="bg2"/>
                </a:solidFill>
                <a:latin typeface="Times New Roman" pitchFamily="18" charset="0"/>
              </a:rPr>
              <a:t>Расскажите об относительности одновременности.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 sz="2400" b="1">
                <a:solidFill>
                  <a:schemeClr val="bg2"/>
                </a:solidFill>
                <a:latin typeface="Times New Roman" pitchFamily="18" charset="0"/>
              </a:rPr>
              <a:t>В чем состоит парадокс близнецов?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 sz="2400" b="1">
                <a:solidFill>
                  <a:schemeClr val="bg2"/>
                </a:solidFill>
                <a:latin typeface="Times New Roman" pitchFamily="18" charset="0"/>
              </a:rPr>
              <a:t> Запишите формулы основных релятивистских законов.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Text Box 5"/>
          <p:cNvSpPr txBox="1">
            <a:spLocks noChangeArrowheads="1"/>
          </p:cNvSpPr>
          <p:nvPr/>
        </p:nvSpPr>
        <p:spPr bwMode="auto">
          <a:xfrm>
            <a:off x="684213" y="2276475"/>
            <a:ext cx="7705725" cy="176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 sz="2000" b="1">
                <a:solidFill>
                  <a:srgbClr val="000099"/>
                </a:solidFill>
                <a:latin typeface="Times New Roman" pitchFamily="18" charset="0"/>
              </a:rPr>
              <a:t>Г.Мякишев, Б.Буховцев. Физика-11. «Просвещение», 2006 г.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 sz="2000" b="1">
                <a:solidFill>
                  <a:srgbClr val="000099"/>
                </a:solidFill>
                <a:latin typeface="Times New Roman" pitchFamily="18" charset="0"/>
              </a:rPr>
              <a:t>Ю.Павленко. Начала физики. «Экзамен», Москва, 2007 г.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 sz="2000" b="1">
                <a:solidFill>
                  <a:srgbClr val="000099"/>
                </a:solidFill>
                <a:latin typeface="Times New Roman" pitchFamily="18" charset="0"/>
              </a:rPr>
              <a:t>Настольный справочник школьника. «Весь», С-Пб., 2006 г.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 sz="2000" b="1">
                <a:solidFill>
                  <a:srgbClr val="000099"/>
                </a:solidFill>
                <a:latin typeface="Times New Roman" pitchFamily="18" charset="0"/>
              </a:rPr>
              <a:t>Материалы сети Интернет.</a:t>
            </a:r>
          </a:p>
        </p:txBody>
      </p:sp>
      <p:sp>
        <p:nvSpPr>
          <p:cNvPr id="30725" name="WordArt 5"/>
          <p:cNvSpPr>
            <a:spLocks noChangeArrowheads="1" noChangeShapeType="1" noTextEdit="1"/>
          </p:cNvSpPr>
          <p:nvPr/>
        </p:nvSpPr>
        <p:spPr bwMode="auto">
          <a:xfrm>
            <a:off x="250825" y="1052513"/>
            <a:ext cx="5545138" cy="6492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8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bg2"/>
                    </a:gs>
                    <a:gs pos="50000">
                      <a:srgbClr val="CC3300"/>
                    </a:gs>
                    <a:gs pos="100000">
                      <a:schemeClr val="bg2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Литература: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179388" y="692150"/>
            <a:ext cx="8713787" cy="572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>
                <a:solidFill>
                  <a:schemeClr val="bg2"/>
                </a:solidFill>
                <a:latin typeface="Times New Roman" pitchFamily="18" charset="0"/>
              </a:rPr>
              <a:t>Согласно </a:t>
            </a:r>
            <a:r>
              <a:rPr lang="ru-RU" sz="2400" b="1" i="1">
                <a:solidFill>
                  <a:schemeClr val="bg2"/>
                </a:solidFill>
                <a:latin typeface="Times New Roman" pitchFamily="18" charset="0"/>
              </a:rPr>
              <a:t>классическим </a:t>
            </a:r>
            <a:r>
              <a:rPr lang="ru-RU" sz="2400" b="1">
                <a:solidFill>
                  <a:schemeClr val="bg2"/>
                </a:solidFill>
                <a:latin typeface="Times New Roman" pitchFamily="18" charset="0"/>
              </a:rPr>
              <a:t>представлениям о пространстве и времени, считавшимся на протяжении веков незыблемыми, движение не оказывает никакого влияния на течение времени (</a:t>
            </a:r>
            <a:r>
              <a:rPr lang="ru-RU" sz="2400" b="1" i="1">
                <a:solidFill>
                  <a:schemeClr val="bg2"/>
                </a:solidFill>
                <a:latin typeface="Times New Roman" pitchFamily="18" charset="0"/>
              </a:rPr>
              <a:t>время абсолютно</a:t>
            </a:r>
            <a:r>
              <a:rPr lang="ru-RU" sz="2400" b="1">
                <a:solidFill>
                  <a:schemeClr val="bg2"/>
                </a:solidFill>
                <a:latin typeface="Times New Roman" pitchFamily="18" charset="0"/>
              </a:rPr>
              <a:t>), а линейные размеры любого тела не зависят от того, покоится ли тело или движется (</a:t>
            </a:r>
            <a:r>
              <a:rPr lang="ru-RU" sz="2400" b="1" i="1">
                <a:solidFill>
                  <a:schemeClr val="bg2"/>
                </a:solidFill>
                <a:latin typeface="Times New Roman" pitchFamily="18" charset="0"/>
              </a:rPr>
              <a:t>длина абсолютна</a:t>
            </a:r>
            <a:r>
              <a:rPr lang="ru-RU" sz="2400" b="1">
                <a:solidFill>
                  <a:schemeClr val="bg2"/>
                </a:solidFill>
                <a:latin typeface="Times New Roman" pitchFamily="18" charset="0"/>
              </a:rPr>
              <a:t>).                                                     Специальная теория относительности Эйнштейна – это </a:t>
            </a:r>
            <a:r>
              <a:rPr lang="ru-RU" sz="2400" b="1" i="1">
                <a:solidFill>
                  <a:schemeClr val="bg2"/>
                </a:solidFill>
                <a:latin typeface="Times New Roman" pitchFamily="18" charset="0"/>
              </a:rPr>
              <a:t>новое учение о пространстве и времени</a:t>
            </a:r>
            <a:r>
              <a:rPr lang="ru-RU" sz="2400" b="1">
                <a:solidFill>
                  <a:schemeClr val="bg2"/>
                </a:solidFill>
                <a:latin typeface="Times New Roman" pitchFamily="18" charset="0"/>
              </a:rPr>
              <a:t>, пришедшее на смену старым (</a:t>
            </a:r>
            <a:r>
              <a:rPr lang="ru-RU" sz="2400" b="1" i="1">
                <a:solidFill>
                  <a:schemeClr val="bg2"/>
                </a:solidFill>
                <a:latin typeface="Times New Roman" pitchFamily="18" charset="0"/>
              </a:rPr>
              <a:t>классическим</a:t>
            </a:r>
            <a:r>
              <a:rPr lang="ru-RU" sz="2400" b="1">
                <a:solidFill>
                  <a:schemeClr val="bg2"/>
                </a:solidFill>
                <a:latin typeface="Times New Roman" pitchFamily="18" charset="0"/>
              </a:rPr>
              <a:t>) представлениям.</a:t>
            </a:r>
          </a:p>
          <a:p>
            <a:pPr algn="ctr">
              <a:spcBef>
                <a:spcPct val="50000"/>
              </a:spcBef>
            </a:pPr>
            <a:r>
              <a:rPr lang="ru-RU" sz="2400" b="1">
                <a:solidFill>
                  <a:schemeClr val="bg2"/>
                </a:solidFill>
                <a:latin typeface="Times New Roman" pitchFamily="18" charset="0"/>
              </a:rPr>
              <a:t>  </a:t>
            </a:r>
            <a:r>
              <a:rPr lang="ru-RU" sz="2800" b="1">
                <a:solidFill>
                  <a:srgbClr val="CC3300"/>
                </a:solidFill>
                <a:latin typeface="Times New Roman" pitchFamily="18" charset="0"/>
              </a:rPr>
              <a:t>Теория относительности – это физическая теория, описывающая свойства пространства и времени,     а также                                                      закономерности относительного движения тел,                   обусловленных этими свойствами.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468313" y="692150"/>
            <a:ext cx="7559675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>
                <a:solidFill>
                  <a:srgbClr val="CC3300"/>
                </a:solidFill>
                <a:latin typeface="Times New Roman" pitchFamily="18" charset="0"/>
              </a:rPr>
              <a:t>Инерциальные системы отсчета</a:t>
            </a:r>
            <a:r>
              <a:rPr lang="ru-RU" sz="3200" b="1">
                <a:solidFill>
                  <a:schemeClr val="bg2"/>
                </a:solidFill>
                <a:latin typeface="Times New Roman" pitchFamily="18" charset="0"/>
              </a:rPr>
              <a:t> – системы отсчета, которые находятся в состоянии покоя или движутся прямолинейно равномерно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755650" y="3284538"/>
            <a:ext cx="7561263" cy="155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>
                <a:solidFill>
                  <a:srgbClr val="CC3300"/>
                </a:solidFill>
                <a:latin typeface="Times New Roman" pitchFamily="18" charset="0"/>
              </a:rPr>
              <a:t>Неинерциальные системы отсчета –</a:t>
            </a:r>
            <a:r>
              <a:rPr lang="ru-RU" sz="3200" b="1">
                <a:solidFill>
                  <a:schemeClr val="bg2"/>
                </a:solidFill>
                <a:latin typeface="Times New Roman" pitchFamily="18" charset="0"/>
              </a:rPr>
              <a:t> системы отсчета, которые движутся с ускорением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galileo_30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620713"/>
            <a:ext cx="3852863" cy="4968875"/>
          </a:xfrm>
          <a:prstGeom prst="rect">
            <a:avLst/>
          </a:prstGeom>
          <a:noFill/>
        </p:spPr>
      </p:pic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3995738" y="549275"/>
            <a:ext cx="4897437" cy="5307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>
                <a:solidFill>
                  <a:schemeClr val="bg2"/>
                </a:solidFill>
                <a:latin typeface="Times New Roman" pitchFamily="18" charset="0"/>
              </a:rPr>
              <a:t>В 1632 г. </a:t>
            </a:r>
            <a:r>
              <a:rPr lang="ru-RU" sz="2400" b="1">
                <a:solidFill>
                  <a:srgbClr val="CC3300"/>
                </a:solidFill>
                <a:latin typeface="Times New Roman" pitchFamily="18" charset="0"/>
              </a:rPr>
              <a:t>Галилео Галилей</a:t>
            </a:r>
            <a:r>
              <a:rPr lang="ru-RU" sz="2400" b="1">
                <a:solidFill>
                  <a:schemeClr val="bg2"/>
                </a:solidFill>
                <a:latin typeface="Times New Roman" pitchFamily="18" charset="0"/>
              </a:rPr>
              <a:t> сформулировал                  </a:t>
            </a:r>
            <a:r>
              <a:rPr lang="ru-RU" sz="2400" b="1">
                <a:solidFill>
                  <a:srgbClr val="CC3300"/>
                </a:solidFill>
                <a:latin typeface="Times New Roman" pitchFamily="18" charset="0"/>
              </a:rPr>
              <a:t>принцип относительности:</a:t>
            </a:r>
            <a:r>
              <a:rPr lang="ru-RU" sz="2800" b="1">
                <a:solidFill>
                  <a:schemeClr val="bg2"/>
                </a:solidFill>
                <a:latin typeface="Times New Roman" pitchFamily="18" charset="0"/>
              </a:rPr>
              <a:t>                  </a:t>
            </a:r>
          </a:p>
          <a:p>
            <a:pPr algn="ctr">
              <a:spcBef>
                <a:spcPct val="50000"/>
              </a:spcBef>
            </a:pPr>
            <a:r>
              <a:rPr lang="ru-RU" sz="2800" b="1" i="1">
                <a:solidFill>
                  <a:schemeClr val="bg2"/>
                </a:solidFill>
                <a:latin typeface="Times New Roman" pitchFamily="18" charset="0"/>
              </a:rPr>
              <a:t>все механические явления протекают в любых инерциальных системах отсчета  одинаковым образом.  Все законы механики инвариантны по отношению к любым инерциальным системам отсчета.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250825" y="4652963"/>
            <a:ext cx="8642350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>
                <a:solidFill>
                  <a:srgbClr val="CC3300"/>
                </a:solidFill>
                <a:latin typeface="Times New Roman" pitchFamily="18" charset="0"/>
              </a:rPr>
              <a:t>Распространяется ли                               принцип относительности,          справедливый для механических явлений,                                      на электромагнитные явления?</a:t>
            </a:r>
          </a:p>
        </p:txBody>
      </p:sp>
      <p:sp>
        <p:nvSpPr>
          <p:cNvPr id="22534" name="WordArt 6"/>
          <p:cNvSpPr>
            <a:spLocks noChangeArrowheads="1" noChangeShapeType="1" noTextEdit="1"/>
          </p:cNvSpPr>
          <p:nvPr/>
        </p:nvSpPr>
        <p:spPr bwMode="auto">
          <a:xfrm>
            <a:off x="6659563" y="765175"/>
            <a:ext cx="2017712" cy="34559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8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bg2"/>
                    </a:gs>
                    <a:gs pos="50000">
                      <a:srgbClr val="CC3300"/>
                    </a:gs>
                    <a:gs pos="100000">
                      <a:schemeClr val="bg2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?</a:t>
            </a:r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250825" y="620713"/>
            <a:ext cx="2736850" cy="222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>
                <a:solidFill>
                  <a:schemeClr val="bg2"/>
                </a:solidFill>
                <a:latin typeface="Times New Roman" pitchFamily="18" charset="0"/>
              </a:rPr>
              <a:t>Вторая половина  </a:t>
            </a:r>
            <a:r>
              <a:rPr lang="en-US" sz="2000" b="1">
                <a:solidFill>
                  <a:schemeClr val="bg2"/>
                </a:solidFill>
                <a:latin typeface="Times New Roman" pitchFamily="18" charset="0"/>
              </a:rPr>
              <a:t>XIX</a:t>
            </a:r>
            <a:r>
              <a:rPr lang="ru-RU" sz="2000" b="1">
                <a:solidFill>
                  <a:schemeClr val="bg2"/>
                </a:solidFill>
                <a:latin typeface="Times New Roman" pitchFamily="18" charset="0"/>
              </a:rPr>
              <a:t> века</a:t>
            </a:r>
            <a:r>
              <a:rPr lang="ru-RU" sz="2400" b="1">
                <a:solidFill>
                  <a:schemeClr val="bg2"/>
                </a:solidFill>
                <a:latin typeface="Times New Roman" pitchFamily="18" charset="0"/>
              </a:rPr>
              <a:t>,                 </a:t>
            </a:r>
            <a:r>
              <a:rPr lang="ru-RU" sz="2400" b="1">
                <a:solidFill>
                  <a:srgbClr val="CC3300"/>
                </a:solidFill>
                <a:latin typeface="Times New Roman" pitchFamily="18" charset="0"/>
              </a:rPr>
              <a:t>Дж.К. Максвелл</a:t>
            </a:r>
            <a:r>
              <a:rPr lang="ru-RU" sz="2400" b="1">
                <a:solidFill>
                  <a:schemeClr val="bg2"/>
                </a:solidFill>
                <a:latin typeface="Times New Roman" pitchFamily="18" charset="0"/>
              </a:rPr>
              <a:t> сформулировал </a:t>
            </a:r>
            <a:r>
              <a:rPr lang="ru-RU" sz="2400" b="1">
                <a:solidFill>
                  <a:srgbClr val="CC3300"/>
                </a:solidFill>
                <a:latin typeface="Times New Roman" pitchFamily="18" charset="0"/>
              </a:rPr>
              <a:t>основные законы электродинамики</a:t>
            </a:r>
          </a:p>
        </p:txBody>
      </p:sp>
      <p:pic>
        <p:nvPicPr>
          <p:cNvPr id="22536" name="Picture 8" descr="Джеймс Кларк Максвелл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87675" y="692150"/>
            <a:ext cx="3457575" cy="381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2268538" y="549275"/>
            <a:ext cx="42116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ru-RU" sz="2400" b="1">
                <a:solidFill>
                  <a:schemeClr val="bg2"/>
                </a:solidFill>
                <a:latin typeface="Times New Roman" pitchFamily="18" charset="0"/>
              </a:rPr>
              <a:t>Закон сложения скоростей</a:t>
            </a:r>
            <a:endParaRPr lang="ru-RU"/>
          </a:p>
        </p:txBody>
      </p:sp>
      <p:pic>
        <p:nvPicPr>
          <p:cNvPr id="24583" name="Picture 7" descr="закон сложения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68538" y="1196975"/>
            <a:ext cx="4389437" cy="55165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WordArt 4"/>
          <p:cNvSpPr>
            <a:spLocks noChangeArrowheads="1" noChangeShapeType="1" noTextEdit="1"/>
          </p:cNvSpPr>
          <p:nvPr/>
        </p:nvSpPr>
        <p:spPr bwMode="auto">
          <a:xfrm>
            <a:off x="1979613" y="476250"/>
            <a:ext cx="5473700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8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bg2"/>
                    </a:gs>
                    <a:gs pos="50000">
                      <a:srgbClr val="CC3300"/>
                    </a:gs>
                    <a:gs pos="100000">
                      <a:schemeClr val="bg2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ПОСТУЛАТЫ </a:t>
            </a:r>
          </a:p>
        </p:txBody>
      </p:sp>
      <p:sp>
        <p:nvSpPr>
          <p:cNvPr id="25605" name="WordArt 5"/>
          <p:cNvSpPr>
            <a:spLocks noChangeArrowheads="1" noChangeShapeType="1" noTextEdit="1"/>
          </p:cNvSpPr>
          <p:nvPr/>
        </p:nvSpPr>
        <p:spPr bwMode="auto">
          <a:xfrm>
            <a:off x="250825" y="1196975"/>
            <a:ext cx="8642350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8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bg2"/>
                    </a:gs>
                    <a:gs pos="50000">
                      <a:schemeClr val="accent2"/>
                    </a:gs>
                    <a:gs pos="100000">
                      <a:schemeClr val="bg2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ТЕОРИИ  ОТНОСИТЕЛЬНОСТИ:</a:t>
            </a:r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179388" y="1916113"/>
            <a:ext cx="5905500" cy="451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i="1">
                <a:solidFill>
                  <a:srgbClr val="CC3300"/>
                </a:solidFill>
                <a:latin typeface="Times New Roman" pitchFamily="18" charset="0"/>
              </a:rPr>
              <a:t>Первый постулат –                           Принцип относительности Эйнштейна:</a:t>
            </a:r>
            <a:r>
              <a:rPr lang="ru-RU" sz="2800" b="1">
                <a:latin typeface="Times New Roman" pitchFamily="18" charset="0"/>
              </a:rPr>
              <a:t>  </a:t>
            </a:r>
            <a:r>
              <a:rPr lang="ru-RU" sz="2800" b="1" i="1">
                <a:solidFill>
                  <a:schemeClr val="bg2"/>
                </a:solidFill>
                <a:latin typeface="Times New Roman" pitchFamily="18" charset="0"/>
              </a:rPr>
              <a:t>все процессы природы протекают одинаково во всех  ИСО.</a:t>
            </a:r>
          </a:p>
          <a:p>
            <a:pPr algn="ctr">
              <a:spcBef>
                <a:spcPct val="50000"/>
              </a:spcBef>
            </a:pPr>
            <a:r>
              <a:rPr lang="ru-RU" sz="2400" b="1" i="1">
                <a:solidFill>
                  <a:srgbClr val="CC3300"/>
                </a:solidFill>
                <a:latin typeface="Times New Roman" pitchFamily="18" charset="0"/>
              </a:rPr>
              <a:t>Второй постулат:</a:t>
            </a:r>
            <a:r>
              <a:rPr lang="ru-RU" sz="2800" i="1">
                <a:solidFill>
                  <a:srgbClr val="CC3300"/>
                </a:solidFill>
                <a:latin typeface="Times New Roman" pitchFamily="18" charset="0"/>
              </a:rPr>
              <a:t>                           </a:t>
            </a:r>
            <a:r>
              <a:rPr lang="ru-RU" sz="2800" b="1">
                <a:solidFill>
                  <a:schemeClr val="bg2"/>
                </a:solidFill>
                <a:latin typeface="Times New Roman" pitchFamily="18" charset="0"/>
              </a:rPr>
              <a:t> </a:t>
            </a:r>
            <a:r>
              <a:rPr lang="ru-RU" sz="2800" b="1" i="1">
                <a:solidFill>
                  <a:schemeClr val="bg2"/>
                </a:solidFill>
                <a:latin typeface="Times New Roman" pitchFamily="18" charset="0"/>
              </a:rPr>
              <a:t>скорость света в вакууме            одинакова для всех ИСО.                            Она не зависит ни от скорости источника, ни от скорости приемника светового сигнала.</a:t>
            </a:r>
          </a:p>
        </p:txBody>
      </p:sp>
      <p:pic>
        <p:nvPicPr>
          <p:cNvPr id="25607" name="Picture 7" descr="э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56325" y="2852738"/>
            <a:ext cx="2789238" cy="37258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WordArt 4"/>
          <p:cNvSpPr>
            <a:spLocks noChangeArrowheads="1" noChangeShapeType="1" noTextEdit="1"/>
          </p:cNvSpPr>
          <p:nvPr/>
        </p:nvSpPr>
        <p:spPr bwMode="auto">
          <a:xfrm>
            <a:off x="611188" y="476250"/>
            <a:ext cx="8137525" cy="6492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8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bg2"/>
                    </a:gs>
                    <a:gs pos="50000">
                      <a:srgbClr val="CC3300"/>
                    </a:gs>
                    <a:gs pos="100000">
                      <a:schemeClr val="bg2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ОТНОСИТЕЛЬНОСТЬ  ОДНОВРЕМЕННОСТИ</a:t>
            </a:r>
          </a:p>
        </p:txBody>
      </p:sp>
      <p:pic>
        <p:nvPicPr>
          <p:cNvPr id="26630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5650" y="1557338"/>
            <a:ext cx="7777163" cy="325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6631" name="WordArt 7"/>
          <p:cNvSpPr>
            <a:spLocks noChangeArrowheads="1" noChangeShapeType="1" noTextEdit="1"/>
          </p:cNvSpPr>
          <p:nvPr/>
        </p:nvSpPr>
        <p:spPr bwMode="auto">
          <a:xfrm>
            <a:off x="3276600" y="5734050"/>
            <a:ext cx="5545138" cy="6492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8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bg2"/>
                    </a:gs>
                    <a:gs pos="50000">
                      <a:srgbClr val="CC3300"/>
                    </a:gs>
                    <a:gs pos="100000">
                      <a:schemeClr val="bg2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"ПАРАДОКС БЛИЗНЕЦОВ"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WordArt 4"/>
          <p:cNvSpPr>
            <a:spLocks noChangeArrowheads="1" noChangeShapeType="1" noTextEdit="1"/>
          </p:cNvSpPr>
          <p:nvPr/>
        </p:nvSpPr>
        <p:spPr bwMode="auto">
          <a:xfrm>
            <a:off x="468313" y="476250"/>
            <a:ext cx="8137525" cy="3587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8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bg2"/>
                    </a:gs>
                    <a:gs pos="50000">
                      <a:srgbClr val="CC3300"/>
                    </a:gs>
                    <a:gs pos="100000">
                      <a:schemeClr val="bg2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РЕЛЯТИВИСТСКИЕ ЗАКОНЫ:</a:t>
            </a:r>
          </a:p>
        </p:txBody>
      </p:sp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0" y="31289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8677" name="Object 5"/>
          <p:cNvGraphicFramePr>
            <a:graphicFrameLocks noChangeAspect="1"/>
          </p:cNvGraphicFramePr>
          <p:nvPr/>
        </p:nvGraphicFramePr>
        <p:xfrm>
          <a:off x="611188" y="1052513"/>
          <a:ext cx="1944687" cy="1633537"/>
        </p:xfrm>
        <a:graphic>
          <a:graphicData uri="http://schemas.openxmlformats.org/presentationml/2006/ole">
            <p:oleObj spid="_x0000_s28677" name="Формула" r:id="rId3" imgW="711200" imgH="596900" progId="Equation.3">
              <p:embed/>
            </p:oleObj>
          </a:graphicData>
        </a:graphic>
      </p:graphicFrame>
      <p:graphicFrame>
        <p:nvGraphicFramePr>
          <p:cNvPr id="28680" name="Object 8"/>
          <p:cNvGraphicFramePr>
            <a:graphicFrameLocks noChangeAspect="1"/>
          </p:cNvGraphicFramePr>
          <p:nvPr/>
        </p:nvGraphicFramePr>
        <p:xfrm>
          <a:off x="3995738" y="2709863"/>
          <a:ext cx="1727200" cy="565150"/>
        </p:xfrm>
        <a:graphic>
          <a:graphicData uri="http://schemas.openxmlformats.org/presentationml/2006/ole">
            <p:oleObj spid="_x0000_s28680" name="Формула" r:id="rId4" imgW="494870" imgH="164957" progId="Equation.3">
              <p:embed/>
            </p:oleObj>
          </a:graphicData>
        </a:graphic>
      </p:graphicFrame>
      <p:graphicFrame>
        <p:nvGraphicFramePr>
          <p:cNvPr id="28679" name="Object 7"/>
          <p:cNvGraphicFramePr>
            <a:graphicFrameLocks noChangeAspect="1"/>
          </p:cNvGraphicFramePr>
          <p:nvPr/>
        </p:nvGraphicFramePr>
        <p:xfrm>
          <a:off x="3924300" y="3284538"/>
          <a:ext cx="1727200" cy="1401762"/>
        </p:xfrm>
        <a:graphic>
          <a:graphicData uri="http://schemas.openxmlformats.org/presentationml/2006/ole">
            <p:oleObj spid="_x0000_s28679" name="Формула" r:id="rId5" imgW="812447" imgH="660113" progId="Equation.3">
              <p:embed/>
            </p:oleObj>
          </a:graphicData>
        </a:graphic>
      </p:graphicFrame>
      <p:sp>
        <p:nvSpPr>
          <p:cNvPr id="28681" name="Rectangle 9"/>
          <p:cNvSpPr>
            <a:spLocks noChangeArrowheads="1"/>
          </p:cNvSpPr>
          <p:nvPr/>
        </p:nvSpPr>
        <p:spPr bwMode="auto">
          <a:xfrm>
            <a:off x="0" y="2882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8682" name="Rectangle 10"/>
          <p:cNvSpPr>
            <a:spLocks noChangeArrowheads="1"/>
          </p:cNvSpPr>
          <p:nvPr/>
        </p:nvSpPr>
        <p:spPr bwMode="auto">
          <a:xfrm>
            <a:off x="0" y="3044825"/>
            <a:ext cx="5270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sz="1200">
                <a:cs typeface="Times New Roman" pitchFamily="18" charset="0"/>
              </a:rPr>
              <a:t>        </a:t>
            </a:r>
            <a:endParaRPr lang="ru-RU"/>
          </a:p>
        </p:txBody>
      </p:sp>
      <p:sp>
        <p:nvSpPr>
          <p:cNvPr id="28684" name="Rectangle 12"/>
          <p:cNvSpPr>
            <a:spLocks noChangeArrowheads="1"/>
          </p:cNvSpPr>
          <p:nvPr/>
        </p:nvSpPr>
        <p:spPr bwMode="auto">
          <a:xfrm>
            <a:off x="0" y="27289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8683" name="Object 11"/>
          <p:cNvGraphicFramePr>
            <a:graphicFrameLocks noChangeAspect="1"/>
          </p:cNvGraphicFramePr>
          <p:nvPr/>
        </p:nvGraphicFramePr>
        <p:xfrm>
          <a:off x="6588125" y="3284538"/>
          <a:ext cx="2390775" cy="1400175"/>
        </p:xfrm>
        <a:graphic>
          <a:graphicData uri="http://schemas.openxmlformats.org/presentationml/2006/ole">
            <p:oleObj spid="_x0000_s28683" name="Формула" r:id="rId6" imgW="1129810" imgH="660113" progId="Equation.3">
              <p:embed/>
            </p:oleObj>
          </a:graphicData>
        </a:graphic>
      </p:graphicFrame>
      <p:sp>
        <p:nvSpPr>
          <p:cNvPr id="28686" name="Rectangle 14"/>
          <p:cNvSpPr>
            <a:spLocks noChangeArrowheads="1"/>
          </p:cNvSpPr>
          <p:nvPr/>
        </p:nvSpPr>
        <p:spPr bwMode="auto">
          <a:xfrm>
            <a:off x="0" y="3086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8685" name="Object 13"/>
          <p:cNvGraphicFramePr>
            <a:graphicFrameLocks noChangeAspect="1"/>
          </p:cNvGraphicFramePr>
          <p:nvPr/>
        </p:nvGraphicFramePr>
        <p:xfrm>
          <a:off x="323850" y="5013325"/>
          <a:ext cx="2952750" cy="1647825"/>
        </p:xfrm>
        <a:graphic>
          <a:graphicData uri="http://schemas.openxmlformats.org/presentationml/2006/ole">
            <p:oleObj spid="_x0000_s28685" name="Формула" r:id="rId7" imgW="1231900" imgH="685800" progId="Equation.3">
              <p:embed/>
            </p:oleObj>
          </a:graphicData>
        </a:graphic>
      </p:graphicFrame>
      <p:sp>
        <p:nvSpPr>
          <p:cNvPr id="28687" name="Text Box 15"/>
          <p:cNvSpPr txBox="1">
            <a:spLocks noChangeArrowheads="1"/>
          </p:cNvSpPr>
          <p:nvPr/>
        </p:nvSpPr>
        <p:spPr bwMode="auto">
          <a:xfrm>
            <a:off x="2555875" y="1268413"/>
            <a:ext cx="42481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>
                <a:solidFill>
                  <a:schemeClr val="bg2"/>
                </a:solidFill>
                <a:latin typeface="Times New Roman" pitchFamily="18" charset="0"/>
              </a:rPr>
              <a:t>- </a:t>
            </a:r>
            <a:r>
              <a:rPr lang="ru-RU" sz="2400" b="1">
                <a:solidFill>
                  <a:schemeClr val="bg2"/>
                </a:solidFill>
                <a:latin typeface="Times New Roman" pitchFamily="18" charset="0"/>
              </a:rPr>
              <a:t>Релятивистский закон                        сложения скоростей</a:t>
            </a:r>
          </a:p>
        </p:txBody>
      </p:sp>
      <p:sp>
        <p:nvSpPr>
          <p:cNvPr id="28688" name="Text Box 16"/>
          <p:cNvSpPr txBox="1">
            <a:spLocks noChangeArrowheads="1"/>
          </p:cNvSpPr>
          <p:nvPr/>
        </p:nvSpPr>
        <p:spPr bwMode="auto">
          <a:xfrm>
            <a:off x="827088" y="3141663"/>
            <a:ext cx="302418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>
                <a:solidFill>
                  <a:schemeClr val="bg2"/>
                </a:solidFill>
                <a:latin typeface="Times New Roman" pitchFamily="18" charset="0"/>
              </a:rPr>
              <a:t>- Релятивистский импульс</a:t>
            </a:r>
            <a:endParaRPr lang="ru-RU" sz="2400" b="1">
              <a:latin typeface="Times New Roman" pitchFamily="18" charset="0"/>
            </a:endParaRPr>
          </a:p>
        </p:txBody>
      </p:sp>
      <p:sp>
        <p:nvSpPr>
          <p:cNvPr id="28689" name="Text Box 17"/>
          <p:cNvSpPr txBox="1">
            <a:spLocks noChangeArrowheads="1"/>
          </p:cNvSpPr>
          <p:nvPr/>
        </p:nvSpPr>
        <p:spPr bwMode="auto">
          <a:xfrm>
            <a:off x="2987675" y="5300663"/>
            <a:ext cx="39608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>
                <a:solidFill>
                  <a:schemeClr val="bg2"/>
                </a:solidFill>
                <a:latin typeface="Times New Roman" pitchFamily="18" charset="0"/>
              </a:rPr>
              <a:t>- Закон взаимосвязи       массы и энергии</a:t>
            </a:r>
            <a:endParaRPr lang="ru-RU" sz="2400" b="1">
              <a:latin typeface="Times New Roman" pitchFamily="18" charset="0"/>
            </a:endParaRPr>
          </a:p>
        </p:txBody>
      </p:sp>
      <p:sp>
        <p:nvSpPr>
          <p:cNvPr id="28690" name="Rectangle 18"/>
          <p:cNvSpPr>
            <a:spLocks noChangeArrowheads="1"/>
          </p:cNvSpPr>
          <p:nvPr/>
        </p:nvSpPr>
        <p:spPr bwMode="auto">
          <a:xfrm>
            <a:off x="250825" y="4797425"/>
            <a:ext cx="3097213" cy="1871663"/>
          </a:xfrm>
          <a:prstGeom prst="rect">
            <a:avLst/>
          </a:prstGeom>
          <a:noFill/>
          <a:ln w="28575">
            <a:solidFill>
              <a:srgbClr val="CC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8691" name="Rectangle 19"/>
          <p:cNvSpPr>
            <a:spLocks noChangeArrowheads="1"/>
          </p:cNvSpPr>
          <p:nvPr/>
        </p:nvSpPr>
        <p:spPr bwMode="auto">
          <a:xfrm>
            <a:off x="250825" y="981075"/>
            <a:ext cx="2773363" cy="1800225"/>
          </a:xfrm>
          <a:prstGeom prst="rect">
            <a:avLst/>
          </a:prstGeom>
          <a:noFill/>
          <a:ln w="28575">
            <a:solidFill>
              <a:srgbClr val="CC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8692" name="Rectangle 20"/>
          <p:cNvSpPr>
            <a:spLocks noChangeArrowheads="1"/>
          </p:cNvSpPr>
          <p:nvPr/>
        </p:nvSpPr>
        <p:spPr bwMode="auto">
          <a:xfrm>
            <a:off x="3779838" y="2636838"/>
            <a:ext cx="5184775" cy="2160587"/>
          </a:xfrm>
          <a:prstGeom prst="rect">
            <a:avLst/>
          </a:prstGeom>
          <a:noFill/>
          <a:ln w="28575">
            <a:solidFill>
              <a:srgbClr val="CC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иксел">
  <a:themeElements>
    <a:clrScheme name="Пиксел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Пиксел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213</TotalTime>
  <Words>355</Words>
  <Application>Microsoft Office PowerPoint</Application>
  <PresentationFormat>Экран (4:3)</PresentationFormat>
  <Paragraphs>38</Paragraphs>
  <Slides>11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Пиксел</vt:lpstr>
      <vt:lpstr>Формула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CITT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Adminushka</cp:lastModifiedBy>
  <cp:revision>14</cp:revision>
  <dcterms:created xsi:type="dcterms:W3CDTF">2008-04-02T07:43:07Z</dcterms:created>
  <dcterms:modified xsi:type="dcterms:W3CDTF">2015-10-22T18:18:19Z</dcterms:modified>
</cp:coreProperties>
</file>