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92" r:id="rId4"/>
    <p:sldId id="291" r:id="rId5"/>
    <p:sldId id="293" r:id="rId6"/>
    <p:sldId id="294" r:id="rId7"/>
    <p:sldId id="301" r:id="rId8"/>
    <p:sldId id="302" r:id="rId9"/>
    <p:sldId id="295" r:id="rId10"/>
    <p:sldId id="296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97" r:id="rId20"/>
    <p:sldId id="298" r:id="rId21"/>
    <p:sldId id="299" r:id="rId22"/>
    <p:sldId id="30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8C8C8"/>
    <a:srgbClr val="DDDDDD"/>
    <a:srgbClr val="B2B2B2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71" autoAdjust="0"/>
    <p:restoredTop sz="94693" autoAdjust="0"/>
  </p:normalViewPr>
  <p:slideViewPr>
    <p:cSldViewPr snapToGrid="0">
      <p:cViewPr varScale="1">
        <p:scale>
          <a:sx n="79" d="100"/>
          <a:sy n="79" d="100"/>
        </p:scale>
        <p:origin x="-11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39EC7EB-57B9-4C1B-B5F3-9A6A2C693B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08" name="Rectangle 36"/>
          <p:cNvSpPr>
            <a:spLocks noChangeArrowheads="1"/>
          </p:cNvSpPr>
          <p:nvPr userDrawn="1"/>
        </p:nvSpPr>
        <p:spPr bwMode="auto">
          <a:xfrm>
            <a:off x="3429000" y="1995488"/>
            <a:ext cx="1905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09" name="Picture 3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651000"/>
            <a:ext cx="3605213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9462C-B4D7-488B-B4A4-14614660C4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7C186-F5EE-41D5-AC66-E5A142F77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41425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C306529-FB98-48E7-BD63-A17D3D449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B1B22-4910-431E-9DD1-1B535DBF1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B2E9F-BDB5-4DB5-A726-8E1E5253C1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0605C-5BBC-4C41-8E1B-61104A4E1C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F200C-B70E-4DB3-8032-886BE48650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6DED4-4964-4293-B269-B5D4C28EE1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F91BB-10B9-43AE-BCA4-4B0944189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A799B-B94D-4A80-8952-52819A969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CED07-755B-4A94-9EFF-00C4214A3F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24600" y="6564313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2A6DBC-A1E2-465C-AD1D-B6C69C223C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63963" y="1495425"/>
            <a:ext cx="5316537" cy="1828800"/>
          </a:xfrm>
        </p:spPr>
        <p:txBody>
          <a:bodyPr/>
          <a:lstStyle/>
          <a:p>
            <a:r>
              <a:rPr lang="en-US" sz="2800"/>
              <a:t> </a:t>
            </a:r>
            <a:r>
              <a:rPr lang="ru-RU" sz="5800"/>
              <a:t>Дифракция</a:t>
            </a:r>
            <a:endParaRPr lang="en-US" sz="580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843918" y="621665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”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Дифракционные картины от различных препятствий</a:t>
            </a:r>
          </a:p>
        </p:txBody>
      </p:sp>
      <p:pic>
        <p:nvPicPr>
          <p:cNvPr id="131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20913" y="1951038"/>
            <a:ext cx="4657725" cy="3895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41425"/>
            <a:ext cx="8229600" cy="5248275"/>
          </a:xfrm>
        </p:spPr>
        <p:txBody>
          <a:bodyPr/>
          <a:lstStyle/>
          <a:p>
            <a:pPr algn="ctr">
              <a:buNone/>
            </a:pPr>
            <a:endParaRPr lang="ru-RU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разность хода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от двух соседних зон </a:t>
            </a:r>
            <a:r>
              <a:rPr lang="ru-RU" sz="3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равна половине длины волны</a:t>
            </a:r>
            <a:r>
              <a:rPr lang="ru-RU" sz="3200" i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 колебания от них приходят в точку О в противоположных фазах и наблюдается </a:t>
            </a:r>
            <a:r>
              <a:rPr lang="ru-RU" sz="3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интерференционный минимум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разность хода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равна длине волны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 наблюдается 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интерференционный максимум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547" y="1299410"/>
            <a:ext cx="81333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Таким образом, если на препятствии укладывается целое число длин волн, то они гасят друг друга и в данной точке наблюдается минимум (темное пятно). Если нечетное число полуволн, то наблюдается максимум (светлое пятно)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1335505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Зонные пластинки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Lect02_1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4063" y="2899610"/>
            <a:ext cx="4876800" cy="25638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1263" y="2358189"/>
            <a:ext cx="63767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этом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принципе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основаны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т.н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зонные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пластинки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этом принципе основаны т.н. зонные пластинки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Lect02_1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938" y="1395662"/>
            <a:ext cx="7146758" cy="5462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Условия наблюдения дифракции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5032" y="2237873"/>
            <a:ext cx="66775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Дифракция происходит на предметах любых размеров, а не только соизмеримых с длиной волны</a:t>
            </a:r>
            <a:r>
              <a:rPr lang="ru-RU" sz="4400" b="1" i="1" noProof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noProof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endParaRPr lang="ru-RU" sz="4400" b="1" i="1" noProof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7391400" cy="563563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Условия наблюдения дифракции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2053" y="1371600"/>
            <a:ext cx="767614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Трудности наблюдения заключаются в том, что вследствие малости длины световой волны интерференционные максимумы располагаются очень близко друг к другу, а их интенсивность быстро убывает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152400"/>
            <a:ext cx="8570495" cy="563563"/>
          </a:xfrm>
        </p:spPr>
        <p:txBody>
          <a:bodyPr/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Границы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применимости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геометрической оптики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9095" y="1576137"/>
            <a:ext cx="7483642" cy="3463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 algn="ctr">
              <a:lnSpc>
                <a:spcPct val="14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наблюдение ведется на расстоянии             </a:t>
            </a:r>
            <a:r>
              <a:rPr lang="ru-RU" sz="3200" noProof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где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i="1" noProof="1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размер предмета, то начинают проявляться волновые свойства света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6713621" y="2366211"/>
          <a:ext cx="838200" cy="711200"/>
        </p:xfrm>
        <a:graphic>
          <a:graphicData uri="http://schemas.openxmlformats.org/presentationml/2006/ole">
            <p:oleObj spid="_x0000_s149506" name="Equation" r:id="rId3" imgW="4950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Дифракционная решетка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6729" y="332855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3456" y="1744579"/>
            <a:ext cx="4572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0653" y="1528012"/>
            <a:ext cx="731519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ru-RU" sz="3200" b="1" i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Дифракционные решетки, представляющие собой точную систему штрихов некоторого профиля, нанесенную на плоскую или вогнутую оптическую поверхность, применяются в спектральном приборостроении, лазерах, метрологических мерах малой длины и </a:t>
            </a:r>
            <a:r>
              <a:rPr lang="ru-RU" sz="3200" b="1" i="1" dirty="0" err="1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3200" b="1" i="1" dirty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4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0888" y="3328988"/>
            <a:ext cx="2524125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Дифракционная решетка</a:t>
            </a:r>
          </a:p>
        </p:txBody>
      </p:sp>
      <p:graphicFrame>
        <p:nvGraphicFramePr>
          <p:cNvPr id="133141" name="Object 21"/>
          <p:cNvGraphicFramePr>
            <a:graphicFrameLocks noChangeAspect="1"/>
          </p:cNvGraphicFramePr>
          <p:nvPr>
            <p:ph sz="half" idx="1"/>
          </p:nvPr>
        </p:nvGraphicFramePr>
        <p:xfrm>
          <a:off x="1697038" y="4308475"/>
          <a:ext cx="914400" cy="203200"/>
        </p:xfrm>
        <a:graphic>
          <a:graphicData uri="http://schemas.openxmlformats.org/presentationml/2006/ole">
            <p:oleObj spid="_x0000_s133141" name="Equation" r:id="rId4" imgW="914400" imgH="203040" progId="Equation.3">
              <p:embed/>
            </p:oleObj>
          </a:graphicData>
        </a:graphic>
      </p:graphicFrame>
      <p:sp>
        <p:nvSpPr>
          <p:cNvPr id="133124" name="Freeform 4"/>
          <p:cNvSpPr>
            <a:spLocks/>
          </p:cNvSpPr>
          <p:nvPr/>
        </p:nvSpPr>
        <p:spPr bwMode="gray">
          <a:xfrm>
            <a:off x="4756150" y="2589213"/>
            <a:ext cx="1266825" cy="606425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25" name="AutoShape 5"/>
          <p:cNvSpPr>
            <a:spLocks noChangeArrowheads="1"/>
          </p:cNvSpPr>
          <p:nvPr/>
        </p:nvSpPr>
        <p:spPr bwMode="auto">
          <a:xfrm>
            <a:off x="3159125" y="3241675"/>
            <a:ext cx="2660650" cy="2613025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26" name="AutoShape 6"/>
          <p:cNvSpPr>
            <a:spLocks noChangeArrowheads="1"/>
          </p:cNvSpPr>
          <p:nvPr/>
        </p:nvSpPr>
        <p:spPr bwMode="auto">
          <a:xfrm>
            <a:off x="6056313" y="2851150"/>
            <a:ext cx="2913062" cy="2906713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27" name="Freeform 7"/>
          <p:cNvSpPr>
            <a:spLocks/>
          </p:cNvSpPr>
          <p:nvPr/>
        </p:nvSpPr>
        <p:spPr bwMode="gray">
          <a:xfrm>
            <a:off x="1868488" y="2903538"/>
            <a:ext cx="1200150" cy="606425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202363" y="2943225"/>
            <a:ext cx="198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Условие </a:t>
            </a:r>
            <a:r>
              <a:rPr lang="en-US">
                <a:solidFill>
                  <a:srgbClr val="000000"/>
                </a:solidFill>
              </a:rPr>
              <a:t>max: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34" name="AutoShape 14"/>
          <p:cNvSpPr>
            <a:spLocks noChangeArrowheads="1"/>
          </p:cNvSpPr>
          <p:nvPr/>
        </p:nvSpPr>
        <p:spPr bwMode="auto">
          <a:xfrm>
            <a:off x="260350" y="3741738"/>
            <a:ext cx="2670175" cy="2393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360363" y="3738563"/>
            <a:ext cx="2481262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33143" name="Object 23"/>
          <p:cNvGraphicFramePr>
            <a:graphicFrameLocks noChangeAspect="1"/>
          </p:cNvGraphicFramePr>
          <p:nvPr/>
        </p:nvGraphicFramePr>
        <p:xfrm>
          <a:off x="6132513" y="3808413"/>
          <a:ext cx="288925" cy="311150"/>
        </p:xfrm>
        <a:graphic>
          <a:graphicData uri="http://schemas.openxmlformats.org/presentationml/2006/ole">
            <p:oleObj spid="_x0000_s133143" name="Equation" r:id="rId5" imgW="139680" imgH="177480" progId="Equation.3">
              <p:embed/>
            </p:oleObj>
          </a:graphicData>
        </a:graphic>
      </p:graphicFrame>
      <p:graphicFrame>
        <p:nvGraphicFramePr>
          <p:cNvPr id="133144" name="Object 24"/>
          <p:cNvGraphicFramePr>
            <a:graphicFrameLocks noChangeAspect="1"/>
          </p:cNvGraphicFramePr>
          <p:nvPr/>
        </p:nvGraphicFramePr>
        <p:xfrm>
          <a:off x="6137275" y="4138613"/>
          <a:ext cx="339725" cy="341312"/>
        </p:xfrm>
        <a:graphic>
          <a:graphicData uri="http://schemas.openxmlformats.org/presentationml/2006/ole">
            <p:oleObj spid="_x0000_s133144" name="Equation" r:id="rId6" imgW="139680" imgH="164880" progId="Equation.3">
              <p:embed/>
            </p:oleObj>
          </a:graphicData>
        </a:graphic>
      </p:graphicFrame>
      <p:sp>
        <p:nvSpPr>
          <p:cNvPr id="133146" name="Text Box 26"/>
          <p:cNvSpPr txBox="1">
            <a:spLocks noChangeArrowheads="1"/>
          </p:cNvSpPr>
          <p:nvPr/>
        </p:nvSpPr>
        <p:spPr bwMode="auto">
          <a:xfrm>
            <a:off x="6321425" y="3770313"/>
            <a:ext cx="2547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- длина волны</a:t>
            </a:r>
          </a:p>
        </p:txBody>
      </p:sp>
      <p:sp>
        <p:nvSpPr>
          <p:cNvPr id="133147" name="Text Box 27"/>
          <p:cNvSpPr txBox="1">
            <a:spLocks noChangeArrowheads="1"/>
          </p:cNvSpPr>
          <p:nvPr/>
        </p:nvSpPr>
        <p:spPr bwMode="auto">
          <a:xfrm>
            <a:off x="6321425" y="4090988"/>
            <a:ext cx="25479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-</a:t>
            </a:r>
            <a:r>
              <a:rPr lang="ru-RU">
                <a:solidFill>
                  <a:srgbClr val="000000"/>
                </a:solidFill>
              </a:rPr>
              <a:t> угол отклонения световых лучей вследствие дифракции</a:t>
            </a:r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>
            <a:off x="6200775" y="5276850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</a:rPr>
              <a:t>k</a:t>
            </a:r>
            <a:r>
              <a:rPr lang="en-US">
                <a:solidFill>
                  <a:srgbClr val="000000"/>
                </a:solidFill>
              </a:rPr>
              <a:t> - </a:t>
            </a:r>
            <a:r>
              <a:rPr lang="ru-RU">
                <a:solidFill>
                  <a:srgbClr val="000000"/>
                </a:solidFill>
              </a:rPr>
              <a:t>порядок спектра</a:t>
            </a:r>
          </a:p>
        </p:txBody>
      </p:sp>
      <p:pic>
        <p:nvPicPr>
          <p:cNvPr id="133149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384175" y="4000500"/>
            <a:ext cx="2425700" cy="1946275"/>
          </a:xfrm>
          <a:noFill/>
          <a:ln/>
        </p:spPr>
      </p:pic>
      <p:graphicFrame>
        <p:nvGraphicFramePr>
          <p:cNvPr id="133151" name="Object 31"/>
          <p:cNvGraphicFramePr>
            <a:graphicFrameLocks noChangeAspect="1"/>
          </p:cNvGraphicFramePr>
          <p:nvPr/>
        </p:nvGraphicFramePr>
        <p:xfrm>
          <a:off x="3279775" y="5078413"/>
          <a:ext cx="1208088" cy="311150"/>
        </p:xfrm>
        <a:graphic>
          <a:graphicData uri="http://schemas.openxmlformats.org/presentationml/2006/ole">
            <p:oleObj spid="_x0000_s133151" name="Equation" r:id="rId8" imgW="583920" imgH="177480" progId="Equation.3">
              <p:embed/>
            </p:oleObj>
          </a:graphicData>
        </a:graphic>
      </p:graphicFrame>
      <p:graphicFrame>
        <p:nvGraphicFramePr>
          <p:cNvPr id="133152" name="Object 32"/>
          <p:cNvGraphicFramePr>
            <a:graphicFrameLocks noChangeAspect="1"/>
          </p:cNvGraphicFramePr>
          <p:nvPr/>
        </p:nvGraphicFramePr>
        <p:xfrm>
          <a:off x="3268663" y="5384800"/>
          <a:ext cx="317500" cy="342900"/>
        </p:xfrm>
        <a:graphic>
          <a:graphicData uri="http://schemas.openxmlformats.org/presentationml/2006/ole">
            <p:oleObj spid="_x0000_s133152" name="Equation" r:id="rId9" imgW="139680" imgH="177480" progId="Equation.3">
              <p:embed/>
            </p:oleObj>
          </a:graphicData>
        </a:graphic>
      </p:graphicFrame>
      <p:sp>
        <p:nvSpPr>
          <p:cNvPr id="133154" name="Text Box 34"/>
          <p:cNvSpPr txBox="1">
            <a:spLocks noChangeArrowheads="1"/>
          </p:cNvSpPr>
          <p:nvPr/>
        </p:nvSpPr>
        <p:spPr bwMode="auto">
          <a:xfrm>
            <a:off x="3575050" y="5349875"/>
            <a:ext cx="207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- период решетки</a:t>
            </a:r>
          </a:p>
        </p:txBody>
      </p:sp>
      <p:sp>
        <p:nvSpPr>
          <p:cNvPr id="133155" name="AutoShape 2"/>
          <p:cNvSpPr>
            <a:spLocks noChangeArrowheads="1"/>
          </p:cNvSpPr>
          <p:nvPr/>
        </p:nvSpPr>
        <p:spPr bwMode="auto">
          <a:xfrm>
            <a:off x="396875" y="1463675"/>
            <a:ext cx="8288338" cy="74612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/>
              <a:t>Дифракционная решетка </a:t>
            </a:r>
            <a:r>
              <a:rPr lang="ru-RU"/>
              <a:t> – совокупность большого числа очень узких щелей</a:t>
            </a:r>
            <a:r>
              <a:rPr lang="en-US"/>
              <a:t>,</a:t>
            </a:r>
            <a:r>
              <a:rPr lang="ru-RU"/>
              <a:t> разделенных непрозрачными промежутками</a:t>
            </a:r>
            <a:endParaRPr lang="el-GR" b="1">
              <a:cs typeface="Arial" charset="0"/>
            </a:endParaRPr>
          </a:p>
        </p:txBody>
      </p:sp>
      <p:graphicFrame>
        <p:nvGraphicFramePr>
          <p:cNvPr id="133160" name="Object 40"/>
          <p:cNvGraphicFramePr>
            <a:graphicFrameLocks noChangeAspect="1"/>
          </p:cNvGraphicFramePr>
          <p:nvPr/>
        </p:nvGraphicFramePr>
        <p:xfrm>
          <a:off x="6365875" y="3344863"/>
          <a:ext cx="1890713" cy="355600"/>
        </p:xfrm>
        <a:graphic>
          <a:graphicData uri="http://schemas.openxmlformats.org/presentationml/2006/ole">
            <p:oleObj spid="_x0000_s133160" name="Equation" r:id="rId10" imgW="9144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52400"/>
            <a:ext cx="7391400" cy="563563"/>
          </a:xfrm>
        </p:spPr>
        <p:txBody>
          <a:bodyPr/>
          <a:lstStyle/>
          <a:p>
            <a:r>
              <a:rPr lang="ru-RU" sz="2400"/>
              <a:t>Дифракция механических волн</a:t>
            </a:r>
            <a:endParaRPr lang="en-US" sz="2400"/>
          </a:p>
        </p:txBody>
      </p:sp>
      <p:sp>
        <p:nvSpPr>
          <p:cNvPr id="81968" name="AutoShape 2"/>
          <p:cNvSpPr>
            <a:spLocks noChangeArrowheads="1"/>
          </p:cNvSpPr>
          <p:nvPr/>
        </p:nvSpPr>
        <p:spPr bwMode="auto">
          <a:xfrm>
            <a:off x="2344738" y="1400175"/>
            <a:ext cx="4211637" cy="9921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/>
              <a:t>Дифракция </a:t>
            </a:r>
            <a:r>
              <a:rPr lang="ru-RU"/>
              <a:t>– отклонение от прямолинейного распространения и огибание волнами препятствий</a:t>
            </a:r>
            <a:endParaRPr lang="el-GR">
              <a:cs typeface="Arial" charset="0"/>
            </a:endParaRPr>
          </a:p>
        </p:txBody>
      </p:sp>
      <p:pic>
        <p:nvPicPr>
          <p:cNvPr id="81969" name="Picture 4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8288" y="2794000"/>
            <a:ext cx="3432175" cy="2727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Дифракционные спектры</a:t>
            </a:r>
          </a:p>
        </p:txBody>
      </p:sp>
      <p:pic>
        <p:nvPicPr>
          <p:cNvPr id="1382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9025" y="3660775"/>
            <a:ext cx="4089400" cy="739775"/>
          </a:xfrm>
          <a:noFill/>
          <a:ln/>
        </p:spPr>
      </p:pic>
      <p:pic>
        <p:nvPicPr>
          <p:cNvPr id="13824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366963" y="1666875"/>
            <a:ext cx="4038600" cy="657225"/>
          </a:xfrm>
          <a:noFill/>
          <a:ln/>
        </p:spPr>
      </p:pic>
      <p:pic>
        <p:nvPicPr>
          <p:cNvPr id="13824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390775" y="2638425"/>
            <a:ext cx="4038600" cy="704850"/>
          </a:xfrm>
          <a:noFill/>
          <a:ln/>
        </p:spPr>
      </p:pic>
      <p:sp>
        <p:nvSpPr>
          <p:cNvPr id="138250" name="AutoShape 2"/>
          <p:cNvSpPr>
            <a:spLocks noChangeArrowheads="1"/>
          </p:cNvSpPr>
          <p:nvPr/>
        </p:nvSpPr>
        <p:spPr bwMode="auto">
          <a:xfrm>
            <a:off x="1133475" y="4724400"/>
            <a:ext cx="6737350" cy="134302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/>
              <a:t>Дифракционная решетка </a:t>
            </a:r>
            <a:r>
              <a:rPr lang="ru-RU"/>
              <a:t> – спектральный прибор</a:t>
            </a:r>
            <a:r>
              <a:rPr lang="en-US"/>
              <a:t>,</a:t>
            </a:r>
            <a:r>
              <a:rPr lang="ru-RU"/>
              <a:t> служащий для разложения света и измерения длины волны</a:t>
            </a:r>
            <a:endParaRPr lang="el-GR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Примеры дифракции света</a:t>
            </a:r>
          </a:p>
        </p:txBody>
      </p:sp>
      <p:sp>
        <p:nvSpPr>
          <p:cNvPr id="142361" name="AutoShape 25"/>
          <p:cNvSpPr>
            <a:spLocks noChangeArrowheads="1"/>
          </p:cNvSpPr>
          <p:nvPr/>
        </p:nvSpPr>
        <p:spPr bwMode="gray">
          <a:xfrm>
            <a:off x="3281363" y="2306638"/>
            <a:ext cx="2763837" cy="3143250"/>
          </a:xfrm>
          <a:prstGeom prst="roundRect">
            <a:avLst>
              <a:gd name="adj" fmla="val 7935"/>
            </a:avLst>
          </a:prstGeom>
          <a:gradFill rotWithShape="1">
            <a:gsLst>
              <a:gs pos="0">
                <a:schemeClr val="hlink">
                  <a:gamma/>
                  <a:shade val="60784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62" name="AutoShape 26"/>
          <p:cNvSpPr>
            <a:spLocks noChangeArrowheads="1"/>
          </p:cNvSpPr>
          <p:nvPr/>
        </p:nvSpPr>
        <p:spPr bwMode="gray">
          <a:xfrm>
            <a:off x="3165475" y="1517650"/>
            <a:ext cx="2968625" cy="947738"/>
          </a:xfrm>
          <a:prstGeom prst="roundRect">
            <a:avLst>
              <a:gd name="adj" fmla="val 17509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63" name="AutoShape 27"/>
          <p:cNvSpPr>
            <a:spLocks noChangeArrowheads="1"/>
          </p:cNvSpPr>
          <p:nvPr/>
        </p:nvSpPr>
        <p:spPr bwMode="gray">
          <a:xfrm>
            <a:off x="3235325" y="2128838"/>
            <a:ext cx="2857500" cy="266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745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64" name="AutoShape 28"/>
          <p:cNvSpPr>
            <a:spLocks noChangeArrowheads="1"/>
          </p:cNvSpPr>
          <p:nvPr/>
        </p:nvSpPr>
        <p:spPr bwMode="gray">
          <a:xfrm>
            <a:off x="3235325" y="1574800"/>
            <a:ext cx="2857500" cy="290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tint val="3333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65" name="AutoShape 29"/>
          <p:cNvSpPr>
            <a:spLocks noChangeArrowheads="1"/>
          </p:cNvSpPr>
          <p:nvPr/>
        </p:nvSpPr>
        <p:spPr bwMode="gray">
          <a:xfrm flipV="1">
            <a:off x="3498850" y="5160963"/>
            <a:ext cx="2371725" cy="1984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alpha val="0"/>
                </a:schemeClr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66" name="AutoShape 30"/>
          <p:cNvSpPr>
            <a:spLocks noChangeArrowheads="1"/>
          </p:cNvSpPr>
          <p:nvPr/>
        </p:nvSpPr>
        <p:spPr bwMode="gray">
          <a:xfrm>
            <a:off x="282575" y="3636963"/>
            <a:ext cx="2686050" cy="2424112"/>
          </a:xfrm>
          <a:prstGeom prst="roundRect">
            <a:avLst>
              <a:gd name="adj" fmla="val 7935"/>
            </a:avLst>
          </a:prstGeom>
          <a:gradFill rotWithShape="1">
            <a:gsLst>
              <a:gs pos="0">
                <a:schemeClr val="accent2">
                  <a:gamma/>
                  <a:shade val="5764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2">
              <a:srgbClr val="B2B2B2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2367" name="AutoShape 31"/>
          <p:cNvSpPr>
            <a:spLocks noChangeArrowheads="1"/>
          </p:cNvSpPr>
          <p:nvPr/>
        </p:nvSpPr>
        <p:spPr bwMode="gray">
          <a:xfrm>
            <a:off x="215900" y="2938463"/>
            <a:ext cx="2825750" cy="938212"/>
          </a:xfrm>
          <a:prstGeom prst="roundRect">
            <a:avLst>
              <a:gd name="adj" fmla="val 17509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68" name="AutoShape 32"/>
          <p:cNvSpPr>
            <a:spLocks noChangeArrowheads="1"/>
          </p:cNvSpPr>
          <p:nvPr/>
        </p:nvSpPr>
        <p:spPr bwMode="gray">
          <a:xfrm>
            <a:off x="285750" y="3484563"/>
            <a:ext cx="2705100" cy="3460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0196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69" name="AutoShape 33"/>
          <p:cNvSpPr>
            <a:spLocks noChangeArrowheads="1"/>
          </p:cNvSpPr>
          <p:nvPr/>
        </p:nvSpPr>
        <p:spPr bwMode="gray">
          <a:xfrm>
            <a:off x="285750" y="2959100"/>
            <a:ext cx="2705100" cy="344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tint val="24314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70" name="Text Box 34"/>
          <p:cNvSpPr txBox="1">
            <a:spLocks noChangeArrowheads="1"/>
          </p:cNvSpPr>
          <p:nvPr/>
        </p:nvSpPr>
        <p:spPr bwMode="gray">
          <a:xfrm>
            <a:off x="960438" y="3135313"/>
            <a:ext cx="1420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Звезды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71" name="AutoShape 35"/>
          <p:cNvSpPr>
            <a:spLocks noChangeArrowheads="1"/>
          </p:cNvSpPr>
          <p:nvPr/>
        </p:nvSpPr>
        <p:spPr bwMode="gray">
          <a:xfrm flipV="1">
            <a:off x="506413" y="5854700"/>
            <a:ext cx="2355850" cy="190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51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72" name="AutoShape 36"/>
          <p:cNvSpPr>
            <a:spLocks noChangeArrowheads="1"/>
          </p:cNvSpPr>
          <p:nvPr/>
        </p:nvSpPr>
        <p:spPr bwMode="gray">
          <a:xfrm>
            <a:off x="6354763" y="3509963"/>
            <a:ext cx="2495550" cy="2570162"/>
          </a:xfrm>
          <a:prstGeom prst="roundRect">
            <a:avLst>
              <a:gd name="adj" fmla="val 7935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1">
              <a:srgbClr val="B2B2B2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2373" name="AutoShape 37"/>
          <p:cNvSpPr>
            <a:spLocks noChangeArrowheads="1"/>
          </p:cNvSpPr>
          <p:nvPr/>
        </p:nvSpPr>
        <p:spPr bwMode="gray">
          <a:xfrm>
            <a:off x="6259513" y="2908300"/>
            <a:ext cx="2670175" cy="925513"/>
          </a:xfrm>
          <a:prstGeom prst="roundRect">
            <a:avLst>
              <a:gd name="adj" fmla="val 17509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74" name="AutoShape 38"/>
          <p:cNvSpPr>
            <a:spLocks noChangeArrowheads="1"/>
          </p:cNvSpPr>
          <p:nvPr/>
        </p:nvSpPr>
        <p:spPr bwMode="gray">
          <a:xfrm>
            <a:off x="6321425" y="3579813"/>
            <a:ext cx="2555875" cy="2301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75" name="AutoShape 39"/>
          <p:cNvSpPr>
            <a:spLocks noChangeArrowheads="1"/>
          </p:cNvSpPr>
          <p:nvPr/>
        </p:nvSpPr>
        <p:spPr bwMode="gray">
          <a:xfrm>
            <a:off x="6321425" y="2957513"/>
            <a:ext cx="2555875" cy="228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tint val="42353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76" name="Text Box 40"/>
          <p:cNvSpPr txBox="1">
            <a:spLocks noChangeArrowheads="1"/>
          </p:cNvSpPr>
          <p:nvPr/>
        </p:nvSpPr>
        <p:spPr bwMode="gray">
          <a:xfrm>
            <a:off x="7054850" y="3095625"/>
            <a:ext cx="1206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Венцы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77" name="AutoShape 41"/>
          <p:cNvSpPr>
            <a:spLocks noChangeArrowheads="1"/>
          </p:cNvSpPr>
          <p:nvPr/>
        </p:nvSpPr>
        <p:spPr bwMode="gray">
          <a:xfrm flipV="1">
            <a:off x="6553200" y="5764213"/>
            <a:ext cx="2139950" cy="265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549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79" name="Text Box 43"/>
          <p:cNvSpPr txBox="1">
            <a:spLocks noChangeArrowheads="1"/>
          </p:cNvSpPr>
          <p:nvPr/>
        </p:nvSpPr>
        <p:spPr bwMode="gray">
          <a:xfrm>
            <a:off x="3603625" y="1668463"/>
            <a:ext cx="2241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Компакт-диск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2387" name="Picture 5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575425" y="4041775"/>
            <a:ext cx="2098675" cy="1574800"/>
          </a:xfrm>
          <a:noFill/>
          <a:ln/>
        </p:spPr>
      </p:pic>
      <p:pic>
        <p:nvPicPr>
          <p:cNvPr id="142383" name="Picture 4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5175" y="4046538"/>
            <a:ext cx="1704975" cy="1704975"/>
          </a:xfrm>
          <a:noFill/>
          <a:ln/>
        </p:spPr>
      </p:pic>
      <p:pic>
        <p:nvPicPr>
          <p:cNvPr id="142385" name="Picture 4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503613" y="2955925"/>
            <a:ext cx="2406650" cy="1806575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Границы применимости геометрической оптики</a:t>
            </a:r>
          </a:p>
        </p:txBody>
      </p:sp>
      <p:graphicFrame>
        <p:nvGraphicFramePr>
          <p:cNvPr id="146440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2063750" y="3113088"/>
          <a:ext cx="1050925" cy="1019175"/>
        </p:xfrm>
        <a:graphic>
          <a:graphicData uri="http://schemas.openxmlformats.org/presentationml/2006/ole">
            <p:oleObj spid="_x0000_s146440" name="Формула" r:id="rId3" imgW="431640" imgH="419040" progId="Equation.3">
              <p:embed/>
            </p:oleObj>
          </a:graphicData>
        </a:graphic>
      </p:graphicFrame>
      <p:sp>
        <p:nvSpPr>
          <p:cNvPr id="146436" name="AutoShape 2"/>
          <p:cNvSpPr>
            <a:spLocks noChangeArrowheads="1"/>
          </p:cNvSpPr>
          <p:nvPr/>
        </p:nvSpPr>
        <p:spPr bwMode="auto">
          <a:xfrm>
            <a:off x="1379538" y="2868613"/>
            <a:ext cx="2505075" cy="266065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endParaRPr lang="el-GR"/>
          </a:p>
        </p:txBody>
      </p:sp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5018088" y="2932113"/>
            <a:ext cx="2538412" cy="256222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l-GR"/>
          </a:p>
        </p:txBody>
      </p:sp>
      <p:sp>
        <p:nvSpPr>
          <p:cNvPr id="146438" name="AutoShape 2"/>
          <p:cNvSpPr>
            <a:spLocks noChangeArrowheads="1"/>
          </p:cNvSpPr>
          <p:nvPr/>
        </p:nvSpPr>
        <p:spPr bwMode="auto">
          <a:xfrm>
            <a:off x="1395413" y="1457325"/>
            <a:ext cx="6153150" cy="99695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/>
              <a:t>Дифракция устанавливает предел разрешающей способности любого оптического прибора</a:t>
            </a:r>
            <a:endParaRPr lang="el-GR"/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1555750" y="4110038"/>
            <a:ext cx="232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Дифракция не видна</a:t>
            </a:r>
            <a:r>
              <a:rPr lang="en-US"/>
              <a:t>,</a:t>
            </a:r>
            <a:r>
              <a:rPr lang="ru-RU"/>
              <a:t> резкая тень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46442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5562600" y="2943225"/>
          <a:ext cx="1104900" cy="1073150"/>
        </p:xfrm>
        <a:graphic>
          <a:graphicData uri="http://schemas.openxmlformats.org/presentationml/2006/ole">
            <p:oleObj spid="_x0000_s146442" name="Equation" r:id="rId4" imgW="431640" imgH="419040" progId="Equation.3">
              <p:embed/>
            </p:oleObj>
          </a:graphicData>
        </a:graphic>
      </p:graphicFrame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5087938" y="4044950"/>
            <a:ext cx="2390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Проявляются волновые свойства</a:t>
            </a:r>
            <a:r>
              <a:rPr lang="en-US"/>
              <a:t>,</a:t>
            </a:r>
            <a:r>
              <a:rPr lang="ru-RU"/>
              <a:t> изображение смазывается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1649413" y="5778500"/>
            <a:ext cx="601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– </a:t>
            </a:r>
            <a:r>
              <a:rPr lang="ru-RU">
                <a:solidFill>
                  <a:srgbClr val="000000"/>
                </a:solidFill>
              </a:rPr>
              <a:t>расстояние до предмета</a:t>
            </a:r>
            <a:r>
              <a:rPr lang="en-US">
                <a:solidFill>
                  <a:srgbClr val="000000"/>
                </a:solidFill>
              </a:rPr>
              <a:t>,</a:t>
            </a:r>
            <a:r>
              <a:rPr lang="ru-RU">
                <a:solidFill>
                  <a:srgbClr val="000000"/>
                </a:solidFill>
              </a:rPr>
              <a:t> </a:t>
            </a:r>
            <a:r>
              <a:rPr lang="en-US" i="1">
                <a:solidFill>
                  <a:srgbClr val="000000"/>
                </a:solidFill>
              </a:rPr>
              <a:t>d </a:t>
            </a:r>
            <a:r>
              <a:rPr lang="en-US">
                <a:solidFill>
                  <a:srgbClr val="000000"/>
                </a:solidFill>
              </a:rPr>
              <a:t>– </a:t>
            </a:r>
            <a:r>
              <a:rPr lang="ru-RU">
                <a:solidFill>
                  <a:srgbClr val="000000"/>
                </a:solidFill>
              </a:rPr>
              <a:t>размер предмета</a:t>
            </a:r>
          </a:p>
        </p:txBody>
      </p:sp>
      <p:graphicFrame>
        <p:nvGraphicFramePr>
          <p:cNvPr id="146448" name="Object 16"/>
          <p:cNvGraphicFramePr>
            <a:graphicFrameLocks noChangeAspect="1"/>
          </p:cNvGraphicFramePr>
          <p:nvPr/>
        </p:nvGraphicFramePr>
        <p:xfrm>
          <a:off x="1827213" y="5795963"/>
          <a:ext cx="174625" cy="352425"/>
        </p:xfrm>
        <a:graphic>
          <a:graphicData uri="http://schemas.openxmlformats.org/presentationml/2006/ole">
            <p:oleObj spid="_x0000_s146448" name="Формула" r:id="rId5" imgW="8856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Дифракция механических волн</a:t>
            </a:r>
            <a:endParaRPr lang="en-US" sz="2400"/>
          </a:p>
        </p:txBody>
      </p:sp>
      <p:sp>
        <p:nvSpPr>
          <p:cNvPr id="119813" name="Freeform 5"/>
          <p:cNvSpPr>
            <a:spLocks/>
          </p:cNvSpPr>
          <p:nvPr/>
        </p:nvSpPr>
        <p:spPr bwMode="gray">
          <a:xfrm>
            <a:off x="5195888" y="1130300"/>
            <a:ext cx="1466850" cy="115570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3546475" y="2728913"/>
            <a:ext cx="2295525" cy="1785937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gray">
          <a:xfrm>
            <a:off x="3779838" y="2425700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Дифракция</a:t>
            </a:r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 flipH="1">
            <a:off x="5456238" y="25019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17" name="AutoShape 9"/>
          <p:cNvSpPr>
            <a:spLocks noChangeArrowheads="1"/>
          </p:cNvSpPr>
          <p:nvPr/>
        </p:nvSpPr>
        <p:spPr bwMode="auto">
          <a:xfrm flipH="1">
            <a:off x="3865563" y="2492375"/>
            <a:ext cx="71437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6056313" y="2062163"/>
            <a:ext cx="2295525" cy="2024062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gray">
          <a:xfrm>
            <a:off x="6272213" y="1919288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Дифракция</a:t>
            </a: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 flipH="1">
            <a:off x="7958138" y="19907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21" name="AutoShape 13"/>
          <p:cNvSpPr>
            <a:spLocks noChangeArrowheads="1"/>
          </p:cNvSpPr>
          <p:nvPr/>
        </p:nvSpPr>
        <p:spPr bwMode="auto">
          <a:xfrm flipH="1">
            <a:off x="6375400" y="19907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22" name="Freeform 14"/>
          <p:cNvSpPr>
            <a:spLocks/>
          </p:cNvSpPr>
          <p:nvPr/>
        </p:nvSpPr>
        <p:spPr bwMode="gray">
          <a:xfrm>
            <a:off x="2614613" y="1631950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824" name="AutoShape 16"/>
          <p:cNvSpPr>
            <a:spLocks noChangeArrowheads="1"/>
          </p:cNvSpPr>
          <p:nvPr/>
        </p:nvSpPr>
        <p:spPr bwMode="auto">
          <a:xfrm>
            <a:off x="614363" y="3065463"/>
            <a:ext cx="2736850" cy="179070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25" name="AutoShape 17"/>
          <p:cNvSpPr>
            <a:spLocks noChangeArrowheads="1"/>
          </p:cNvSpPr>
          <p:nvPr/>
        </p:nvSpPr>
        <p:spPr bwMode="gray">
          <a:xfrm>
            <a:off x="871538" y="2938463"/>
            <a:ext cx="2222500" cy="2555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9826" name="AutoShape 18"/>
          <p:cNvSpPr>
            <a:spLocks noChangeArrowheads="1"/>
          </p:cNvSpPr>
          <p:nvPr/>
        </p:nvSpPr>
        <p:spPr bwMode="auto">
          <a:xfrm flipH="1">
            <a:off x="2879725" y="3001963"/>
            <a:ext cx="85725" cy="128587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27" name="AutoShape 19"/>
          <p:cNvSpPr>
            <a:spLocks noChangeArrowheads="1"/>
          </p:cNvSpPr>
          <p:nvPr/>
        </p:nvSpPr>
        <p:spPr bwMode="auto">
          <a:xfrm flipH="1">
            <a:off x="992188" y="3001963"/>
            <a:ext cx="87312" cy="128587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28" name="Text Box 20"/>
          <p:cNvSpPr txBox="1">
            <a:spLocks noChangeArrowheads="1"/>
          </p:cNvSpPr>
          <p:nvPr/>
        </p:nvSpPr>
        <p:spPr bwMode="gray">
          <a:xfrm>
            <a:off x="1281113" y="2865438"/>
            <a:ext cx="13890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>
                <a:solidFill>
                  <a:schemeClr val="bg1"/>
                </a:solidFill>
              </a:rPr>
              <a:t>Дифракция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704850" y="3297238"/>
            <a:ext cx="25447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119832" name="Text Box 24"/>
          <p:cNvSpPr txBox="1">
            <a:spLocks noChangeArrowheads="1"/>
          </p:cNvSpPr>
          <p:nvPr/>
        </p:nvSpPr>
        <p:spPr bwMode="auto">
          <a:xfrm>
            <a:off x="992188" y="3460750"/>
            <a:ext cx="2060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Общее свойство волн любой природы</a:t>
            </a:r>
          </a:p>
        </p:txBody>
      </p:sp>
      <p:sp>
        <p:nvSpPr>
          <p:cNvPr id="119835" name="Text Box 27"/>
          <p:cNvSpPr txBox="1">
            <a:spLocks noChangeArrowheads="1"/>
          </p:cNvSpPr>
          <p:nvPr/>
        </p:nvSpPr>
        <p:spPr bwMode="auto">
          <a:xfrm>
            <a:off x="3943350" y="3106738"/>
            <a:ext cx="160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Существует всегда</a:t>
            </a:r>
          </a:p>
        </p:txBody>
      </p:sp>
      <p:sp>
        <p:nvSpPr>
          <p:cNvPr id="119837" name="Text Box 29"/>
          <p:cNvSpPr txBox="1">
            <a:spLocks noChangeArrowheads="1"/>
          </p:cNvSpPr>
          <p:nvPr/>
        </p:nvSpPr>
        <p:spPr bwMode="auto">
          <a:xfrm>
            <a:off x="6257925" y="2243138"/>
            <a:ext cx="18510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Становится заметной</a:t>
            </a:r>
            <a:r>
              <a:rPr lang="en-US"/>
              <a:t>,</a:t>
            </a:r>
            <a:r>
              <a:rPr lang="ru-RU"/>
              <a:t> если размеры препятствия меньше длины волны</a:t>
            </a:r>
          </a:p>
        </p:txBody>
      </p:sp>
      <p:sp>
        <p:nvSpPr>
          <p:cNvPr id="119838" name="AutoShape 2"/>
          <p:cNvSpPr>
            <a:spLocks noChangeArrowheads="1"/>
          </p:cNvSpPr>
          <p:nvPr/>
        </p:nvSpPr>
        <p:spPr bwMode="auto">
          <a:xfrm>
            <a:off x="1016000" y="5075238"/>
            <a:ext cx="7262813" cy="13636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/>
              <a:t>Причина</a:t>
            </a:r>
            <a:r>
              <a:rPr lang="en-US"/>
              <a:t>:</a:t>
            </a:r>
            <a:r>
              <a:rPr lang="ru-RU"/>
              <a:t> вторичные волны</a:t>
            </a:r>
            <a:r>
              <a:rPr lang="en-US"/>
              <a:t>,</a:t>
            </a:r>
            <a:r>
              <a:rPr lang="ru-RU"/>
              <a:t> создаваемые точками среды</a:t>
            </a:r>
            <a:r>
              <a:rPr lang="en-US"/>
              <a:t>,</a:t>
            </a:r>
            <a:r>
              <a:rPr lang="ru-RU"/>
              <a:t> находящимися на краях отверстий или препятствий (принцип Гюйгенса)</a:t>
            </a:r>
            <a:r>
              <a:rPr lang="en-US"/>
              <a:t>,</a:t>
            </a:r>
            <a:r>
              <a:rPr lang="ru-RU"/>
              <a:t> проникают за препятствие</a:t>
            </a:r>
            <a:r>
              <a:rPr lang="en-US"/>
              <a:t>,</a:t>
            </a:r>
            <a:r>
              <a:rPr lang="ru-RU"/>
              <a:t> волновая поверхность искривляется и волна огибает препятствие</a:t>
            </a:r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38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Дифракция механических волн</a:t>
            </a:r>
          </a:p>
        </p:txBody>
      </p:sp>
      <p:sp>
        <p:nvSpPr>
          <p:cNvPr id="118804" name="Freeform 20"/>
          <p:cNvSpPr>
            <a:spLocks/>
          </p:cNvSpPr>
          <p:nvPr/>
        </p:nvSpPr>
        <p:spPr bwMode="gray">
          <a:xfrm>
            <a:off x="3222625" y="3573463"/>
            <a:ext cx="749300" cy="103028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8805" name="AutoShape 21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8806" name="Freeform 22"/>
          <p:cNvSpPr>
            <a:spLocks/>
          </p:cNvSpPr>
          <p:nvPr/>
        </p:nvSpPr>
        <p:spPr bwMode="gray">
          <a:xfrm flipH="1">
            <a:off x="4875213" y="3573463"/>
            <a:ext cx="749300" cy="103028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8832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9700" y="1427163"/>
            <a:ext cx="35433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836" name="AutoShape 2"/>
          <p:cNvSpPr>
            <a:spLocks noChangeArrowheads="1"/>
          </p:cNvSpPr>
          <p:nvPr/>
        </p:nvSpPr>
        <p:spPr bwMode="auto">
          <a:xfrm>
            <a:off x="827088" y="4676775"/>
            <a:ext cx="3395662" cy="131286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/>
              <a:t>Дифракция не наблюдается (исключение</a:t>
            </a:r>
            <a:r>
              <a:rPr lang="en-US"/>
              <a:t>: </a:t>
            </a:r>
            <a:r>
              <a:rPr lang="ru-RU"/>
              <a:t>края преград)</a:t>
            </a:r>
          </a:p>
          <a:p>
            <a:pPr eaLnBrk="0" hangingPunct="0"/>
            <a:endParaRPr lang="el-GR"/>
          </a:p>
        </p:txBody>
      </p:sp>
      <p:graphicFrame>
        <p:nvGraphicFramePr>
          <p:cNvPr id="118837" name="Object 53"/>
          <p:cNvGraphicFramePr>
            <a:graphicFrameLocks noChangeAspect="1"/>
          </p:cNvGraphicFramePr>
          <p:nvPr>
            <p:ph idx="1"/>
          </p:nvPr>
        </p:nvGraphicFramePr>
        <p:xfrm>
          <a:off x="2020888" y="5545138"/>
          <a:ext cx="795337" cy="384175"/>
        </p:xfrm>
        <a:graphic>
          <a:graphicData uri="http://schemas.openxmlformats.org/presentationml/2006/ole">
            <p:oleObj spid="_x0000_s118837" name="Формула" r:id="rId4" imgW="368280" imgH="177480" progId="Equation.3">
              <p:embed/>
            </p:oleObj>
          </a:graphicData>
        </a:graphic>
      </p:graphicFrame>
      <p:sp>
        <p:nvSpPr>
          <p:cNvPr id="118840" name="AutoShape 2"/>
          <p:cNvSpPr>
            <a:spLocks noChangeArrowheads="1"/>
          </p:cNvSpPr>
          <p:nvPr/>
        </p:nvSpPr>
        <p:spPr bwMode="auto">
          <a:xfrm>
            <a:off x="4551363" y="4665663"/>
            <a:ext cx="3451225" cy="13287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/>
              <a:t>Дифракция наблюдается</a:t>
            </a:r>
          </a:p>
          <a:p>
            <a:pPr eaLnBrk="0" hangingPunct="0"/>
            <a:endParaRPr lang="el-GR"/>
          </a:p>
        </p:txBody>
      </p:sp>
      <p:graphicFrame>
        <p:nvGraphicFramePr>
          <p:cNvPr id="118841" name="Object 57"/>
          <p:cNvGraphicFramePr>
            <a:graphicFrameLocks noChangeAspect="1"/>
          </p:cNvGraphicFramePr>
          <p:nvPr/>
        </p:nvGraphicFramePr>
        <p:xfrm>
          <a:off x="5789613" y="5519738"/>
          <a:ext cx="795337" cy="384175"/>
        </p:xfrm>
        <a:graphic>
          <a:graphicData uri="http://schemas.openxmlformats.org/presentationml/2006/ole">
            <p:oleObj spid="_x0000_s118841" name="Формула" r:id="rId5" imgW="368280" imgH="177480" progId="Equation.3">
              <p:embed/>
            </p:oleObj>
          </a:graphicData>
        </a:graphic>
      </p:graphicFrame>
      <p:graphicFrame>
        <p:nvGraphicFramePr>
          <p:cNvPr id="118844" name="Object 60"/>
          <p:cNvGraphicFramePr>
            <a:graphicFrameLocks noChangeAspect="1"/>
          </p:cNvGraphicFramePr>
          <p:nvPr/>
        </p:nvGraphicFramePr>
        <p:xfrm>
          <a:off x="2133600" y="6186488"/>
          <a:ext cx="274638" cy="384175"/>
        </p:xfrm>
        <a:graphic>
          <a:graphicData uri="http://schemas.openxmlformats.org/presentationml/2006/ole">
            <p:oleObj spid="_x0000_s118844" name="Формула" r:id="rId6" imgW="126720" imgH="177480" progId="Equation.3">
              <p:embed/>
            </p:oleObj>
          </a:graphicData>
        </a:graphic>
      </p:graphicFrame>
      <p:sp>
        <p:nvSpPr>
          <p:cNvPr id="118846" name="Text Box 62"/>
          <p:cNvSpPr txBox="1">
            <a:spLocks noChangeArrowheads="1"/>
          </p:cNvSpPr>
          <p:nvPr/>
        </p:nvSpPr>
        <p:spPr bwMode="auto">
          <a:xfrm>
            <a:off x="2332038" y="6191250"/>
            <a:ext cx="1824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– длина волны</a:t>
            </a:r>
          </a:p>
        </p:txBody>
      </p:sp>
      <p:graphicFrame>
        <p:nvGraphicFramePr>
          <p:cNvPr id="118847" name="Object 63"/>
          <p:cNvGraphicFramePr>
            <a:graphicFrameLocks noChangeAspect="1"/>
          </p:cNvGraphicFramePr>
          <p:nvPr/>
        </p:nvGraphicFramePr>
        <p:xfrm>
          <a:off x="4533900" y="6172200"/>
          <a:ext cx="303213" cy="384175"/>
        </p:xfrm>
        <a:graphic>
          <a:graphicData uri="http://schemas.openxmlformats.org/presentationml/2006/ole">
            <p:oleObj spid="_x0000_s118847" name="Формула" r:id="rId7" imgW="139680" imgH="177480" progId="Equation.3">
              <p:embed/>
            </p:oleObj>
          </a:graphicData>
        </a:graphic>
      </p:graphicFrame>
      <p:sp>
        <p:nvSpPr>
          <p:cNvPr id="118848" name="Text Box 64"/>
          <p:cNvSpPr txBox="1">
            <a:spLocks noChangeArrowheads="1"/>
          </p:cNvSpPr>
          <p:nvPr/>
        </p:nvSpPr>
        <p:spPr bwMode="auto">
          <a:xfrm>
            <a:off x="4735513" y="6165850"/>
            <a:ext cx="248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– диаметр отверстия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Дифракция света</a:t>
            </a:r>
          </a:p>
        </p:txBody>
      </p:sp>
      <p:sp>
        <p:nvSpPr>
          <p:cNvPr id="121865" name="Freeform 9"/>
          <p:cNvSpPr>
            <a:spLocks/>
          </p:cNvSpPr>
          <p:nvPr/>
        </p:nvSpPr>
        <p:spPr bwMode="gray">
          <a:xfrm>
            <a:off x="4756150" y="2044700"/>
            <a:ext cx="1266825" cy="606425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1866" name="AutoShape 10"/>
          <p:cNvSpPr>
            <a:spLocks noChangeArrowheads="1"/>
          </p:cNvSpPr>
          <p:nvPr/>
        </p:nvSpPr>
        <p:spPr bwMode="auto">
          <a:xfrm>
            <a:off x="3546475" y="2697163"/>
            <a:ext cx="2295525" cy="227330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870" name="AutoShape 14"/>
          <p:cNvSpPr>
            <a:spLocks noChangeArrowheads="1"/>
          </p:cNvSpPr>
          <p:nvPr/>
        </p:nvSpPr>
        <p:spPr bwMode="auto">
          <a:xfrm>
            <a:off x="6056313" y="2306638"/>
            <a:ext cx="2295525" cy="2024062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874" name="Freeform 18"/>
          <p:cNvSpPr>
            <a:spLocks/>
          </p:cNvSpPr>
          <p:nvPr/>
        </p:nvSpPr>
        <p:spPr bwMode="gray">
          <a:xfrm>
            <a:off x="2603500" y="2262188"/>
            <a:ext cx="1200150" cy="606425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1882" name="Text Box 26"/>
          <p:cNvSpPr txBox="1">
            <a:spLocks noChangeArrowheads="1"/>
          </p:cNvSpPr>
          <p:nvPr/>
        </p:nvSpPr>
        <p:spPr bwMode="auto">
          <a:xfrm>
            <a:off x="3656013" y="3051175"/>
            <a:ext cx="2127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Из-за </a:t>
            </a:r>
            <a:r>
              <a:rPr lang="ru-RU" b="1"/>
              <a:t>дифракции </a:t>
            </a:r>
            <a:r>
              <a:rPr lang="ru-RU"/>
              <a:t>от отверстий выходят два частично перекрывающихся конуса</a:t>
            </a:r>
          </a:p>
        </p:txBody>
      </p:sp>
      <p:sp>
        <p:nvSpPr>
          <p:cNvPr id="121883" name="Text Box 27"/>
          <p:cNvSpPr txBox="1">
            <a:spLocks noChangeArrowheads="1"/>
          </p:cNvSpPr>
          <p:nvPr/>
        </p:nvSpPr>
        <p:spPr bwMode="auto">
          <a:xfrm>
            <a:off x="6257925" y="2520950"/>
            <a:ext cx="1984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Когерентные волны интерферируют</a:t>
            </a:r>
          </a:p>
        </p:txBody>
      </p:sp>
      <p:sp>
        <p:nvSpPr>
          <p:cNvPr id="121884" name="AutoShape 2"/>
          <p:cNvSpPr>
            <a:spLocks noChangeArrowheads="1"/>
          </p:cNvSpPr>
          <p:nvPr/>
        </p:nvSpPr>
        <p:spPr bwMode="auto">
          <a:xfrm>
            <a:off x="1038225" y="5594350"/>
            <a:ext cx="7262813" cy="107632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/>
              <a:t>Для дифракции характерно не столько загибание за края преград</a:t>
            </a:r>
            <a:r>
              <a:rPr lang="en-US"/>
              <a:t>,</a:t>
            </a:r>
            <a:r>
              <a:rPr lang="ru-RU"/>
              <a:t> сколько возникновение за преградой </a:t>
            </a:r>
            <a:r>
              <a:rPr lang="ru-RU" b="1"/>
              <a:t>интерференционной картины</a:t>
            </a:r>
            <a:endParaRPr lang="el-GR" b="1">
              <a:cs typeface="Arial" charset="0"/>
            </a:endParaRPr>
          </a:p>
        </p:txBody>
      </p:sp>
      <p:grpSp>
        <p:nvGrpSpPr>
          <p:cNvPr id="121914" name="Group 58"/>
          <p:cNvGrpSpPr>
            <a:grpSpLocks/>
          </p:cNvGrpSpPr>
          <p:nvPr/>
        </p:nvGrpSpPr>
        <p:grpSpPr bwMode="auto">
          <a:xfrm>
            <a:off x="593725" y="2843213"/>
            <a:ext cx="2670175" cy="2547937"/>
            <a:chOff x="234" y="2008"/>
            <a:chExt cx="1878" cy="1844"/>
          </a:xfrm>
        </p:grpSpPr>
        <p:grpSp>
          <p:nvGrpSpPr>
            <p:cNvPr id="121904" name="Group 48"/>
            <p:cNvGrpSpPr>
              <a:grpSpLocks/>
            </p:cNvGrpSpPr>
            <p:nvPr/>
          </p:nvGrpSpPr>
          <p:grpSpPr bwMode="auto">
            <a:xfrm>
              <a:off x="234" y="2008"/>
              <a:ext cx="1878" cy="1844"/>
              <a:chOff x="144" y="1804"/>
              <a:chExt cx="1878" cy="1844"/>
            </a:xfrm>
          </p:grpSpPr>
          <p:sp>
            <p:nvSpPr>
              <p:cNvPr id="121905" name="AutoShape 49"/>
              <p:cNvSpPr>
                <a:spLocks noChangeArrowheads="1"/>
              </p:cNvSpPr>
              <p:nvPr/>
            </p:nvSpPr>
            <p:spPr bwMode="auto">
              <a:xfrm>
                <a:off x="162" y="1937"/>
                <a:ext cx="1836" cy="1699"/>
              </a:xfrm>
              <a:prstGeom prst="roundRect">
                <a:avLst>
                  <a:gd name="adj" fmla="val 5486"/>
                </a:avLst>
              </a:prstGeom>
              <a:solidFill>
                <a:srgbClr val="FFFFDE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1906" name="Group 50"/>
              <p:cNvGrpSpPr>
                <a:grpSpLocks/>
              </p:cNvGrpSpPr>
              <p:nvPr/>
            </p:nvGrpSpPr>
            <p:grpSpPr bwMode="auto">
              <a:xfrm>
                <a:off x="144" y="1804"/>
                <a:ext cx="1878" cy="1844"/>
                <a:chOff x="576" y="1814"/>
                <a:chExt cx="1446" cy="2116"/>
              </a:xfrm>
            </p:grpSpPr>
            <p:sp>
              <p:nvSpPr>
                <p:cNvPr id="121907" name="AutoShape 51"/>
                <p:cNvSpPr>
                  <a:spLocks noChangeArrowheads="1"/>
                </p:cNvSpPr>
                <p:nvPr/>
              </p:nvSpPr>
              <p:spPr bwMode="auto">
                <a:xfrm>
                  <a:off x="576" y="1942"/>
                  <a:ext cx="1446" cy="1988"/>
                </a:xfrm>
                <a:prstGeom prst="roundRect">
                  <a:avLst>
                    <a:gd name="adj" fmla="val 4690"/>
                  </a:avLst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908" name="AutoShape 52"/>
                <p:cNvSpPr>
                  <a:spLocks noChangeArrowheads="1"/>
                </p:cNvSpPr>
                <p:nvPr/>
              </p:nvSpPr>
              <p:spPr bwMode="gray">
                <a:xfrm>
                  <a:off x="712" y="1852"/>
                  <a:ext cx="1174" cy="18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gamma/>
                        <a:shade val="38824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shade val="3882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909" name="AutoShape 53"/>
                <p:cNvSpPr>
                  <a:spLocks noChangeArrowheads="1"/>
                </p:cNvSpPr>
                <p:nvPr/>
              </p:nvSpPr>
              <p:spPr bwMode="auto">
                <a:xfrm flipH="1">
                  <a:off x="1773" y="1897"/>
                  <a:ext cx="45" cy="91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910" name="AutoShape 54"/>
                <p:cNvSpPr>
                  <a:spLocks noChangeArrowheads="1"/>
                </p:cNvSpPr>
                <p:nvPr/>
              </p:nvSpPr>
              <p:spPr bwMode="auto">
                <a:xfrm flipH="1">
                  <a:off x="776" y="1897"/>
                  <a:ext cx="46" cy="91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911" name="Text Box 55"/>
                <p:cNvSpPr txBox="1">
                  <a:spLocks noChangeArrowheads="1"/>
                </p:cNvSpPr>
                <p:nvPr/>
              </p:nvSpPr>
              <p:spPr bwMode="gray">
                <a:xfrm>
                  <a:off x="956" y="1814"/>
                  <a:ext cx="679" cy="27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ru-RU" sz="1600">
                      <a:solidFill>
                        <a:schemeClr val="bg1"/>
                      </a:solidFill>
                    </a:rPr>
                    <a:t>Опыт Юнга</a:t>
                  </a:r>
                </a:p>
              </p:txBody>
            </p:sp>
            <p:sp>
              <p:nvSpPr>
                <p:cNvPr id="12191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624" y="2106"/>
                  <a:ext cx="1344" cy="30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121913" name="Picture 5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5" y="2390"/>
              <a:ext cx="1688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1915" name="AutoShape 2"/>
          <p:cNvSpPr>
            <a:spLocks noChangeArrowheads="1"/>
          </p:cNvSpPr>
          <p:nvPr/>
        </p:nvSpPr>
        <p:spPr bwMode="auto">
          <a:xfrm>
            <a:off x="396875" y="1241425"/>
            <a:ext cx="8288338" cy="74612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/>
              <a:t>Дифракция света</a:t>
            </a:r>
            <a:r>
              <a:rPr lang="ru-RU"/>
              <a:t> – отклонение от прямолинейного направления на резких неоднородностях среды</a:t>
            </a:r>
            <a:endParaRPr lang="el-GR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Принцип Гюйгенса-Френеля</a:t>
            </a:r>
          </a:p>
        </p:txBody>
      </p:sp>
      <p:sp>
        <p:nvSpPr>
          <p:cNvPr id="124933" name="AutoShape 5"/>
          <p:cNvSpPr>
            <a:spLocks noChangeArrowheads="1"/>
          </p:cNvSpPr>
          <p:nvPr/>
        </p:nvSpPr>
        <p:spPr bwMode="auto">
          <a:xfrm>
            <a:off x="4624388" y="1952625"/>
            <a:ext cx="3638550" cy="227330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4935" name="Freeform 7"/>
          <p:cNvSpPr>
            <a:spLocks/>
          </p:cNvSpPr>
          <p:nvPr/>
        </p:nvSpPr>
        <p:spPr bwMode="gray">
          <a:xfrm>
            <a:off x="3327400" y="1319213"/>
            <a:ext cx="1530350" cy="884237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4733925" y="2217738"/>
            <a:ext cx="3384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Волновая поверхность в любой момент времени представляет собой не просто огибающую вторичных волн</a:t>
            </a:r>
            <a:r>
              <a:rPr lang="en-US"/>
              <a:t>,</a:t>
            </a:r>
            <a:r>
              <a:rPr lang="ru-RU"/>
              <a:t> а результат их </a:t>
            </a:r>
            <a:r>
              <a:rPr lang="ru-RU" b="1"/>
              <a:t>интерференции</a:t>
            </a:r>
          </a:p>
        </p:txBody>
      </p:sp>
      <p:sp>
        <p:nvSpPr>
          <p:cNvPr id="124938" name="AutoShape 2"/>
          <p:cNvSpPr>
            <a:spLocks noChangeArrowheads="1"/>
          </p:cNvSpPr>
          <p:nvPr/>
        </p:nvSpPr>
        <p:spPr bwMode="auto">
          <a:xfrm>
            <a:off x="1247775" y="5241925"/>
            <a:ext cx="6657975" cy="107632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/>
              <a:t>Френель построил количественную теорию дифракции</a:t>
            </a:r>
            <a:r>
              <a:rPr lang="en-US"/>
              <a:t>,</a:t>
            </a:r>
            <a:r>
              <a:rPr lang="ru-RU"/>
              <a:t> позволяющую рассчитывать дифракционную картину</a:t>
            </a:r>
            <a:r>
              <a:rPr lang="en-US"/>
              <a:t>,</a:t>
            </a:r>
            <a:r>
              <a:rPr lang="ru-RU"/>
              <a:t> возникающую при огибании светом любых препятствий</a:t>
            </a:r>
            <a:endParaRPr lang="el-GR" b="1">
              <a:cs typeface="Arial" charset="0"/>
            </a:endParaRPr>
          </a:p>
        </p:txBody>
      </p:sp>
      <p:grpSp>
        <p:nvGrpSpPr>
          <p:cNvPr id="124942" name="Group 14"/>
          <p:cNvGrpSpPr>
            <a:grpSpLocks/>
          </p:cNvGrpSpPr>
          <p:nvPr/>
        </p:nvGrpSpPr>
        <p:grpSpPr bwMode="auto">
          <a:xfrm>
            <a:off x="1382713" y="2287588"/>
            <a:ext cx="2670175" cy="2547937"/>
            <a:chOff x="576" y="1814"/>
            <a:chExt cx="1446" cy="2116"/>
          </a:xfrm>
        </p:grpSpPr>
        <p:sp>
          <p:nvSpPr>
            <p:cNvPr id="124943" name="AutoShape 15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944" name="AutoShape 16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24945" name="AutoShape 17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946" name="AutoShape 18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947" name="Text Box 19"/>
            <p:cNvSpPr txBox="1">
              <a:spLocks noChangeArrowheads="1"/>
            </p:cNvSpPr>
            <p:nvPr/>
          </p:nvSpPr>
          <p:spPr bwMode="gray">
            <a:xfrm>
              <a:off x="1023" y="1814"/>
              <a:ext cx="549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>
                  <a:solidFill>
                    <a:schemeClr val="bg1"/>
                  </a:solidFill>
                </a:rPr>
                <a:t>Френель</a:t>
              </a:r>
            </a:p>
          </p:txBody>
        </p:sp>
        <p:sp>
          <p:nvSpPr>
            <p:cNvPr id="124948" name="Text Box 20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124951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1175" y="2613025"/>
            <a:ext cx="1958975" cy="2111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Принцип </a:t>
            </a:r>
            <a:br>
              <a:rPr lang="ru-RU" u="sng" dirty="0" smtClean="0"/>
            </a:br>
            <a:r>
              <a:rPr lang="ru-RU" u="sng" dirty="0" smtClean="0"/>
              <a:t>Гюйгенса-Френеля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i="1" dirty="0" smtClean="0"/>
              <a:t>каждая точка волновой поверхности является источником вторичных сферических волн</a:t>
            </a:r>
            <a:r>
              <a:rPr lang="ru-RU" dirty="0" smtClean="0"/>
              <a:t>,</a:t>
            </a:r>
          </a:p>
          <a:p>
            <a:pPr algn="r"/>
            <a:endParaRPr lang="ru-RU" u="sng" dirty="0" smtClean="0"/>
          </a:p>
          <a:p>
            <a:endParaRPr lang="ru-RU" dirty="0"/>
          </a:p>
        </p:txBody>
      </p:sp>
      <p:pic>
        <p:nvPicPr>
          <p:cNvPr id="4" name="Picture 5" descr="Возникновение дифрак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133725"/>
            <a:ext cx="3276600" cy="14890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7674" y="4944979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ru-RU" sz="2800" b="1" i="1" dirty="0" smtClean="0"/>
              <a:t>которые интерферируют между собой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Дифракционная картинка</a:t>
            </a:r>
            <a:endParaRPr lang="ru-RU" dirty="0"/>
          </a:p>
        </p:txBody>
      </p:sp>
      <p:pic>
        <p:nvPicPr>
          <p:cNvPr id="4" name="Picture 2" descr="diffraction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6747" y="1395663"/>
            <a:ext cx="7531769" cy="4969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Дифракционные картины от различных препятствий</a:t>
            </a:r>
          </a:p>
        </p:txBody>
      </p:sp>
      <p:pic>
        <p:nvPicPr>
          <p:cNvPr id="1269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6738" y="1697038"/>
            <a:ext cx="3511550" cy="876300"/>
          </a:xfrm>
          <a:noFill/>
          <a:ln/>
        </p:spPr>
      </p:pic>
      <p:pic>
        <p:nvPicPr>
          <p:cNvPr id="12698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9938" y="1681163"/>
            <a:ext cx="4362450" cy="895350"/>
          </a:xfrm>
          <a:noFill/>
          <a:ln/>
        </p:spPr>
      </p:pic>
      <p:pic>
        <p:nvPicPr>
          <p:cNvPr id="126984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667125" y="4049713"/>
            <a:ext cx="1552575" cy="2479675"/>
          </a:xfrm>
          <a:noFill/>
          <a:ln/>
        </p:spPr>
      </p:pic>
      <p:sp>
        <p:nvSpPr>
          <p:cNvPr id="126986" name="AutoShape 2"/>
          <p:cNvSpPr>
            <a:spLocks noChangeArrowheads="1"/>
          </p:cNvSpPr>
          <p:nvPr/>
        </p:nvSpPr>
        <p:spPr bwMode="auto">
          <a:xfrm>
            <a:off x="1057275" y="2868613"/>
            <a:ext cx="2384425" cy="17684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/>
              <a:t>Дифракция на дисках различного диаметра.</a:t>
            </a:r>
          </a:p>
          <a:p>
            <a:pPr algn="ctr" eaLnBrk="0" hangingPunct="0"/>
            <a:r>
              <a:rPr lang="ru-RU"/>
              <a:t>В центра т.н. пятно Пуассона</a:t>
            </a:r>
          </a:p>
          <a:p>
            <a:pPr eaLnBrk="0" hangingPunct="0"/>
            <a:endParaRPr lang="el-GR"/>
          </a:p>
        </p:txBody>
      </p:sp>
      <p:sp>
        <p:nvSpPr>
          <p:cNvPr id="126987" name="AutoShape 2"/>
          <p:cNvSpPr>
            <a:spLocks noChangeArrowheads="1"/>
          </p:cNvSpPr>
          <p:nvPr/>
        </p:nvSpPr>
        <p:spPr bwMode="auto">
          <a:xfrm>
            <a:off x="877888" y="5281613"/>
            <a:ext cx="2286000" cy="122872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/>
              <a:t>Дифракция на прямолинейном крае</a:t>
            </a:r>
          </a:p>
          <a:p>
            <a:pPr eaLnBrk="0" hangingPunct="0"/>
            <a:endParaRPr lang="el-GR"/>
          </a:p>
        </p:txBody>
      </p:sp>
      <p:sp>
        <p:nvSpPr>
          <p:cNvPr id="126988" name="AutoShape 2"/>
          <p:cNvSpPr>
            <a:spLocks noChangeArrowheads="1"/>
          </p:cNvSpPr>
          <p:nvPr/>
        </p:nvSpPr>
        <p:spPr bwMode="auto">
          <a:xfrm>
            <a:off x="5430838" y="2809875"/>
            <a:ext cx="3395662" cy="162083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/>
              <a:t>Дифракция на круглом отверстии по мере приближения к экрану с отверстием</a:t>
            </a:r>
          </a:p>
          <a:p>
            <a:pPr eaLnBrk="0" hangingPunct="0"/>
            <a:endParaRPr lang="el-GR"/>
          </a:p>
        </p:txBody>
      </p:sp>
      <p:sp>
        <p:nvSpPr>
          <p:cNvPr id="126989" name="Line 13"/>
          <p:cNvSpPr>
            <a:spLocks noChangeShapeType="1"/>
          </p:cNvSpPr>
          <p:nvPr/>
        </p:nvSpPr>
        <p:spPr bwMode="auto">
          <a:xfrm flipH="1" flipV="1">
            <a:off x="2259013" y="2609850"/>
            <a:ext cx="22225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90" name="Line 14"/>
          <p:cNvSpPr>
            <a:spLocks noChangeShapeType="1"/>
          </p:cNvSpPr>
          <p:nvPr/>
        </p:nvSpPr>
        <p:spPr bwMode="auto">
          <a:xfrm flipV="1">
            <a:off x="6951663" y="2576513"/>
            <a:ext cx="7778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92" name="Line 16"/>
          <p:cNvSpPr>
            <a:spLocks noChangeShapeType="1"/>
          </p:cNvSpPr>
          <p:nvPr/>
        </p:nvSpPr>
        <p:spPr bwMode="auto">
          <a:xfrm flipV="1">
            <a:off x="3151188" y="5772150"/>
            <a:ext cx="50641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2295</TotalTime>
  <Words>516</Words>
  <Application>Microsoft PowerPoint</Application>
  <PresentationFormat>Экран (4:3)</PresentationFormat>
  <Paragraphs>75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sample</vt:lpstr>
      <vt:lpstr>Формула</vt:lpstr>
      <vt:lpstr>Equation</vt:lpstr>
      <vt:lpstr>Microsoft Equation 3.0</vt:lpstr>
      <vt:lpstr> Дифракция</vt:lpstr>
      <vt:lpstr>Дифракция механических волн</vt:lpstr>
      <vt:lpstr>Дифракция механических волн</vt:lpstr>
      <vt:lpstr>Дифракция механических волн</vt:lpstr>
      <vt:lpstr>Дифракция света</vt:lpstr>
      <vt:lpstr>Принцип Гюйгенса-Френеля</vt:lpstr>
      <vt:lpstr>Принцип  Гюйгенса-Френеля</vt:lpstr>
      <vt:lpstr>Дифракционная картинка</vt:lpstr>
      <vt:lpstr>Дифракционные картины от различных препятствий</vt:lpstr>
      <vt:lpstr>Дифракционные картины от различных препятствий</vt:lpstr>
      <vt:lpstr>Слайд 11</vt:lpstr>
      <vt:lpstr>Слайд 12</vt:lpstr>
      <vt:lpstr>Слайд 13</vt:lpstr>
      <vt:lpstr> На этом принципе основаны т.н. зонные пластинки</vt:lpstr>
      <vt:lpstr>Условия наблюдения дифракции</vt:lpstr>
      <vt:lpstr>Условия наблюдения дифракции</vt:lpstr>
      <vt:lpstr>   Границы применимости  геометрической оптики  </vt:lpstr>
      <vt:lpstr>Дифракционная решетка</vt:lpstr>
      <vt:lpstr>Дифракционная решетка</vt:lpstr>
      <vt:lpstr>Дифракционные спектры</vt:lpstr>
      <vt:lpstr>Примеры дифракции света</vt:lpstr>
      <vt:lpstr>Границы применимости геометрической оптики</vt:lpstr>
    </vt:vector>
  </TitlesOfParts>
  <Company>Guilddesign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наташа</cp:lastModifiedBy>
  <cp:revision>80</cp:revision>
  <dcterms:created xsi:type="dcterms:W3CDTF">2004-08-26T06:30:40Z</dcterms:created>
  <dcterms:modified xsi:type="dcterms:W3CDTF">2013-02-08T18:37:32Z</dcterms:modified>
</cp:coreProperties>
</file>