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1" r:id="rId3"/>
    <p:sldId id="270" r:id="rId4"/>
    <p:sldId id="257" r:id="rId5"/>
    <p:sldId id="258" r:id="rId6"/>
    <p:sldId id="260" r:id="rId7"/>
    <p:sldId id="261" r:id="rId8"/>
    <p:sldId id="256" r:id="rId9"/>
    <p:sldId id="262" r:id="rId10"/>
    <p:sldId id="268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7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571528"/>
            <a:ext cx="8686800" cy="3571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ВНУТРЕННЯЯ  ЭНЕРГИЯ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86050" y="264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1506" name="Picture 2" descr="D:\мои документы\Классы\VIII класс\Тем. разделы\А) Тепловые явления\Рисунки\8_1[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43182"/>
            <a:ext cx="3143272" cy="220029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5008" y="278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1507" name="Picture 3" descr="D:\мои документы\Классы\VIII класс\Тем. разделы\А) Тепловые явления\Уроки\Урок 4 Виды теплопередачи\Конвекция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643182"/>
            <a:ext cx="2881360" cy="2161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5572132" y="2786058"/>
            <a:ext cx="285752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57163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 Р Е В Р А Щ Е Н И Е                                    М Е Х А Н И Ч Е С К О Й       Э Н Е Р Г И И                     В О       В Н У Т Р Е Н Ю Ю     Э Н Е Р Г И Ю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 </a:t>
            </a:r>
            <a:r>
              <a:rPr lang="ru-RU" sz="3000" b="1" dirty="0" smtClean="0"/>
              <a:t>1)</a:t>
            </a:r>
            <a:r>
              <a:rPr lang="ru-RU" sz="3000" dirty="0" smtClean="0"/>
              <a:t>                              </a:t>
            </a:r>
            <a:r>
              <a:rPr lang="en-US" sz="3000" b="1" dirty="0" smtClean="0"/>
              <a:t>E</a:t>
            </a:r>
            <a:r>
              <a:rPr lang="ru-RU" sz="3000" b="1" dirty="0" smtClean="0"/>
              <a:t> = </a:t>
            </a:r>
            <a:r>
              <a:rPr lang="en-US" sz="3000" b="1" dirty="0" smtClean="0"/>
              <a:t>E</a:t>
            </a:r>
            <a:r>
              <a:rPr lang="en-US" sz="3000" b="1" baseline="-25000" dirty="0" smtClean="0"/>
              <a:t>P</a:t>
            </a:r>
            <a:r>
              <a:rPr lang="ru-RU" sz="3000" b="1" dirty="0" smtClean="0"/>
              <a:t>          4 )            </a:t>
            </a:r>
            <a:r>
              <a:rPr lang="en-US" sz="3000" b="1" dirty="0" smtClean="0"/>
              <a:t>E</a:t>
            </a:r>
            <a:r>
              <a:rPr lang="en-US" sz="3000" b="1" baseline="-25000" dirty="0" smtClean="0"/>
              <a:t>K</a:t>
            </a:r>
            <a:r>
              <a:rPr lang="ru-RU" sz="3000" b="1" dirty="0" smtClean="0"/>
              <a:t> = 0  </a:t>
            </a:r>
            <a:r>
              <a:rPr lang="en-US" sz="3000" b="1" dirty="0" smtClean="0"/>
              <a:t>E</a:t>
            </a:r>
            <a:r>
              <a:rPr lang="en-US" sz="3000" b="1" baseline="-25000" dirty="0" smtClean="0"/>
              <a:t>P</a:t>
            </a:r>
            <a:r>
              <a:rPr lang="ru-RU" sz="3000" b="1" baseline="-25000" dirty="0" smtClean="0"/>
              <a:t> </a:t>
            </a:r>
            <a:r>
              <a:rPr lang="ru-RU" sz="3000" b="1" dirty="0" smtClean="0"/>
              <a:t> = 0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3000" dirty="0" smtClean="0"/>
              <a:t> </a:t>
            </a:r>
            <a:r>
              <a:rPr lang="ru-RU" sz="3000" b="1" dirty="0" smtClean="0"/>
              <a:t>                                                                                 </a:t>
            </a:r>
            <a:endParaRPr lang="ru-RU" sz="3000" dirty="0" smtClean="0"/>
          </a:p>
          <a:p>
            <a:r>
              <a:rPr lang="ru-RU" sz="3000" dirty="0" smtClean="0"/>
              <a:t>                       </a:t>
            </a:r>
            <a:r>
              <a:rPr lang="en-US" sz="3000" b="1" dirty="0" smtClean="0"/>
              <a:t>V</a:t>
            </a:r>
            <a:r>
              <a:rPr lang="ru-RU" sz="3000" b="1" dirty="0" smtClean="0"/>
              <a:t>=0    </a:t>
            </a:r>
            <a:r>
              <a:rPr lang="en-US" sz="3000" b="1" dirty="0" smtClean="0"/>
              <a:t>E</a:t>
            </a:r>
            <a:r>
              <a:rPr lang="en-US" sz="3000" b="1" baseline="-25000" dirty="0" smtClean="0"/>
              <a:t>K</a:t>
            </a:r>
            <a:r>
              <a:rPr lang="ru-RU" sz="3000" b="1" dirty="0" smtClean="0"/>
              <a:t> = 0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3000" dirty="0" smtClean="0"/>
          </a:p>
          <a:p>
            <a:r>
              <a:rPr lang="ru-RU" sz="3000" b="1" dirty="0" smtClean="0"/>
              <a:t> </a:t>
            </a:r>
            <a:r>
              <a:rPr lang="en-US" sz="3000" b="1" dirty="0" smtClean="0"/>
              <a:t>2)</a:t>
            </a:r>
            <a:r>
              <a:rPr lang="ru-RU" sz="3000" b="1" dirty="0" smtClean="0"/>
              <a:t>                                                        </a:t>
            </a:r>
            <a:r>
              <a:rPr lang="en-US" sz="3000" b="1" dirty="0" smtClean="0"/>
              <a:t> </a:t>
            </a:r>
            <a:r>
              <a:rPr lang="ru-RU" sz="3500" b="1" dirty="0" smtClean="0">
                <a:solidFill>
                  <a:srgbClr val="FF0000"/>
                </a:solidFill>
              </a:rPr>
              <a:t>Е</a:t>
            </a:r>
            <a:r>
              <a:rPr lang="ru-RU" sz="3500" b="1" baseline="-25000" dirty="0" smtClean="0">
                <a:solidFill>
                  <a:srgbClr val="FF0000"/>
                </a:solidFill>
              </a:rPr>
              <a:t>М </a:t>
            </a:r>
            <a:r>
              <a:rPr lang="ru-RU" sz="3500" b="1" dirty="0" smtClean="0"/>
              <a:t>            </a:t>
            </a:r>
            <a:r>
              <a:rPr lang="ru-RU" sz="3900" b="1" dirty="0" smtClean="0"/>
              <a:t> </a:t>
            </a:r>
            <a:r>
              <a:rPr lang="ru-RU" sz="3900" b="1" dirty="0" smtClean="0">
                <a:solidFill>
                  <a:srgbClr val="FF0000"/>
                </a:solidFill>
              </a:rPr>
              <a:t>Е</a:t>
            </a:r>
            <a:r>
              <a:rPr lang="ru-RU" sz="3900" b="1" baseline="-25000" dirty="0" smtClean="0">
                <a:solidFill>
                  <a:srgbClr val="FF0000"/>
                </a:solidFill>
              </a:rPr>
              <a:t>ВН</a:t>
            </a:r>
            <a:r>
              <a:rPr lang="ru-RU" sz="3900" b="1" dirty="0" smtClean="0">
                <a:solidFill>
                  <a:srgbClr val="FF0000"/>
                </a:solidFill>
              </a:rPr>
              <a:t> </a:t>
            </a:r>
            <a:endParaRPr lang="ru-RU" sz="3900" dirty="0" smtClean="0">
              <a:solidFill>
                <a:srgbClr val="FF0000"/>
              </a:solidFill>
            </a:endParaRPr>
          </a:p>
          <a:p>
            <a:r>
              <a:rPr lang="ru-RU" sz="3000" b="1" dirty="0" smtClean="0"/>
              <a:t>                               </a:t>
            </a:r>
            <a:r>
              <a:rPr lang="en-US" sz="3000" b="1" dirty="0" smtClean="0"/>
              <a:t>E = E</a:t>
            </a:r>
            <a:r>
              <a:rPr lang="en-US" sz="3000" b="1" baseline="-25000" dirty="0" smtClean="0"/>
              <a:t>P</a:t>
            </a:r>
            <a:r>
              <a:rPr lang="en-US" sz="3000" b="1" dirty="0" smtClean="0"/>
              <a:t> + E</a:t>
            </a:r>
            <a:r>
              <a:rPr lang="en-US" sz="3000" b="1" baseline="-25000" dirty="0" smtClean="0"/>
              <a:t>K</a:t>
            </a:r>
            <a:r>
              <a:rPr lang="en-US" sz="30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3000" dirty="0" smtClean="0"/>
          </a:p>
          <a:p>
            <a:r>
              <a:rPr lang="en-US" sz="3000" dirty="0" smtClean="0"/>
              <a:t>         </a:t>
            </a:r>
            <a:r>
              <a:rPr lang="en-US" sz="3000" b="1" dirty="0" smtClean="0"/>
              <a:t>V</a:t>
            </a:r>
            <a:r>
              <a:rPr lang="en-US" sz="3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3000" dirty="0" smtClean="0"/>
          </a:p>
          <a:p>
            <a:r>
              <a:rPr lang="en-US" sz="3000" dirty="0" smtClean="0"/>
              <a:t>  </a:t>
            </a:r>
            <a:r>
              <a:rPr lang="en-US" sz="3000" b="1" dirty="0" smtClean="0"/>
              <a:t>3)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3000" dirty="0" smtClean="0"/>
          </a:p>
          <a:p>
            <a:r>
              <a:rPr lang="ru-RU" sz="3000" b="1" dirty="0" smtClean="0"/>
              <a:t>                    </a:t>
            </a:r>
            <a:r>
              <a:rPr lang="en-US" sz="3000" b="1" dirty="0" smtClean="0"/>
              <a:t>  h = 0     E</a:t>
            </a:r>
            <a:r>
              <a:rPr lang="en-US" sz="3000" b="1" baseline="-25000" dirty="0" smtClean="0"/>
              <a:t>P</a:t>
            </a:r>
            <a:r>
              <a:rPr lang="en-US" sz="3000" b="1" dirty="0" smtClean="0"/>
              <a:t> = 0     </a:t>
            </a:r>
            <a:endParaRPr lang="ru-RU" sz="3000" dirty="0" smtClean="0"/>
          </a:p>
          <a:p>
            <a:r>
              <a:rPr lang="en-US" sz="3000" b="1" dirty="0" smtClean="0"/>
              <a:t>                </a:t>
            </a:r>
            <a:r>
              <a:rPr lang="ru-RU" sz="3000" b="1" dirty="0" smtClean="0"/>
              <a:t>            </a:t>
            </a:r>
            <a:r>
              <a:rPr lang="en-US" sz="3000" b="1" dirty="0" smtClean="0"/>
              <a:t> E = E</a:t>
            </a:r>
            <a:r>
              <a:rPr lang="en-US" sz="3000" b="1" baseline="-25000" dirty="0" smtClean="0"/>
              <a:t>K</a:t>
            </a:r>
            <a:r>
              <a:rPr lang="ru-RU" sz="3000" b="1" dirty="0" smtClean="0"/>
              <a:t>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3000" dirty="0" smtClean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57290" y="221455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643836" y="235663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71604" y="25003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71604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285852" y="3643314"/>
            <a:ext cx="214314" cy="642942"/>
          </a:xfrm>
          <a:prstGeom prst="down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14414" y="5786454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571604" y="52863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357818" y="2643182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5857884" y="214311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500826" y="3143248"/>
            <a:ext cx="906970" cy="285752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2643182"/>
            <a:ext cx="7500990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ВНУТРЕННЯЯ    ЭНЕРГИЯ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Все тела состоят из молекул, которые непрерывно движутся и взаимодействуют друг с другом. Они обладают одновременно</a:t>
            </a:r>
            <a:r>
              <a:rPr lang="ru-RU" sz="2100" b="1" dirty="0" smtClean="0"/>
              <a:t> кинетической и потенциальной </a:t>
            </a:r>
            <a:r>
              <a:rPr lang="ru-RU" sz="2100" dirty="0" smtClean="0"/>
              <a:t>энергией. Эти энергии и составляют внутреннюю энергию тела.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Внутренняя энергия </a:t>
            </a:r>
            <a:r>
              <a:rPr lang="ru-RU" dirty="0" smtClean="0"/>
              <a:t>-</a:t>
            </a:r>
            <a:r>
              <a:rPr lang="ru-RU" i="1" dirty="0" smtClean="0"/>
              <a:t> это энергия движения и взаимодействия частиц, из которых состоит тело.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Зависит:    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зависит :            </a:t>
            </a: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1) от температуры         1) от механического</a:t>
            </a:r>
          </a:p>
          <a:p>
            <a:pPr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2 ) массы тела                            движения</a:t>
            </a:r>
          </a:p>
          <a:p>
            <a:pPr>
              <a:lnSpc>
                <a:spcPct val="110000"/>
              </a:lnSpc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3 ) агрегатного                2) от положения тела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состояния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относительно других тел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15328" cy="114298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 П О С О Б Ы       И З М Е Н Е Н И 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Н У Т Р Е Н Н Е Й       Э Н Е Р Г И 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1.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Совершение работы 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трение, удар, деформация)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33"/>
                </a:solidFill>
                <a:latin typeface="Arial" pitchFamily="34" charset="0"/>
                <a:cs typeface="Arial" pitchFamily="34" charset="0"/>
              </a:rPr>
              <a:t>     внутренняя энергия увеличивается, если над телом                      совершается работа, и уменьшается, если тело само совершает работу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2. Теплопередача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– изменение внутренней      энергии без совершения работы, происходит от</a:t>
            </a:r>
          </a:p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   тел с более высокой температуры к телам с</a:t>
            </a:r>
          </a:p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   более низкой температурой.</a:t>
            </a:r>
          </a:p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class-fizika.narod.ru/8_class/8_urok/8_2/2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142984"/>
            <a:ext cx="107157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lass-fizika.narod.ru/8_class/8_urok/8_3/0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5000636"/>
            <a:ext cx="58579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 О М А Ш Н Е Е     З А Д А Н И Е      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§ 2,3     </a:t>
            </a:r>
            <a:r>
              <a:rPr lang="ru-RU" sz="2400" dirty="0" smtClean="0">
                <a:latin typeface="Times New Roman"/>
                <a:cs typeface="Times New Roman"/>
              </a:rPr>
              <a:t>(</a:t>
            </a:r>
            <a:r>
              <a:rPr lang="ru-RU" sz="2400" i="1" dirty="0" smtClean="0">
                <a:latin typeface="Times New Roman"/>
                <a:cs typeface="Times New Roman"/>
              </a:rPr>
              <a:t>стр.5 – 9)</a:t>
            </a:r>
          </a:p>
          <a:p>
            <a:r>
              <a:rPr lang="ru-RU" sz="2400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Задание №1  (стр. 10) - по желанию</a:t>
            </a:r>
            <a:endParaRPr lang="ru-RU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АГРЕГАТНЫЕ   СОСТОЯНИЯ   ВЕЩЕСТВА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030347"/>
          <a:ext cx="9001155" cy="582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49"/>
                <a:gridCol w="3214721"/>
                <a:gridCol w="3000385"/>
              </a:tblGrid>
              <a:tr h="4434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ТВЕРДЫЕ 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ЖИДКОСТИ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ГАЗЫ</a:t>
                      </a:r>
                      <a:endParaRPr lang="ru-RU" dirty="0"/>
                    </a:p>
                  </a:txBody>
                  <a:tcPr/>
                </a:tc>
              </a:tr>
              <a:tr h="76533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Сохраняют</a:t>
                      </a:r>
                      <a:r>
                        <a:rPr lang="ru-RU" sz="2000" b="1" baseline="0" dirty="0" smtClean="0"/>
                        <a:t>    свою</a:t>
                      </a:r>
                    </a:p>
                    <a:p>
                      <a:pPr algn="ctr"/>
                      <a:r>
                        <a:rPr lang="ru-RU" sz="2000" b="1" baseline="0" dirty="0" smtClean="0"/>
                        <a:t> форму    и    объем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Сохраняют   объем, но</a:t>
                      </a:r>
                    </a:p>
                    <a:p>
                      <a:pPr algn="ctr"/>
                      <a:r>
                        <a:rPr lang="ru-RU" sz="2000" b="1" smtClean="0"/>
                        <a:t>меняют   </a:t>
                      </a:r>
                      <a:r>
                        <a:rPr lang="ru-RU" sz="2000" b="1" dirty="0" smtClean="0"/>
                        <a:t>форму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Не</a:t>
                      </a:r>
                      <a:r>
                        <a:rPr lang="ru-RU" sz="2000" b="1" baseline="0" dirty="0" smtClean="0"/>
                        <a:t> имеют собственного </a:t>
                      </a:r>
                    </a:p>
                    <a:p>
                      <a:pPr algn="ctr"/>
                      <a:r>
                        <a:rPr lang="ru-RU" sz="2000" b="1" baseline="0" dirty="0" smtClean="0"/>
                        <a:t>объема   и   формы</a:t>
                      </a:r>
                      <a:endParaRPr lang="ru-RU" sz="2000" b="1" dirty="0"/>
                    </a:p>
                  </a:txBody>
                  <a:tcPr/>
                </a:tc>
              </a:tr>
              <a:tr h="170490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Молекулы   расположены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в определенном   порядке,   вплотную</a:t>
                      </a:r>
                    </a:p>
                    <a:p>
                      <a:r>
                        <a:rPr lang="ru-RU" sz="2000" b="1" dirty="0" smtClean="0"/>
                        <a:t>друг  к  другу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Порядка  не  существует,</a:t>
                      </a:r>
                    </a:p>
                    <a:p>
                      <a:r>
                        <a:rPr lang="ru-RU" sz="2000" b="1" dirty="0" smtClean="0"/>
                        <a:t>расстояние  между</a:t>
                      </a:r>
                    </a:p>
                    <a:p>
                      <a:r>
                        <a:rPr lang="ru-RU" sz="2000" b="1" dirty="0" smtClean="0"/>
                        <a:t>молекулами  равно</a:t>
                      </a:r>
                    </a:p>
                    <a:p>
                      <a:r>
                        <a:rPr lang="ru-RU" sz="2000" b="1" dirty="0" smtClean="0"/>
                        <a:t>размеру  молекул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Расстояния   между молекулами значительно</a:t>
                      </a:r>
                    </a:p>
                    <a:p>
                      <a:r>
                        <a:rPr lang="ru-RU" sz="2000" b="1" dirty="0" smtClean="0"/>
                        <a:t>больше</a:t>
                      </a:r>
                      <a:r>
                        <a:rPr lang="ru-RU" sz="2000" b="1" baseline="0" dirty="0" smtClean="0"/>
                        <a:t> размеров</a:t>
                      </a:r>
                    </a:p>
                    <a:p>
                      <a:r>
                        <a:rPr lang="ru-RU" sz="2000" b="1" baseline="0" dirty="0" smtClean="0"/>
                        <a:t>молекул</a:t>
                      </a:r>
                      <a:endParaRPr lang="ru-RU" sz="2000" b="1" dirty="0"/>
                    </a:p>
                  </a:txBody>
                  <a:tcPr/>
                </a:tc>
              </a:tr>
              <a:tr h="138322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Силы притяжения между</a:t>
                      </a:r>
                    </a:p>
                    <a:p>
                      <a:r>
                        <a:rPr lang="ru-RU" sz="2000" b="1" dirty="0" smtClean="0"/>
                        <a:t>молекулами очень</a:t>
                      </a:r>
                    </a:p>
                    <a:p>
                      <a:r>
                        <a:rPr lang="ru-RU" sz="2000" b="1" dirty="0" smtClean="0"/>
                        <a:t>велики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Силы притяжения между</a:t>
                      </a:r>
                    </a:p>
                    <a:p>
                      <a:r>
                        <a:rPr lang="ru-RU" sz="2000" b="1" dirty="0" smtClean="0"/>
                        <a:t>молекулами слабые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Силы притяжения между</a:t>
                      </a:r>
                    </a:p>
                    <a:p>
                      <a:r>
                        <a:rPr lang="ru-RU" sz="2000" b="1" dirty="0" smtClean="0"/>
                        <a:t>молекулами отсутствуют</a:t>
                      </a:r>
                      <a:endParaRPr lang="ru-RU" sz="2000" b="1" dirty="0"/>
                    </a:p>
                  </a:txBody>
                  <a:tcPr/>
                </a:tc>
              </a:tr>
              <a:tr h="153077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Молекулы совершают</a:t>
                      </a:r>
                    </a:p>
                    <a:p>
                      <a:r>
                        <a:rPr lang="ru-RU" sz="2000" b="1" dirty="0" smtClean="0"/>
                        <a:t>колебания около некоторого среднего</a:t>
                      </a:r>
                    </a:p>
                    <a:p>
                      <a:r>
                        <a:rPr lang="ru-RU" sz="2000" b="1" dirty="0" smtClean="0"/>
                        <a:t>положения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Молекулы могут совершать различные</a:t>
                      </a:r>
                      <a:r>
                        <a:rPr lang="ru-RU" sz="2000" b="1" baseline="0" dirty="0" smtClean="0"/>
                        <a:t>   </a:t>
                      </a:r>
                      <a:r>
                        <a:rPr lang="ru-RU" sz="2000" b="1" dirty="0" smtClean="0"/>
                        <a:t>движения, перемещаются  «перескоками»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Молекулы движутся</a:t>
                      </a:r>
                      <a:r>
                        <a:rPr lang="ru-RU" sz="2000" b="1" baseline="0" dirty="0" smtClean="0"/>
                        <a:t> с</a:t>
                      </a:r>
                    </a:p>
                    <a:p>
                      <a:r>
                        <a:rPr lang="ru-RU" sz="2000" b="1" baseline="0" dirty="0" smtClean="0"/>
                        <a:t>большими скоростями в</a:t>
                      </a:r>
                    </a:p>
                    <a:p>
                      <a:r>
                        <a:rPr lang="ru-RU" sz="2000" b="1" baseline="0" dirty="0" smtClean="0"/>
                        <a:t>разных направлениях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084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СТРОЕНИЕ   ВЕЩЕСТВА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</a:rPr>
              <a:t>• Все тела состоят из малых частиц,    между которыми есть промежутки.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• Частицы тел постоянно и беспорядочно движутся.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• Частицы тел взаимодействуют друг с другом: притягиваются и отталкиваются.</a:t>
            </a:r>
          </a:p>
          <a:p>
            <a:endParaRPr lang="ru-RU" dirty="0"/>
          </a:p>
        </p:txBody>
      </p:sp>
    </p:spTree>
  </p:cSld>
  <p:clrMapOvr>
    <a:masterClrMapping/>
  </p:clrMapOvr>
  <p:transition advTm="1004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ОПЫТНОЕ   ОБОСНОВАНИЕ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Расширение тел при нагревании</a:t>
            </a:r>
          </a:p>
          <a:p>
            <a:endParaRPr lang="ru-RU" dirty="0" smtClean="0"/>
          </a:p>
          <a:p>
            <a:r>
              <a:rPr lang="ru-RU" dirty="0" smtClean="0"/>
              <a:t>Диффузия        </a:t>
            </a:r>
          </a:p>
          <a:p>
            <a:endParaRPr lang="ru-RU" dirty="0" smtClean="0"/>
          </a:p>
          <a:p>
            <a:r>
              <a:rPr lang="ru-RU" dirty="0" smtClean="0"/>
              <a:t>Притяжение свинцовых </a:t>
            </a:r>
          </a:p>
          <a:p>
            <a:pPr>
              <a:buNone/>
            </a:pPr>
            <a:r>
              <a:rPr lang="ru-RU" dirty="0" smtClean="0"/>
              <a:t>       цилиндров,</a:t>
            </a:r>
          </a:p>
          <a:p>
            <a:pPr>
              <a:buNone/>
            </a:pPr>
            <a:r>
              <a:rPr lang="ru-RU" dirty="0" smtClean="0"/>
              <a:t>       деформация</a:t>
            </a:r>
            <a:endParaRPr lang="ru-RU" dirty="0"/>
          </a:p>
        </p:txBody>
      </p:sp>
      <p:pic>
        <p:nvPicPr>
          <p:cNvPr id="4" name="Рисунок 3" descr="http://www.fizika.ru/theory/tema-08/08b-i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500306"/>
            <a:ext cx="192882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izika.ru/theory/tema-08/08d-i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000504"/>
            <a:ext cx="100013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izika.ru/theory/tema-08/08d-i5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643446"/>
            <a:ext cx="228601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Эти термометры показывают одинаковую температуру: 26 °С. Но при этом каждое деление шкалы левого термометра отмеряет по 1 градусу, а каждое деление шкалы правого термометра - по 2 градуса Цельсия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428736"/>
            <a:ext cx="1428760" cy="24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4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Т  Е  М П Е Р А Т У Р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     - определяет степень  </a:t>
            </a:r>
            <a:r>
              <a:rPr lang="ru-RU" dirty="0" err="1" smtClean="0"/>
              <a:t>нагретости</a:t>
            </a:r>
            <a:r>
              <a:rPr lang="ru-RU" dirty="0" smtClean="0"/>
              <a:t> тел</a:t>
            </a:r>
          </a:p>
          <a:p>
            <a:r>
              <a:rPr lang="ru-RU" dirty="0" smtClean="0"/>
              <a:t>                              («холодный», «теплый», «горячий»)</a:t>
            </a:r>
          </a:p>
          <a:p>
            <a:r>
              <a:rPr lang="ru-RU" dirty="0" smtClean="0"/>
              <a:t>Температура измеряется термометром и выражается  в</a:t>
            </a:r>
          </a:p>
          <a:p>
            <a:r>
              <a:rPr lang="ru-RU" dirty="0" smtClean="0"/>
              <a:t>градусах Цельсия (</a:t>
            </a:r>
            <a:r>
              <a:rPr lang="ru-RU" dirty="0" err="1" smtClean="0"/>
              <a:t>оС</a:t>
            </a:r>
            <a:r>
              <a:rPr lang="ru-RU" dirty="0" smtClean="0"/>
              <a:t> )</a:t>
            </a:r>
          </a:p>
          <a:p>
            <a:r>
              <a:rPr lang="ru-RU" dirty="0" smtClean="0"/>
              <a:t>Температура   влияет   на:           а) скорость протекания диффузии</a:t>
            </a:r>
          </a:p>
          <a:p>
            <a:r>
              <a:rPr lang="ru-RU" dirty="0" smtClean="0"/>
              <a:t>                                                            б) расширение тел</a:t>
            </a:r>
          </a:p>
          <a:p>
            <a:r>
              <a:rPr lang="ru-RU" dirty="0" smtClean="0"/>
              <a:t>                                                            в) скорость движения молекул</a:t>
            </a:r>
          </a:p>
          <a:p>
            <a:r>
              <a:rPr lang="ru-RU" dirty="0" smtClean="0"/>
              <a:t>                                                             г) давление газа</a:t>
            </a:r>
          </a:p>
          <a:p>
            <a:r>
              <a:rPr lang="ru-RU" dirty="0" smtClean="0"/>
              <a:t>                                                             </a:t>
            </a:r>
            <a:r>
              <a:rPr lang="ru-RU" dirty="0" err="1" smtClean="0"/>
              <a:t>д</a:t>
            </a:r>
            <a:r>
              <a:rPr lang="ru-RU" dirty="0" smtClean="0"/>
              <a:t>) агрегатное состояние</a:t>
            </a:r>
          </a:p>
          <a:p>
            <a:r>
              <a:rPr lang="ru-RU" dirty="0" smtClean="0"/>
              <a:t>                                                                         Шкала Цельсия:</a:t>
            </a:r>
          </a:p>
          <a:p>
            <a:pPr algn="r"/>
            <a:r>
              <a:rPr lang="ru-RU" dirty="0" smtClean="0"/>
              <a:t>                                                       0 </a:t>
            </a:r>
            <a:r>
              <a:rPr lang="ru-RU" dirty="0" err="1" smtClean="0"/>
              <a:t>оС</a:t>
            </a:r>
            <a:r>
              <a:rPr lang="ru-RU" dirty="0" smtClean="0"/>
              <a:t> - точка таяния льда</a:t>
            </a:r>
          </a:p>
          <a:p>
            <a:pPr algn="r"/>
            <a:r>
              <a:rPr lang="ru-RU" dirty="0" smtClean="0"/>
              <a:t>                                          100 </a:t>
            </a:r>
            <a:r>
              <a:rPr lang="ru-RU" dirty="0" err="1" smtClean="0"/>
              <a:t>оС</a:t>
            </a:r>
            <a:r>
              <a:rPr lang="ru-RU" dirty="0" smtClean="0"/>
              <a:t> -  точка кипения воды</a:t>
            </a:r>
          </a:p>
          <a:p>
            <a:pPr algn="r"/>
            <a:r>
              <a:rPr lang="ru-RU" dirty="0" smtClean="0"/>
              <a:t>                                        - 273 </a:t>
            </a:r>
            <a:r>
              <a:rPr lang="ru-RU" dirty="0" err="1" smtClean="0"/>
              <a:t>оС</a:t>
            </a:r>
            <a:r>
              <a:rPr lang="ru-RU" dirty="0" smtClean="0"/>
              <a:t>  - самая низкая </a:t>
            </a:r>
          </a:p>
          <a:p>
            <a:pPr algn="r"/>
            <a:r>
              <a:rPr lang="ru-RU" dirty="0" smtClean="0"/>
              <a:t>                                                  температура в природе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В шкале Цельсия за 0 градусов принята температура, при которой сосуществуют вода и лед. За 100 градусов принята температура, при которой кипит вода при нормальном атмосферном давлении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22145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1\Мои документы\VIII класс\Шкала Цельсия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62"/>
            <a:ext cx="364333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76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 Е П Л О В О Е     Д В И Ж Е Н И 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5286412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беспорядочное движение частиц, из которых состоят тела.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Зависит: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1) от температуры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2) от состояния вещества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3) от массы молекул</a:t>
            </a: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ДИФФУЗИЯ 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ИЗМЕНЕНИЕ        АГРЕГАТНОГО         СОСТОЯНИЯ</a:t>
            </a: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РОСТ                                                             ТЕМПЕРАТУРЫ</a:t>
            </a:r>
          </a:p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www.college.ru/physics/courses/op25part1/content/chapter3/section/paragraph1/images/3-1-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3568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2786050" y="4071942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www.fizika.ru/theory/tema-08/08c-i3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500438"/>
            <a:ext cx="2286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fizika.ru/theory/tema-08/08b-i3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714884"/>
            <a:ext cx="3810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лево 10"/>
          <p:cNvSpPr/>
          <p:nvPr/>
        </p:nvSpPr>
        <p:spPr>
          <a:xfrm>
            <a:off x="1928794" y="6143644"/>
            <a:ext cx="3786214" cy="14287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528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О П Р О С 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1. Что характеризует температура?</a:t>
            </a: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2. Каким прибором и в каких единицах измеряется 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        температура?</a:t>
            </a: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3. На каком принципе работает термометр?</a:t>
            </a: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4. Как выбрана шкала Цельсия?</a:t>
            </a: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5. На какие явления влияет температура?</a:t>
            </a: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6. Что называется тепловым движением?</a:t>
            </a: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7. Как движутся молекулы в различных 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       агрегатных состояниях?</a:t>
            </a: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8. От чего зависит скорость движения молекул?</a:t>
            </a:r>
          </a:p>
          <a:p>
            <a:endParaRPr lang="ru-RU" sz="2000" dirty="0"/>
          </a:p>
        </p:txBody>
      </p:sp>
    </p:spTree>
  </p:cSld>
  <p:clrMapOvr>
    <a:masterClrMapping/>
  </p:clrMapOvr>
  <p:transition advTm="22931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И Д Ы    Э Н Е Р Г И 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715040"/>
          </a:xfrm>
        </p:spPr>
        <p:txBody>
          <a:bodyPr/>
          <a:lstStyle/>
          <a:p>
            <a:r>
              <a:rPr lang="ru-RU" i="1" dirty="0" smtClean="0"/>
              <a:t>энергия</a:t>
            </a:r>
            <a:r>
              <a:rPr lang="ru-RU" dirty="0" smtClean="0"/>
              <a:t> – </a:t>
            </a:r>
            <a:r>
              <a:rPr lang="ru-RU" sz="2000" dirty="0" smtClean="0"/>
              <a:t>физическая величина, характеризующая способность тел совершать работу. Энергия измеряется </a:t>
            </a:r>
            <a:r>
              <a:rPr lang="ru-RU" sz="2000" i="1" dirty="0" smtClean="0"/>
              <a:t>джоулями.</a:t>
            </a:r>
            <a:r>
              <a:rPr lang="ru-RU" sz="2000" dirty="0" smtClean="0"/>
              <a:t> Чем больше работы может совершить тело, тем больше его энергия. И наоборот.</a:t>
            </a:r>
          </a:p>
          <a:p>
            <a:r>
              <a:rPr lang="ru-RU" dirty="0" smtClean="0"/>
              <a:t>                   • </a:t>
            </a:r>
            <a:r>
              <a:rPr lang="ru-RU" i="1" dirty="0" smtClean="0"/>
              <a:t>кинетическая   энергия – </a:t>
            </a:r>
          </a:p>
          <a:p>
            <a:r>
              <a:rPr lang="ru-RU" sz="2000" i="1" dirty="0" smtClean="0"/>
              <a:t>                               энергия движущегося тела. Зависит от массы и </a:t>
            </a:r>
          </a:p>
          <a:p>
            <a:r>
              <a:rPr lang="ru-RU" sz="2000" i="1" dirty="0" smtClean="0"/>
              <a:t>                               скорости тела. Чем больше масса и скорость, тем</a:t>
            </a:r>
          </a:p>
          <a:p>
            <a:r>
              <a:rPr lang="ru-RU" sz="2000" i="1" dirty="0" smtClean="0"/>
              <a:t>                               больше его кинетическая энергия. И наоборот.             </a:t>
            </a:r>
          </a:p>
          <a:p>
            <a:endParaRPr lang="ru-RU" sz="2000" i="1" dirty="0" smtClean="0"/>
          </a:p>
          <a:p>
            <a:r>
              <a:rPr lang="ru-RU" i="1" dirty="0" smtClean="0"/>
              <a:t>потенциальная    энергия – </a:t>
            </a:r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i="1" dirty="0" smtClean="0"/>
              <a:t>энергия, которой тела или части одного тела </a:t>
            </a:r>
          </a:p>
          <a:p>
            <a:pPr>
              <a:buNone/>
            </a:pPr>
            <a:r>
              <a:rPr lang="ru-RU" sz="2000" i="1" dirty="0" smtClean="0"/>
              <a:t>  обладают потому, что взаимодействуют  с</a:t>
            </a:r>
          </a:p>
          <a:p>
            <a:pPr>
              <a:buNone/>
            </a:pPr>
            <a:r>
              <a:rPr lang="ru-RU" sz="2000" i="1" dirty="0" smtClean="0"/>
              <a:t>  другими телами (или частями тела). Зависит от</a:t>
            </a:r>
          </a:p>
          <a:p>
            <a:pPr>
              <a:buNone/>
            </a:pPr>
            <a:r>
              <a:rPr lang="ru-RU" sz="2000" i="1" dirty="0" smtClean="0"/>
              <a:t> силы взаимодействия тел (или частей тела) и расстояния между ними.</a:t>
            </a:r>
            <a:r>
              <a:rPr lang="ru-RU" sz="2000" dirty="0" smtClean="0"/>
              <a:t>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          </a:t>
            </a:r>
            <a:endParaRPr lang="ru-RU" dirty="0"/>
          </a:p>
        </p:txBody>
      </p:sp>
      <p:pic>
        <p:nvPicPr>
          <p:cNvPr id="4" name="Рисунок 3" descr="C:\Documents and Settings\1\Мои документы\динамика 10\Сила трения качения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165054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Мяч обладает потенциальной энергией потому, что находится под действием архимедовой силы. Гиря - потому что на нее действует сила тяжести. А причина наличия потенциальной энергии у тетивы - действие силы упругости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214818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ВНУТРЕННЯЯ  ЭНЕРГИЯ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28926" y="3214686"/>
          <a:ext cx="3558447" cy="1243019"/>
        </p:xfrm>
        <a:graphic>
          <a:graphicData uri="http://schemas.openxmlformats.org/presentationml/2006/ole">
            <p:oleObj spid="_x0000_s1026" name="Пакет" r:id="rId3" imgW="1390680" imgH="485640" progId="Package">
              <p:embed/>
            </p:oleObj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1162</TotalTime>
  <Words>750</Words>
  <PresentationFormat>Экран (4:3)</PresentationFormat>
  <Paragraphs>131</Paragraphs>
  <Slides>13</Slides>
  <Notes>0</Notes>
  <HiddenSlides>2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1_Трек</vt:lpstr>
      <vt:lpstr>Тема Office</vt:lpstr>
      <vt:lpstr>Пакет</vt:lpstr>
      <vt:lpstr>Слайд 1</vt:lpstr>
      <vt:lpstr>АГРЕГАТНЫЕ   СОСТОЯНИЯ   ВЕЩЕСТВА</vt:lpstr>
      <vt:lpstr>СТРОЕНИЕ   ВЕЩЕСТВА</vt:lpstr>
      <vt:lpstr>ОПЫТНОЕ   ОБОСНОВАНИЕ</vt:lpstr>
      <vt:lpstr>                    Т  Е  М П Е Р А Т У Р А</vt:lpstr>
      <vt:lpstr>Т Е П Л О В О Е     Д В И Ж Е Н И Е</vt:lpstr>
      <vt:lpstr>В О П Р О С Ы</vt:lpstr>
      <vt:lpstr>В И Д Ы    Э Н Е Р Г И И </vt:lpstr>
      <vt:lpstr>ВНУТРЕННЯЯ  ЭНЕРГИЯ</vt:lpstr>
      <vt:lpstr>П Р Е В Р А Щ Е Н И Е                                    М Е Х А Н И Ч Е С К О Й       Э Н Е Р Г И И                     В О       В Н У Т Р Е Н Ю Ю     Э Н Е Р Г И Ю</vt:lpstr>
      <vt:lpstr>ВНУТРЕННЯЯ    ЭНЕРГИЯ </vt:lpstr>
      <vt:lpstr>С П О С О Б Ы       И З М Е Н Е Н И Я В Н У Т Р Е Н Н Е Й       Э Н Е Р Г И И</vt:lpstr>
      <vt:lpstr>Д О М А Ш Н Е Е     З А Д А Н И Е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АГРЕГАТНЫЕ   СОСТОЯНИЯ   ВЕЩЕСТВА</dc:title>
  <cp:lastModifiedBy>Adminushka</cp:lastModifiedBy>
  <cp:revision>89</cp:revision>
  <dcterms:modified xsi:type="dcterms:W3CDTF">2015-12-07T19:07:53Z</dcterms:modified>
</cp:coreProperties>
</file>