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7" r:id="rId7"/>
    <p:sldId id="269" r:id="rId8"/>
    <p:sldId id="268" r:id="rId9"/>
    <p:sldId id="270" r:id="rId10"/>
    <p:sldId id="266" r:id="rId11"/>
    <p:sldId id="263" r:id="rId12"/>
    <p:sldId id="262" r:id="rId13"/>
    <p:sldId id="265" r:id="rId14"/>
    <p:sldId id="271" r:id="rId15"/>
    <p:sldId id="264" r:id="rId16"/>
    <p:sldId id="272" r:id="rId17"/>
    <p:sldId id="273" r:id="rId18"/>
    <p:sldId id="274" r:id="rId19"/>
    <p:sldId id="257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72" d="100"/>
          <a:sy n="72" d="100"/>
        </p:scale>
        <p:origin x="-14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7865E-DF6A-473E-BD5A-E50E8E7B89AD}" type="datetimeFigureOut">
              <a:rPr lang="ru-RU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1D70D-0791-4B03-B0A0-118A809BC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6B7AF-E76A-4750-910C-93041FF808BD}" type="datetimeFigureOut">
              <a:rPr lang="ru-RU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51C97-F3E6-4867-893B-9EF42A370F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CBFE-9104-4B69-830E-F978F469025B}" type="datetimeFigureOut">
              <a:rPr lang="ru-RU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DB3E1-441F-457B-9294-07CC5050C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5DC2B-6ED1-4E83-87C2-809B554813D0}" type="datetimeFigureOut">
              <a:rPr lang="ru-RU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94276-39DC-4EFB-BB4C-8431D74685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3D9D7-1EBC-4AD2-8BA6-3D8203B5F7AA}" type="datetimeFigureOut">
              <a:rPr lang="ru-RU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AD3D9-285A-46F2-B6F2-A7303890F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BA4D6-0BA5-4863-83D6-E3B240AD6CC0}" type="datetimeFigureOut">
              <a:rPr lang="ru-RU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A8C76-7BB5-428F-8D38-195AF3007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3D63D-AACA-4AAF-A0C6-758CE1AB915F}" type="datetimeFigureOut">
              <a:rPr lang="ru-RU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1A552-8F02-41BB-BB76-3ED0B9CF5B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F4F02-8C25-42AA-81D1-4A7CE2338F1D}" type="datetimeFigureOut">
              <a:rPr lang="ru-RU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AF8E-6427-46F7-88E4-8FE646C65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B4B65-ADA0-4D40-A9D4-6E54AF673E00}" type="datetimeFigureOut">
              <a:rPr lang="ru-RU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AB399-044C-4E2A-A308-4EC19E62E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AE1FB-AA9E-4743-B260-BFE93D2BFCF3}" type="datetimeFigureOut">
              <a:rPr lang="ru-RU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4E8EC-0E18-42EF-901E-1A87B36CB3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F74A4-693F-488D-B410-84D8FFB564B0}" type="datetimeFigureOut">
              <a:rPr lang="ru-RU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C811-493F-4A92-B4D7-3F83F2D93D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190904-9D55-4FEA-AFCA-ACE1CD973681}" type="datetimeFigureOut">
              <a:rPr lang="ru-RU"/>
              <a:pPr>
                <a:defRPr/>
              </a:pPr>
              <a:t>20.11.2015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F70B75-4FF2-4C94-8E94-314456E71C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CADAE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8C7B7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42;&#1077;&#1088;&#1072;\&#1052;&#1086;&#1077;%20&#1074;&#1080;&#1076;&#1080;&#1086;\&#1057;&#1080;&#1083;&#1072;%20&#1090;&#1088;&#1077;&#1085;&#1080;&#1103;.avi" TargetMode="Externa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t-mash.ru/index.php?file=pod_kachenya" TargetMode="External"/><Relationship Id="rId7" Type="http://schemas.openxmlformats.org/officeDocument/2006/relationships/hyperlink" Target="https://www.youtube.com/watch?v=TISWVsXINFo&amp;feature=related" TargetMode="External"/><Relationship Id="rId2" Type="http://schemas.openxmlformats.org/officeDocument/2006/relationships/hyperlink" Target="http://kn.sobaka.ru/n35/05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ome-edu.ru/user/f/00001491/Les_18N/Htm_18/Les18_1.htm" TargetMode="External"/><Relationship Id="rId5" Type="http://schemas.openxmlformats.org/officeDocument/2006/relationships/hyperlink" Target="http://www.loctitesolutions.com/index.php?FOLDERID=29424" TargetMode="External"/><Relationship Id="rId4" Type="http://schemas.openxmlformats.org/officeDocument/2006/relationships/hyperlink" Target="http://fotodnya.net/fashion/kartinki-treniya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2325" y="895350"/>
            <a:ext cx="8291513" cy="1708150"/>
          </a:xfrm>
        </p:spPr>
      </p:pic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2738"/>
            <a:ext cx="6584950" cy="2786062"/>
          </a:xfrm>
        </p:spPr>
        <p:txBody>
          <a:bodyPr/>
          <a:lstStyle/>
          <a:p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хема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5713" y="884238"/>
            <a:ext cx="6656387" cy="4662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650" y="476250"/>
            <a:ext cx="7385050" cy="14986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rgbClr val="C00000"/>
                </a:solidFill>
              </a:rPr>
              <a:t>Роль силы трения</a:t>
            </a:r>
            <a:br>
              <a:rPr lang="ru-RU" sz="6000" dirty="0" smtClean="0">
                <a:solidFill>
                  <a:srgbClr val="C00000"/>
                </a:solidFill>
              </a:rPr>
            </a:br>
            <a:r>
              <a:rPr lang="ru-RU" sz="6000" dirty="0" smtClean="0">
                <a:solidFill>
                  <a:srgbClr val="C00000"/>
                </a:solidFill>
              </a:rPr>
              <a:t> при ходьбе</a:t>
            </a:r>
            <a:endParaRPr lang="ru-RU" sz="6000" dirty="0">
              <a:solidFill>
                <a:srgbClr val="C00000"/>
              </a:solidFill>
            </a:endParaRPr>
          </a:p>
        </p:txBody>
      </p:sp>
      <p:pic>
        <p:nvPicPr>
          <p:cNvPr id="4" name="Сила трения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514600" y="2490788"/>
            <a:ext cx="3352800" cy="2743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7470775" cy="1143000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FF0000"/>
                </a:solidFill>
              </a:rPr>
              <a:t>Сила трения у растений</a:t>
            </a:r>
          </a:p>
        </p:txBody>
      </p:sp>
      <p:pic>
        <p:nvPicPr>
          <p:cNvPr id="24578" name="Рисунок 3" descr="4d40f1a140561141a1e63b5bd0422b77.jp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1341438"/>
            <a:ext cx="2747963" cy="365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5"/>
          <p:cNvSpPr txBox="1">
            <a:spLocks noChangeArrowheads="1"/>
          </p:cNvSpPr>
          <p:nvPr/>
        </p:nvSpPr>
        <p:spPr bwMode="auto">
          <a:xfrm>
            <a:off x="1403350" y="5300663"/>
            <a:ext cx="66976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Благодаря трению вьющиеся растения цепляются за находящиеся поблизости опоры, удерживаются и тянутся к свету</a:t>
            </a:r>
          </a:p>
        </p:txBody>
      </p:sp>
      <p:pic>
        <p:nvPicPr>
          <p:cNvPr id="24580" name="Рисунок 6" descr="горох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844675"/>
            <a:ext cx="386715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7459662" cy="1143000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C00000"/>
                </a:solidFill>
              </a:rPr>
              <a:t>Сила трения у растений</a:t>
            </a:r>
          </a:p>
        </p:txBody>
      </p:sp>
      <p:pic>
        <p:nvPicPr>
          <p:cNvPr id="25602" name="Рисунок 2" descr="1923502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916113"/>
            <a:ext cx="3597275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Рисунок 3" descr="morkovv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1341438"/>
            <a:ext cx="3319462" cy="401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1619250" y="5473700"/>
            <a:ext cx="6553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Сила трения о грунт корнеплодов способствует удержанию растения в почве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827088" y="333375"/>
            <a:ext cx="7470775" cy="1143000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C00000"/>
                </a:solidFill>
              </a:rPr>
              <a:t>Сила трения у растений</a:t>
            </a:r>
          </a:p>
        </p:txBody>
      </p:sp>
      <p:pic>
        <p:nvPicPr>
          <p:cNvPr id="26626" name="Рисунок 2" descr="ArctiumLappa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700213"/>
            <a:ext cx="4049713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1"/>
          <p:cNvSpPr>
            <a:spLocks noChangeArrowheads="1"/>
          </p:cNvSpPr>
          <p:nvPr/>
        </p:nvSpPr>
        <p:spPr bwMode="auto">
          <a:xfrm>
            <a:off x="4643438" y="1628775"/>
            <a:ext cx="4500562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Таким растениям, как репейник, трение помогает распространять семена, имеющие </a:t>
            </a:r>
            <a:r>
              <a:rPr lang="ru-RU" sz="32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колючки</a:t>
            </a:r>
            <a:r>
              <a:rPr lang="ru-RU" sz="3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небольшими крючками на концах.</a:t>
            </a:r>
            <a:endParaRPr lang="ru-RU" sz="3200">
              <a:ea typeface="Calibri" pitchFamily="34" charset="0"/>
              <a:cs typeface="Arial" charset="0"/>
            </a:endParaRPr>
          </a:p>
        </p:txBody>
      </p:sp>
      <p:sp>
        <p:nvSpPr>
          <p:cNvPr id="7" name="Стрелка вверх 6"/>
          <p:cNvSpPr/>
          <p:nvPr/>
        </p:nvSpPr>
        <p:spPr>
          <a:xfrm>
            <a:off x="3779838" y="2492375"/>
            <a:ext cx="215900" cy="33131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29" name="TextBox 7"/>
          <p:cNvSpPr txBox="1">
            <a:spLocks noChangeArrowheads="1"/>
          </p:cNvSpPr>
          <p:nvPr/>
        </p:nvSpPr>
        <p:spPr bwMode="auto">
          <a:xfrm>
            <a:off x="3132138" y="5876925"/>
            <a:ext cx="2735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колючки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684213" y="260350"/>
            <a:ext cx="7470775" cy="1143000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C00000"/>
                </a:solidFill>
              </a:rPr>
              <a:t>Сила трения у животных</a:t>
            </a:r>
          </a:p>
        </p:txBody>
      </p:sp>
      <p:pic>
        <p:nvPicPr>
          <p:cNvPr id="27650" name="Рисунок 2" descr="180282_38464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268413"/>
            <a:ext cx="4259263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Рисунок 3" descr="Zwierzeta_7_1280x720_124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2349500"/>
            <a:ext cx="4316412" cy="242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1187450" y="5373688"/>
            <a:ext cx="70564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Действие органов хватания у животных (конечности, хобот слона ) связано с трением. Предмет тем прочнее будет схвачен, чем больше сила трения между органом хватания и предметом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900113" y="188913"/>
            <a:ext cx="7470775" cy="1143000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C00000"/>
                </a:solidFill>
              </a:rPr>
              <a:t>Сила трения в технике</a:t>
            </a:r>
          </a:p>
        </p:txBody>
      </p:sp>
      <p:pic>
        <p:nvPicPr>
          <p:cNvPr id="28674" name="Рисунок 2" descr="механизм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412875"/>
            <a:ext cx="45688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Рисунок 3" descr="двигатель авто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6875" y="1989138"/>
            <a:ext cx="470535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1476375" y="5157788"/>
            <a:ext cx="55435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/>
              <a:t>Во всех машинах из-за трения нагреваются и изнашиваются движущиеся части.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611188" y="0"/>
            <a:ext cx="7470775" cy="1143000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C00000"/>
                </a:solidFill>
              </a:rPr>
              <a:t>Подшипники</a:t>
            </a:r>
            <a:r>
              <a:rPr lang="ru-RU" smtClean="0"/>
              <a:t> </a:t>
            </a:r>
          </a:p>
        </p:txBody>
      </p:sp>
      <p:pic>
        <p:nvPicPr>
          <p:cNvPr id="29698" name="Рисунок 2" descr="шариковый подшипник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271588"/>
            <a:ext cx="2159000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611188" y="5229225"/>
            <a:ext cx="30972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/>
              <a:t>Вкладыш </a:t>
            </a:r>
            <a:r>
              <a:rPr lang="ru-RU"/>
              <a:t>– деталь подшипника, непосредственно соприкасающаяся с валом</a:t>
            </a:r>
          </a:p>
        </p:txBody>
      </p:sp>
      <p:sp>
        <p:nvSpPr>
          <p:cNvPr id="5" name="Стрелка вверх 4"/>
          <p:cNvSpPr/>
          <p:nvPr/>
        </p:nvSpPr>
        <p:spPr>
          <a:xfrm>
            <a:off x="1619250" y="3213100"/>
            <a:ext cx="73025" cy="2016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4067175" y="1268413"/>
            <a:ext cx="32416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Подшипники помогают уменьшит силу трения в десятки раз за счет замены трения качения трением скольжения</a:t>
            </a:r>
          </a:p>
        </p:txBody>
      </p:sp>
      <p:pic>
        <p:nvPicPr>
          <p:cNvPr id="29702" name="Рисунок 6" descr="1329957657_9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3573463"/>
            <a:ext cx="2160587" cy="291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3" name="TextBox 7"/>
          <p:cNvSpPr txBox="1">
            <a:spLocks noChangeArrowheads="1"/>
          </p:cNvSpPr>
          <p:nvPr/>
        </p:nvSpPr>
        <p:spPr bwMode="auto">
          <a:xfrm>
            <a:off x="3419475" y="3573463"/>
            <a:ext cx="2808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Шариковый подшипник</a:t>
            </a:r>
          </a:p>
        </p:txBody>
      </p:sp>
      <p:sp>
        <p:nvSpPr>
          <p:cNvPr id="29704" name="TextBox 8"/>
          <p:cNvSpPr txBox="1">
            <a:spLocks noChangeArrowheads="1"/>
          </p:cNvSpPr>
          <p:nvPr/>
        </p:nvSpPr>
        <p:spPr bwMode="auto">
          <a:xfrm>
            <a:off x="3419475" y="4724400"/>
            <a:ext cx="2808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Роликовый подшипник</a:t>
            </a: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2700338" y="3716338"/>
            <a:ext cx="719137" cy="7302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6156325" y="4868863"/>
            <a:ext cx="1079500" cy="1444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Вопросы для закрепления: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Для чего смычок перед игрой натирают канифолью?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Почему медицинские иглы полирую до зеркального блеска?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Почему полировка и шлифовка соприкасающихся деталей уменьшает силу трения? Будет ли уменьшена сила трения, если поверхности деталей отполировать идеально?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С какой целью швейные иголки полируют до блеска? Удобно ли шить заржавленной иголкой?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В вагоне поезда на столике лежат книга и мяч. Поезд тронулся с места. Что при этом произойдет с мячом и книгой?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У гоночных велосипедов руль низко опущен. Почему?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Почему живую рыбу трудно держать в руках?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Используемые материалы</a:t>
            </a:r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863" indent="-514350">
              <a:buFont typeface="Wingdings 2" pitchFamily="18" charset="2"/>
              <a:buAutoNum type="arabicPeriod"/>
            </a:pPr>
            <a:r>
              <a:rPr lang="en-US" sz="2000" smtClean="0">
                <a:hlinkClick r:id="rId2"/>
              </a:rPr>
              <a:t>http://kn.sobaka.ru/n35/05.html</a:t>
            </a:r>
            <a:endParaRPr lang="ru-RU" sz="2000" smtClean="0"/>
          </a:p>
          <a:p>
            <a:pPr marL="550863" indent="-514350">
              <a:buFont typeface="Wingdings 2" pitchFamily="18" charset="2"/>
              <a:buAutoNum type="arabicPeriod"/>
            </a:pPr>
            <a:r>
              <a:rPr lang="en-US" sz="2000" smtClean="0">
                <a:hlinkClick r:id="rId3"/>
              </a:rPr>
              <a:t>http://www.det-mash.ru/index.php?file=pod_kachenya</a:t>
            </a:r>
            <a:endParaRPr lang="ru-RU" sz="2000" smtClean="0"/>
          </a:p>
          <a:p>
            <a:pPr marL="550863" indent="-514350">
              <a:buFont typeface="Wingdings 2" pitchFamily="18" charset="2"/>
              <a:buAutoNum type="arabicPeriod"/>
            </a:pPr>
            <a:r>
              <a:rPr lang="en-US" sz="2000" smtClean="0">
                <a:hlinkClick r:id="rId4"/>
              </a:rPr>
              <a:t>http://fotodnya.net/fashion/kartinki-treniya.html</a:t>
            </a:r>
            <a:endParaRPr lang="ru-RU" sz="2000" smtClean="0"/>
          </a:p>
          <a:p>
            <a:pPr marL="550863" indent="-514350">
              <a:buFont typeface="Wingdings 2" pitchFamily="18" charset="2"/>
              <a:buAutoNum type="arabicPeriod"/>
            </a:pPr>
            <a:r>
              <a:rPr lang="en-US" sz="2000" smtClean="0">
                <a:hlinkClick r:id="rId5"/>
              </a:rPr>
              <a:t>http://www.loctitesolutions.com/index.php?FOLDERID=29424</a:t>
            </a:r>
            <a:endParaRPr lang="ru-RU" sz="2000" smtClean="0"/>
          </a:p>
          <a:p>
            <a:pPr marL="550863" indent="-514350">
              <a:buFont typeface="Wingdings 2" pitchFamily="18" charset="2"/>
              <a:buAutoNum type="arabicPeriod"/>
            </a:pPr>
            <a:r>
              <a:rPr lang="en-US" sz="2000" smtClean="0">
                <a:hlinkClick r:id="rId6"/>
              </a:rPr>
              <a:t>http://www.home-edu.ru/user/f/00001491/Les_18N/Htm_18/Les18_1.htm</a:t>
            </a:r>
            <a:endParaRPr lang="ru-RU" sz="2000" smtClean="0"/>
          </a:p>
          <a:p>
            <a:pPr marL="550863" indent="-514350">
              <a:buFont typeface="Wingdings 2" pitchFamily="18" charset="2"/>
              <a:buAutoNum type="arabicPeriod"/>
            </a:pPr>
            <a:r>
              <a:rPr lang="en-US" sz="2000" smtClean="0">
                <a:hlinkClick r:id="rId7"/>
              </a:rPr>
              <a:t>https://www.youtube.com/watch?v=TISWVsXINFo&amp;feature=related</a:t>
            </a:r>
            <a:endParaRPr lang="ru-RU" sz="2000" smtClean="0"/>
          </a:p>
          <a:p>
            <a:pPr marL="550863" indent="-514350">
              <a:buFont typeface="Wingdings 2" pitchFamily="18" charset="2"/>
              <a:buAutoNum type="arabicPeriod"/>
            </a:pPr>
            <a:endParaRPr lang="ru-RU" sz="2000" smtClean="0"/>
          </a:p>
          <a:p>
            <a:pPr marL="550863" indent="-514350">
              <a:buFont typeface="Wingdings 2" pitchFamily="18" charset="2"/>
              <a:buAutoNum type="arabicPeriod"/>
            </a:pPr>
            <a:endParaRPr lang="ru-RU" sz="2000" smtClean="0"/>
          </a:p>
          <a:p>
            <a:pPr marL="550863" indent="-514350">
              <a:buFont typeface="Wingdings 2" pitchFamily="18" charset="2"/>
              <a:buAutoNum type="arabicPeriod"/>
            </a:pPr>
            <a:endParaRPr lang="ru-RU" sz="2000" smtClean="0"/>
          </a:p>
          <a:p>
            <a:pPr marL="550863" indent="-514350">
              <a:buFont typeface="Wingdings 2" pitchFamily="18" charset="2"/>
              <a:buAutoNum type="arabicPeriod"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7467600" cy="1143000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FF0000"/>
                </a:solidFill>
              </a:rPr>
              <a:t>Цель урока: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755650" y="2133600"/>
            <a:ext cx="7467600" cy="33401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600" smtClean="0"/>
              <a:t>Познакомить учащихся с силой трения </a:t>
            </a:r>
          </a:p>
          <a:p>
            <a:pPr>
              <a:buFont typeface="Wingdings 2" pitchFamily="18" charset="2"/>
              <a:buNone/>
            </a:pPr>
            <a:r>
              <a:rPr lang="ru-RU" sz="3600" smtClean="0"/>
              <a:t>Показать роль силы трения в природе  и технике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C:\Users\Вера\AppData\Local\Microsoft\Windows\Temporary Internet Files\Content.IE5\6JNNS02V\MC9004358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133600"/>
            <a:ext cx="2808288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12"/>
          <p:cNvSpPr txBox="1">
            <a:spLocks noChangeArrowheads="1"/>
          </p:cNvSpPr>
          <p:nvPr/>
        </p:nvSpPr>
        <p:spPr bwMode="auto">
          <a:xfrm>
            <a:off x="4427538" y="1844675"/>
            <a:ext cx="40322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Санки, скатившись с горы, через некоторое время останавливаются. Это значит, что на тело действовала сила. При соприкосновении одного тела с другим возникает взаимодействие, которое называют </a:t>
            </a:r>
            <a:r>
              <a:rPr lang="ru-RU" sz="2400" b="1" i="1">
                <a:solidFill>
                  <a:srgbClr val="C00000"/>
                </a:solidFill>
              </a:rPr>
              <a:t>трением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713" y="404813"/>
            <a:ext cx="5688012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Сила, возникающая при взаимодействии поверхности одного тела с поверхностью другого, когда тела неподвижны или перемещаются относительно друг друга, называется</a:t>
            </a:r>
          </a:p>
        </p:txBody>
      </p:sp>
      <p:pic>
        <p:nvPicPr>
          <p:cNvPr id="3" name="Прямоугольник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838" y="4572000"/>
            <a:ext cx="8882062" cy="1749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2268538" y="188913"/>
            <a:ext cx="496728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FF0000"/>
                </a:solidFill>
              </a:rPr>
              <a:t>Причина возникновения силы трения</a:t>
            </a:r>
          </a:p>
        </p:txBody>
      </p:sp>
      <p:pic>
        <p:nvPicPr>
          <p:cNvPr id="17410" name="Рисунок 6" descr="surface_irregular_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916113"/>
            <a:ext cx="2736850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1116013" y="4437063"/>
            <a:ext cx="2879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/>
              <a:t>Неровность поверхности </a:t>
            </a:r>
          </a:p>
        </p:txBody>
      </p:sp>
      <p:pic>
        <p:nvPicPr>
          <p:cNvPr id="17412" name="Рисунок 8" descr="prichina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2060575"/>
            <a:ext cx="34655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Box 9"/>
          <p:cNvSpPr txBox="1">
            <a:spLocks noChangeArrowheads="1"/>
          </p:cNvSpPr>
          <p:nvPr/>
        </p:nvSpPr>
        <p:spPr bwMode="auto">
          <a:xfrm>
            <a:off x="4149725" y="4581525"/>
            <a:ext cx="49942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/>
              <a:t>Взаимное притяжение</a:t>
            </a:r>
          </a:p>
          <a:p>
            <a:pPr algn="ctr"/>
            <a:r>
              <a:rPr lang="ru-RU" sz="3600"/>
              <a:t> молекул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2"/>
          <p:cNvSpPr txBox="1">
            <a:spLocks noChangeArrowheads="1"/>
          </p:cNvSpPr>
          <p:nvPr/>
        </p:nvSpPr>
        <p:spPr bwMode="auto">
          <a:xfrm>
            <a:off x="323850" y="2420938"/>
            <a:ext cx="41036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/>
              <a:t>Трение качения</a:t>
            </a:r>
          </a:p>
        </p:txBody>
      </p:sp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1763713" y="4149725"/>
            <a:ext cx="56880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/>
              <a:t>Трение скольжения</a:t>
            </a: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4932363" y="2420938"/>
            <a:ext cx="3527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/>
              <a:t>Трение покоя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836712"/>
            <a:ext cx="617348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Виды сил трения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771775" y="1700213"/>
            <a:ext cx="287338" cy="649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156325" y="1628775"/>
            <a:ext cx="287338" cy="720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500563" y="1773238"/>
            <a:ext cx="287337" cy="2232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900113" y="333375"/>
            <a:ext cx="7470775" cy="1143000"/>
          </a:xfrm>
        </p:spPr>
        <p:txBody>
          <a:bodyPr/>
          <a:lstStyle/>
          <a:p>
            <a:pPr algn="ctr"/>
            <a:r>
              <a:rPr lang="ru-RU" smtClean="0"/>
              <a:t>Сила трения скольжения</a:t>
            </a:r>
          </a:p>
        </p:txBody>
      </p:sp>
      <p:pic>
        <p:nvPicPr>
          <p:cNvPr id="3" name="Рисунок 2" descr="лыжни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738" y="1603375"/>
            <a:ext cx="4237037" cy="4559300"/>
          </a:xfrm>
          <a:prstGeom prst="rect">
            <a:avLst/>
          </a:prstGeom>
          <a:noFill/>
        </p:spPr>
      </p:pic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5508625" y="1628775"/>
            <a:ext cx="30956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Если тело скользит по поверхности другого, то возникающую силу называют </a:t>
            </a:r>
            <a:r>
              <a:rPr lang="ru-RU" sz="3200">
                <a:solidFill>
                  <a:srgbClr val="C00000"/>
                </a:solidFill>
              </a:rPr>
              <a:t>силой трения скольжения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684213" y="260350"/>
            <a:ext cx="7470775" cy="1143000"/>
          </a:xfrm>
        </p:spPr>
        <p:txBody>
          <a:bodyPr/>
          <a:lstStyle/>
          <a:p>
            <a:pPr algn="ctr"/>
            <a:r>
              <a:rPr lang="ru-RU" smtClean="0"/>
              <a:t>Сила трения качения</a:t>
            </a:r>
          </a:p>
        </p:txBody>
      </p:sp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5364163" y="1484313"/>
            <a:ext cx="324008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Если тело катится по поверхности другого, то силу возникающую при этом называют </a:t>
            </a:r>
            <a:r>
              <a:rPr lang="ru-RU" sz="3200">
                <a:solidFill>
                  <a:srgbClr val="C00000"/>
                </a:solidFill>
              </a:rPr>
              <a:t>силой трения качения</a:t>
            </a:r>
          </a:p>
        </p:txBody>
      </p:sp>
      <p:pic>
        <p:nvPicPr>
          <p:cNvPr id="20483" name="Рисунок 4" descr="03-07.gif"/>
          <p:cNvPicPr>
            <a:picLocks noChangeAspect="1"/>
          </p:cNvPicPr>
          <p:nvPr/>
        </p:nvPicPr>
        <p:blipFill>
          <a:blip r:embed="rId2" cstate="print"/>
          <a:srcRect l="12785" t="1796"/>
          <a:stretch>
            <a:fillRect/>
          </a:stretch>
        </p:blipFill>
        <p:spPr bwMode="auto">
          <a:xfrm>
            <a:off x="323850" y="1700213"/>
            <a:ext cx="4662488" cy="393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755650" y="333375"/>
            <a:ext cx="7470775" cy="1143000"/>
          </a:xfrm>
        </p:spPr>
        <p:txBody>
          <a:bodyPr/>
          <a:lstStyle/>
          <a:p>
            <a:pPr algn="ctr"/>
            <a:r>
              <a:rPr lang="ru-RU" smtClean="0"/>
              <a:t>Сила трения покоя</a:t>
            </a:r>
          </a:p>
        </p:txBody>
      </p:sp>
      <p:pic>
        <p:nvPicPr>
          <p:cNvPr id="21506" name="Рисунок 2" descr="4560213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060575"/>
            <a:ext cx="333375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5292725" y="1773238"/>
            <a:ext cx="2951163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При попытке сдвинуть тело с места, оно не сразу изменит свою скорость, так как действующая на тело сила уравновешивается </a:t>
            </a:r>
            <a:r>
              <a:rPr lang="ru-RU" sz="2400" b="1" i="1">
                <a:solidFill>
                  <a:srgbClr val="C00000"/>
                </a:solidFill>
              </a:rPr>
              <a:t>силой трения покоя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298</TotalTime>
  <Words>408</Words>
  <Application>Microsoft Office PowerPoint</Application>
  <PresentationFormat>Экран (4:3)</PresentationFormat>
  <Paragraphs>53</Paragraphs>
  <Slides>19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Техническая</vt:lpstr>
      <vt:lpstr>Слайд 1</vt:lpstr>
      <vt:lpstr>Цель урока:</vt:lpstr>
      <vt:lpstr>Слайд 3</vt:lpstr>
      <vt:lpstr>Слайд 4</vt:lpstr>
      <vt:lpstr>Слайд 5</vt:lpstr>
      <vt:lpstr>Слайд 6</vt:lpstr>
      <vt:lpstr>Сила трения скольжения</vt:lpstr>
      <vt:lpstr>Сила трения качения</vt:lpstr>
      <vt:lpstr>Сила трения покоя</vt:lpstr>
      <vt:lpstr>Слайд 10</vt:lpstr>
      <vt:lpstr>Роль силы трения  при ходьбе</vt:lpstr>
      <vt:lpstr>Сила трения у растений</vt:lpstr>
      <vt:lpstr>Сила трения у растений</vt:lpstr>
      <vt:lpstr>Сила трения у растений</vt:lpstr>
      <vt:lpstr>Сила трения у животных</vt:lpstr>
      <vt:lpstr>Сила трения в технике</vt:lpstr>
      <vt:lpstr>Подшипники </vt:lpstr>
      <vt:lpstr>Вопросы для закрепления:</vt:lpstr>
      <vt:lpstr>Используемые материалы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 трения</dc:title>
  <dc:creator>Вера</dc:creator>
  <cp:lastModifiedBy>Adminushka</cp:lastModifiedBy>
  <cp:revision>43</cp:revision>
  <dcterms:created xsi:type="dcterms:W3CDTF">2012-10-22T17:44:30Z</dcterms:created>
  <dcterms:modified xsi:type="dcterms:W3CDTF">2015-11-20T19:45:14Z</dcterms:modified>
</cp:coreProperties>
</file>