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notesMasterIdLst>
    <p:notesMasterId r:id="rId21"/>
  </p:notesMasterIdLst>
  <p:sldIdLst>
    <p:sldId id="256" r:id="rId4"/>
    <p:sldId id="257" r:id="rId5"/>
    <p:sldId id="275" r:id="rId6"/>
    <p:sldId id="259" r:id="rId7"/>
    <p:sldId id="286" r:id="rId8"/>
    <p:sldId id="287" r:id="rId9"/>
    <p:sldId id="276" r:id="rId10"/>
    <p:sldId id="277" r:id="rId11"/>
    <p:sldId id="280" r:id="rId12"/>
    <p:sldId id="278" r:id="rId13"/>
    <p:sldId id="279" r:id="rId14"/>
    <p:sldId id="263" r:id="rId15"/>
    <p:sldId id="265" r:id="rId16"/>
    <p:sldId id="266" r:id="rId17"/>
    <p:sldId id="281" r:id="rId18"/>
    <p:sldId id="282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3FF"/>
    <a:srgbClr val="CED6FE"/>
    <a:srgbClr val="7A6900"/>
    <a:srgbClr val="041776"/>
    <a:srgbClr val="065A74"/>
    <a:srgbClr val="047640"/>
    <a:srgbClr val="2C7802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75" autoAdjust="0"/>
    <p:restoredTop sz="95009" autoAdjust="0"/>
  </p:normalViewPr>
  <p:slideViewPr>
    <p:cSldViewPr>
      <p:cViewPr>
        <p:scale>
          <a:sx n="75" d="100"/>
          <a:sy n="75" d="100"/>
        </p:scale>
        <p:origin x="-266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75D7FF61-0A7F-411C-87FC-0F35D2F72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EEA92-1B51-4D3F-A561-FB71FAFB7919}" type="slidenum">
              <a:rPr lang="ru-RU">
                <a:latin typeface="Arial" charset="0"/>
              </a:rPr>
              <a:pPr/>
              <a:t>2</a:t>
            </a:fld>
            <a:endParaRPr lang="ru-RU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969BC-783D-4F5B-A686-8E54ECEDD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BD889-7D68-41DC-9537-75D7B6793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8C24D-91B0-4F54-87ED-33A2E9A31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959E-B116-4F39-AA87-2DB69792A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1748-F506-4218-91E1-CE3B1508A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7DF25-D63A-4951-AD10-BFD30F5DE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3EE22-B9A4-4858-A947-163504F3B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5DB7F-508B-44FE-ABC4-51FE83C42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0BCD-6264-4FA0-B5E3-AC54B902D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3E09-6778-48CB-905E-09618AB3A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77FD-09CD-4100-A84E-D806EC195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E1F0-079E-48E1-91AC-9962BC8B0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A7B2-9D5F-4CB5-8E10-6C7F15821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499F-D879-459F-9C86-2612241CC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B733B-1DB2-4C94-85B5-344CE9AE2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22FE-8D38-4719-AE11-C9C411C4B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2DFB4-83BD-4433-9F36-ADCB90895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6B911-9B1E-435D-951C-0FADE660B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DFA6A-54D9-4720-99C5-6258C1200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13211-33D0-4D8A-8D0E-7D189F610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B2FE8-965A-4D94-9792-9929DD8BB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9F68-19D4-454C-9C1E-025CE6538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F6A9-4B81-4F49-AC87-1B985C416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8C5CE-014D-464A-AEA3-8AF4C1661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F631B-9CFA-4BE5-B819-98B030406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58BD-7581-40F2-B3F9-C6C1FA51C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8E8C-405B-4643-9E19-9E181D90B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FB8A4-FBC5-4160-8402-F0AA1C85E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DCA3-A1FC-442F-9662-083FA1B48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A8794-355C-47AF-9873-1435223B4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19D9-A0D4-4D9B-A607-5503BAA88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18F5-F1F2-4733-98BC-D28AE936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AD6E-657E-4713-88BA-7855CC576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7C24-9738-4F13-A3D6-84B0932DD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C8CE-9515-44B4-B11C-F7FE8D41A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5A48F-2CF4-46F0-94D9-362FBBFB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8D73-66A7-4092-97F6-7BA804BA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ADBD"/>
            </a:gs>
            <a:gs pos="50000">
              <a:srgbClr val="CAE4FA"/>
            </a:gs>
            <a:gs pos="100000">
              <a:srgbClr val="99ADB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3CA4B90B-6E4E-47E1-87CE-D75F169C8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ADBD"/>
            </a:gs>
            <a:gs pos="50000">
              <a:srgbClr val="CAE4FA"/>
            </a:gs>
            <a:gs pos="100000">
              <a:srgbClr val="99ADB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DE53B18-1F3D-4618-A1FE-D53719158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ADBD"/>
            </a:gs>
            <a:gs pos="50000">
              <a:srgbClr val="CAE4FA"/>
            </a:gs>
            <a:gs pos="100000">
              <a:srgbClr val="99ADB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DF6B670-5336-4243-A3AD-28F503E4A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70;&#1083;&#1103;\&#1056;&#1072;&#1073;&#1086;&#1095;&#1080;&#1081;%20&#1089;&#1090;&#1086;&#1083;\&#1057;&#1103;&#1084;&#1080;&#1091;&#1083;&#1083;&#1080;&#1085;&#1072;%20&#1070;&#1083;&#1080;&#1103;%202\Track06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ADBD"/>
            </a:gs>
            <a:gs pos="50000">
              <a:srgbClr val="CAE4FA"/>
            </a:gs>
            <a:gs pos="100000">
              <a:srgbClr val="99AD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2376487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Проводники </a:t>
            </a:r>
            <a:r>
              <a:rPr lang="ru-RU" sz="5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диэлектрики в электрическом </a:t>
            </a:r>
            <a:r>
              <a:rPr lang="ru-RU" sz="5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поле</a:t>
            </a:r>
            <a:endParaRPr lang="ru-RU" sz="5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22" name="Track0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4663" y="-674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ADBD"/>
            </a:gs>
            <a:gs pos="50000">
              <a:srgbClr val="CAE4FA"/>
            </a:gs>
            <a:gs pos="100000">
              <a:srgbClr val="99AD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484313"/>
            <a:ext cx="3233738" cy="431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Диэлектрики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4392613" cy="2089150"/>
          </a:xfrm>
          <a:noFill/>
        </p:spPr>
        <p:txBody>
          <a:bodyPr/>
          <a:lstStyle/>
          <a:p>
            <a:pPr marL="266700" indent="184150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Диэлектриками называются материалы, в которых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нет свободных</a:t>
            </a:r>
            <a:r>
              <a:rPr lang="ru-RU" sz="2800" smtClean="0">
                <a:latin typeface="Times New Roman" pitchFamily="18" charset="0"/>
              </a:rPr>
              <a:t> электрических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зарядов</a:t>
            </a:r>
            <a:r>
              <a:rPr lang="ru-RU" sz="2800" smtClean="0">
                <a:latin typeface="Times New Roman" pitchFamily="18" charset="0"/>
              </a:rPr>
              <a:t>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 l="61115" t="53191" r="16656" b="31941"/>
          <a:stretch>
            <a:fillRect/>
          </a:stretch>
        </p:blipFill>
        <p:spPr bwMode="auto">
          <a:xfrm>
            <a:off x="5508625" y="1557338"/>
            <a:ext cx="5762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/>
          <a:srcRect l="2817" t="4268" r="69443" b="78752"/>
          <a:stretch>
            <a:fillRect/>
          </a:stretch>
        </p:blipFill>
        <p:spPr bwMode="auto">
          <a:xfrm>
            <a:off x="6156325" y="2997200"/>
            <a:ext cx="7191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/>
          <a:srcRect l="27802" t="36163" r="41641" b="48969"/>
          <a:stretch>
            <a:fillRect/>
          </a:stretch>
        </p:blipFill>
        <p:spPr bwMode="auto">
          <a:xfrm>
            <a:off x="6227763" y="4221163"/>
            <a:ext cx="792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/>
          <a:srcRect l="47275" t="51079" r="41641" b="27673"/>
          <a:stretch>
            <a:fillRect/>
          </a:stretch>
        </p:blipFill>
        <p:spPr bwMode="auto">
          <a:xfrm>
            <a:off x="5795963" y="3068638"/>
            <a:ext cx="2873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 l="36130" t="6380" r="36130" b="82973"/>
          <a:stretch>
            <a:fillRect/>
          </a:stretch>
        </p:blipFill>
        <p:spPr bwMode="auto">
          <a:xfrm>
            <a:off x="7019925" y="3141663"/>
            <a:ext cx="7191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3"/>
          <a:srcRect l="2817" t="4268" r="69443" b="78752"/>
          <a:stretch>
            <a:fillRect/>
          </a:stretch>
        </p:blipFill>
        <p:spPr bwMode="auto">
          <a:xfrm>
            <a:off x="7885113" y="1484313"/>
            <a:ext cx="7191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3"/>
          <a:srcRect l="27802" t="36163" r="41641" b="48969"/>
          <a:stretch>
            <a:fillRect/>
          </a:stretch>
        </p:blipFill>
        <p:spPr bwMode="auto">
          <a:xfrm>
            <a:off x="7667625" y="5084763"/>
            <a:ext cx="7921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3"/>
          <a:srcRect l="36130" t="6380" r="36130" b="82973"/>
          <a:stretch>
            <a:fillRect/>
          </a:stretch>
        </p:blipFill>
        <p:spPr bwMode="auto">
          <a:xfrm>
            <a:off x="5651500" y="5157788"/>
            <a:ext cx="7191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3"/>
          <a:srcRect l="47275" t="51079" r="41641" b="27673"/>
          <a:stretch>
            <a:fillRect/>
          </a:stretch>
        </p:blipFill>
        <p:spPr bwMode="auto">
          <a:xfrm>
            <a:off x="7019925" y="1628775"/>
            <a:ext cx="2873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3"/>
          <a:srcRect l="47275" t="51079" r="41641" b="27673"/>
          <a:stretch>
            <a:fillRect/>
          </a:stretch>
        </p:blipFill>
        <p:spPr bwMode="auto">
          <a:xfrm>
            <a:off x="6732588" y="5084763"/>
            <a:ext cx="2873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3"/>
          <a:srcRect l="61115" t="53191" r="16656" b="34052"/>
          <a:stretch>
            <a:fillRect/>
          </a:stretch>
        </p:blipFill>
        <p:spPr bwMode="auto">
          <a:xfrm>
            <a:off x="5580063" y="4365625"/>
            <a:ext cx="576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3"/>
          <a:srcRect l="33374" t="36163" r="41641" b="48969"/>
          <a:stretch>
            <a:fillRect/>
          </a:stretch>
        </p:blipFill>
        <p:spPr bwMode="auto">
          <a:xfrm>
            <a:off x="6300788" y="1484313"/>
            <a:ext cx="647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3"/>
          <a:srcRect l="36130" t="6380" r="38824" b="82973"/>
          <a:stretch>
            <a:fillRect/>
          </a:stretch>
        </p:blipFill>
        <p:spPr bwMode="auto">
          <a:xfrm>
            <a:off x="7812088" y="3789363"/>
            <a:ext cx="6492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23850" y="3644900"/>
            <a:ext cx="4464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18415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effectLst/>
                <a:latin typeface="Times New Roman" pitchFamily="18" charset="0"/>
              </a:rPr>
              <a:t>Существует </a:t>
            </a:r>
            <a:r>
              <a:rPr lang="ru-RU" sz="2800">
                <a:solidFill>
                  <a:schemeClr val="accent2"/>
                </a:solidFill>
                <a:effectLst/>
                <a:latin typeface="Times New Roman" pitchFamily="18" charset="0"/>
              </a:rPr>
              <a:t>три вида</a:t>
            </a:r>
            <a:r>
              <a:rPr lang="ru-RU" sz="2800">
                <a:effectLst/>
                <a:latin typeface="Times New Roman" pitchFamily="18" charset="0"/>
              </a:rPr>
              <a:t> диэлектриков</a:t>
            </a:r>
            <a:r>
              <a:rPr lang="en-US" sz="2800">
                <a:effectLst/>
                <a:latin typeface="Times New Roman" pitchFamily="18" charset="0"/>
              </a:rPr>
              <a:t>:</a:t>
            </a:r>
            <a:r>
              <a:rPr lang="ru-RU" sz="2800">
                <a:effectLst/>
                <a:latin typeface="Times New Roman" pitchFamily="18" charset="0"/>
              </a:rPr>
              <a:t> </a:t>
            </a:r>
            <a:r>
              <a:rPr lang="ru-RU" sz="2800">
                <a:solidFill>
                  <a:schemeClr val="accent2"/>
                </a:solidFill>
                <a:effectLst/>
                <a:latin typeface="Times New Roman" pitchFamily="18" charset="0"/>
              </a:rPr>
              <a:t>полярные</a:t>
            </a:r>
            <a:r>
              <a:rPr lang="ru-RU" sz="2800">
                <a:effectLst/>
                <a:latin typeface="Times New Roman" pitchFamily="18" charset="0"/>
              </a:rPr>
              <a:t>,</a:t>
            </a:r>
            <a:r>
              <a:rPr lang="ru-RU" sz="2800">
                <a:solidFill>
                  <a:schemeClr val="accent2"/>
                </a:solidFill>
                <a:effectLst/>
                <a:latin typeface="Times New Roman" pitchFamily="18" charset="0"/>
              </a:rPr>
              <a:t> неполярные</a:t>
            </a:r>
            <a:r>
              <a:rPr lang="ru-RU" sz="2800">
                <a:effectLst/>
                <a:latin typeface="Times New Roman" pitchFamily="18" charset="0"/>
              </a:rPr>
              <a:t> и </a:t>
            </a:r>
            <a:r>
              <a:rPr lang="ru-RU" sz="2800">
                <a:solidFill>
                  <a:schemeClr val="accent2"/>
                </a:solidFill>
                <a:effectLst/>
                <a:latin typeface="Times New Roman" pitchFamily="18" charset="0"/>
              </a:rPr>
              <a:t>сегнетоэлектрики</a:t>
            </a:r>
            <a:r>
              <a:rPr lang="ru-RU" sz="2800">
                <a:effectLst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1273 C 0.00121 0.00116 0.03351 0.01574 0.03663 0.02986 C 0.03871 0.03912 0.02674 0.05254 0.03385 0.05579 C 0.04045 0.06458 0.01979 0.06458 0.02639 0.07778 C 0.0283 0.08148 0.03194 0.08264 0.03472 0.08518 C 0.03628 0.08657 0.03715 0.08958 0.03889 0.09074 C 0.04097 0.09213 0.04358 0.0919 0.04583 0.09259 C 0.04913 0.09491 0.05191 0.09907 0.05555 0.1 C 0.0658 0.10254 0.08455 0.10185 0.09444 0.10185 " pathEditMode="relative" rAng="0" ptsTypes="fffffffff">
                                      <p:cBhvr>
                                        <p:cTn id="15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5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11111E-6 C 0.00937 0.00741 0.01926 0.01459 0.02638 0.02593 C 0.03107 0.03334 0.03419 0.04306 0.04027 0.04815 C 0.04565 0.05278 0.05086 0.05394 0.05555 0.05926 C 0.06093 0.06528 0.06683 0.07292 0.0736 0.07593 C 0.0776 0.0838 0.08211 0.08542 0.08749 0.09074 C 0.09843 0.10162 0.10902 0.11829 0.12222 0.12408 C 0.1243 0.12824 0.12621 0.13334 0.13055 0.13334 " pathEditMode="relative" ptsTypes="fffffffA">
                                      <p:cBhvr>
                                        <p:cTn id="17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324 C 0.00799 -0.00949 0.00955 -0.01806 0.00868 -0.02431 C 0.00868 -0.02894 0.00816 -0.03148 0.00781 -0.03634 C 0.00833 -0.03727 0.00851 -0.03866 0.00816 -0.03982 C 0.00799 -0.0463 0.00712 -0.04144 0.00729 -0.04792 C 0.0059 -0.05764 0.00729 -0.05324 0.00677 -0.06042 C 0.00729 -0.0632 0.00677 -0.06597 0.0066 -0.06875 C 0.00677 -0.06991 0.00608 -0.07292 0.00608 -0.07269 C 0.00764 -0.07894 0.00608 -0.08333 0.00608 -0.08935 C 0.00677 -0.09282 0.00677 -0.09792 0.00712 -0.10046 C 0.0066 -0.10972 0.00521 -0.11921 0.00469 -0.12824 C 0.00365 -0.13357 0.00347 -0.1382 0.00365 -0.14398 C 0.00642 -0.16412 0.00747 -0.18495 0.00816 -0.20509 C 0.01042 -0.22199 0.00938 -0.22708 0.00938 -0.24213 C 0.0099 -0.24491 0.01059 -0.24861 0.01094 -0.24977 " pathEditMode="relative" rAng="847060" ptsTypes="ffffffffffffffA">
                                      <p:cBhvr>
                                        <p:cTn id="19" dur="5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-0.00607 -0.0206 -0.01059 -0.04143 -0.01388 -0.06296 C -0.01493 -0.08888 -0.01388 -0.09189 -0.01388 -0.11296 " pathEditMode="relative" ptsTypes="ffA">
                                      <p:cBhvr>
                                        <p:cTn id="21" dur="5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0122 -0.02037 0.0033 -0.0412 0.00695 -0.06111 C 0.00834 -0.09097 0.01389 -0.12199 0.01389 -0.15185 " pathEditMode="relative" rAng="0" ptsTypes="ffA">
                                      <p:cBhvr>
                                        <p:cTn id="23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7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7037E-7 C -0.00173 0.00648 -0.0026 0.01296 -0.00312 0.01944 C -0.00364 0.02268 -0.00416 0.0294 -0.00416 0.02963 C -0.00312 0.08866 -0.0033 0.14375 0.0158 0.17338 " pathEditMode="relative" rAng="0" ptsTypes="fffA">
                                      <p:cBhvr>
                                        <p:cTn id="25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8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01 C -4.16667E-6 0.04004 0.01355 0.07153 0.01441 0.10856 C 0.01459 0.11805 0.00521 0.1331 0.00973 0.14074 C 0.0125 0.1456 0.02223 0.14815 0.02223 0.14838 C 0.03316 0.16273 0.02778 0.1493 0.04532 0.1493 " pathEditMode="relative" rAng="0" ptsTypes="fffff">
                                      <p:cBhvr>
                                        <p:cTn id="27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8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C 0.00799 0.00718 0.00017 0.00139 0.01389 0.00556 C 0.01667 0.00648 0.02222 0.00926 0.02222 0.00926 C 0.02656 0.01505 0.03108 0.01945 0.03611 0.02408 C 0.03889 0.02662 0.04445 0.03148 0.04445 0.03148 C 0.04774 0.04468 0.04306 0.02871 0.05 0.04259 C 0.05452 0.05139 0.05816 0.06505 0.05833 0.07593 C 0.05868 0.09514 0.05833 0.11412 0.05833 0.13333 " pathEditMode="relative" ptsTypes="fffffffA">
                                      <p:cBhvr>
                                        <p:cTn id="29" dur="5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278 C -0.0085 0.01574 -0.01303 0.01135 -0.02083 0.01667 C -0.02239 0.0176 -0.02327 0.02014 -0.025 0.02037 C -0.03749 0.02199 -0.05 0.02153 -0.0625 0.02223 C -0.07657 0.02686 -0.06615 0.02408 -0.09445 0.02408 " pathEditMode="relative" rAng="0" ptsTypes="fffff">
                                      <p:cBhvr>
                                        <p:cTn id="31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0799 -0.00208 -0.01285 -0.00717 -0.01945 -0.01296 C -0.02223 -0.01551 -0.02778 -0.02037 -0.02778 -0.02037 C -0.03334 -0.03148 -0.04028 -0.04907 -0.04028 -0.06296 " pathEditMode="relative" ptsTypes="fffA">
                                      <p:cBhvr>
                                        <p:cTn id="33" dur="5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0504 -0.0345 -0.00452 -0.04098 -0.01111 -0.07547 C 3.33333E-6 -0.08287 -0.01389 -0.1176 -0.01389 -0.12176 " pathEditMode="relative" rAng="0" ptsTypes="fff">
                                      <p:cBhvr>
                                        <p:cTn id="35" dur="5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6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C -0.01303 0.00069 -0.02605 0.00023 -0.03889 0.00185 C -0.04184 0.00208 -0.0448 0.00347 -0.04723 0.00555 C -0.04862 0.00671 -0.04966 0.00903 -0.05139 0.00926 C -0.05868 0.01018 -0.06615 0.00926 -0.07362 0.00926 " pathEditMode="relative" ptsTypes="ffffA">
                                      <p:cBhvr>
                                        <p:cTn id="37" dur="5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5046 C 0.00295 -0.05162 0.00017 -0.16365 0.00712 -0.1912 C 0.00781 -0.20138 0.01111 -0.21736 0.01128 -0.22824 C 0.01163 -0.24861 0.01128 -0.26898 0.01128 -0.28935 " pathEditMode="relative" ptsTypes="fffA">
                                      <p:cBhvr>
                                        <p:cTn id="39" dur="5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uild="p"/>
      <p:bldP spid="164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AE4FA"/>
            </a:gs>
            <a:gs pos="100000">
              <a:srgbClr val="99AD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205038"/>
            <a:ext cx="37449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Поляризация диэлектриков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4427537" cy="4835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</a:rPr>
              <a:t>Момент силы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 стремится 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</a:rPr>
              <a:t>повернуть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 диполь так, чтобы его 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</a:rPr>
              <a:t>ось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 была направлена 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</a:rPr>
              <a:t>по линии напряжённости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 поля.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5003800" y="2781300"/>
            <a:ext cx="316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5003800" y="4292600"/>
            <a:ext cx="316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667625" y="23495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/>
                <a:latin typeface="Monotype Corsiva" pitchFamily="66" charset="0"/>
              </a:rPr>
              <a:t>E</a:t>
            </a:r>
            <a:endParaRPr lang="ru-RU" sz="2800" b="1">
              <a:effectLst/>
              <a:latin typeface="Monotype Corsiva" pitchFamily="66" charset="0"/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7812088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13100"/>
            <a:ext cx="151288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7308850" y="3500438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5508625" y="3500438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ADBD"/>
            </a:gs>
            <a:gs pos="100000">
              <a:srgbClr val="CAE4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1-5-3"/>
          <p:cNvPicPr>
            <a:picLocks noChangeAspect="1" noChangeArrowheads="1"/>
          </p:cNvPicPr>
          <p:nvPr/>
        </p:nvPicPr>
        <p:blipFill>
          <a:blip r:embed="rId3"/>
          <a:srcRect l="52913"/>
          <a:stretch>
            <a:fillRect/>
          </a:stretch>
        </p:blipFill>
        <p:spPr bwMode="auto">
          <a:xfrm>
            <a:off x="250825" y="1341438"/>
            <a:ext cx="3887788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335463" y="2997200"/>
            <a:ext cx="48085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i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Напряжённость </a:t>
            </a:r>
            <a:r>
              <a:rPr lang="ru-RU" sz="2400">
                <a:effectLst/>
                <a:latin typeface="Times New Roman" pitchFamily="18" charset="0"/>
              </a:rPr>
              <a:t>электрического поля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внутри бесконечного пространства</a:t>
            </a:r>
            <a:r>
              <a:rPr lang="ru-RU" sz="2400">
                <a:effectLst/>
                <a:latin typeface="Times New Roman" pitchFamily="18" charset="0"/>
              </a:rPr>
              <a:t>,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полностью заполненного диэлектриком</a:t>
            </a:r>
            <a:r>
              <a:rPr lang="ru-RU" sz="2400">
                <a:effectLst/>
                <a:latin typeface="Times New Roman" pitchFamily="18" charset="0"/>
              </a:rPr>
              <a:t> оказывается равной</a:t>
            </a:r>
          </a:p>
        </p:txBody>
      </p:sp>
      <p:graphicFrame>
        <p:nvGraphicFramePr>
          <p:cNvPr id="18454" name="Object 22"/>
          <p:cNvGraphicFramePr>
            <a:graphicFrameLocks noChangeAspect="1"/>
          </p:cNvGraphicFramePr>
          <p:nvPr>
            <p:ph sz="quarter" idx="2"/>
          </p:nvPr>
        </p:nvGraphicFramePr>
        <p:xfrm>
          <a:off x="5219700" y="5589588"/>
          <a:ext cx="2592388" cy="790575"/>
        </p:xfrm>
        <a:graphic>
          <a:graphicData uri="http://schemas.openxmlformats.org/presentationml/2006/ole">
            <p:oleObj spid="_x0000_s5122" name="Формула" r:id="rId4" imgW="749160" imgH="228600" progId="Equation.3">
              <p:embed/>
            </p:oleObj>
          </a:graphicData>
        </a:graphic>
      </p:graphicFrame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335463" y="1412875"/>
            <a:ext cx="48085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i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ru-RU" sz="2400">
                <a:effectLst/>
                <a:latin typeface="Times New Roman" pitchFamily="18" charset="0"/>
              </a:rPr>
              <a:t>В среднем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число диполей</a:t>
            </a:r>
            <a:r>
              <a:rPr lang="ru-RU" sz="2400">
                <a:effectLst/>
                <a:latin typeface="Times New Roman" pitchFamily="18" charset="0"/>
              </a:rPr>
              <a:t>, ориентированных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вдоль поля</a:t>
            </a:r>
            <a:r>
              <a:rPr lang="ru-RU" sz="2400">
                <a:effectLst/>
                <a:latin typeface="Times New Roman" pitchFamily="18" charset="0"/>
              </a:rPr>
              <a:t>,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 больше</a:t>
            </a:r>
            <a:r>
              <a:rPr lang="ru-RU" sz="2400">
                <a:effectLst/>
                <a:latin typeface="Times New Roman" pitchFamily="18" charset="0"/>
              </a:rPr>
              <a:t>, чем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против поля</a:t>
            </a:r>
            <a:r>
              <a:rPr lang="ru-RU" sz="2400"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18462" name="Rectangle 30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Поляризация диэлектриков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364163" y="5661025"/>
            <a:ext cx="2232025" cy="0"/>
            <a:chOff x="3379" y="3566"/>
            <a:chExt cx="1406" cy="0"/>
          </a:xfrm>
        </p:grpSpPr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>
              <a:off x="3379" y="356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3923" y="356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65" name="Line 33"/>
            <p:cNvSpPr>
              <a:spLocks noChangeShapeType="1"/>
            </p:cNvSpPr>
            <p:nvPr/>
          </p:nvSpPr>
          <p:spPr bwMode="auto">
            <a:xfrm>
              <a:off x="4558" y="356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52" grpId="0" build="p"/>
      <p:bldP spid="184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ADBD"/>
            </a:gs>
            <a:gs pos="50000">
              <a:srgbClr val="CAE4FA"/>
            </a:gs>
            <a:gs pos="100000">
              <a:srgbClr val="99AD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5"/>
          <p:cNvPicPr>
            <a:picLocks noChangeAspect="1" noChangeArrowheads="1"/>
          </p:cNvPicPr>
          <p:nvPr/>
        </p:nvPicPr>
        <p:blipFill>
          <a:blip r:embed="rId3"/>
          <a:srcRect l="14580" t="5815" r="1801" b="6009"/>
          <a:stretch>
            <a:fillRect/>
          </a:stretch>
        </p:blipFill>
        <p:spPr bwMode="auto">
          <a:xfrm>
            <a:off x="4862513" y="1195388"/>
            <a:ext cx="3311525" cy="3243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608512" cy="5400675"/>
          </a:xfrm>
        </p:spPr>
        <p:txBody>
          <a:bodyPr/>
          <a:lstStyle/>
          <a:p>
            <a:pPr indent="-250825" eaLnBrk="1" hangingPunct="1">
              <a:lnSpc>
                <a:spcPct val="80000"/>
              </a:lnSpc>
              <a:buFontTx/>
              <a:buNone/>
            </a:pPr>
            <a:r>
              <a:rPr lang="ru-RU" sz="1400" smtClean="0">
                <a:latin typeface="Times New Roman" pitchFamily="18" charset="0"/>
              </a:rPr>
              <a:t>    </a:t>
            </a:r>
            <a:endParaRPr lang="en-US" sz="1400" smtClean="0">
              <a:latin typeface="Times New Roman" pitchFamily="18" charset="0"/>
            </a:endParaRPr>
          </a:p>
          <a:p>
            <a:pPr indent="-250825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Физическая величина, равная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отношению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модуля напряжённости</a:t>
            </a:r>
            <a:r>
              <a:rPr lang="ru-RU" sz="2800" smtClean="0">
                <a:latin typeface="Times New Roman" pitchFamily="18" charset="0"/>
              </a:rPr>
              <a:t> однородного электрического поля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в вакууме к модулю напряженности</a:t>
            </a:r>
            <a:r>
              <a:rPr lang="ru-RU" sz="2800" smtClean="0">
                <a:latin typeface="Times New Roman" pitchFamily="18" charset="0"/>
              </a:rPr>
              <a:t> электрического поля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в однородном диэлектрике</a:t>
            </a:r>
            <a:r>
              <a:rPr lang="ru-RU" sz="2800" smtClean="0">
                <a:latin typeface="Times New Roman" pitchFamily="18" charset="0"/>
              </a:rPr>
              <a:t>, заполняющем это поле, называется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диэлектрической проницаемостью вещества</a:t>
            </a:r>
            <a:r>
              <a:rPr lang="ru-RU" sz="2800" smtClean="0">
                <a:latin typeface="Times New Roman" pitchFamily="18" charset="0"/>
              </a:rPr>
              <a:t>: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932363" y="4797425"/>
          <a:ext cx="3154362" cy="1482725"/>
        </p:xfrm>
        <a:graphic>
          <a:graphicData uri="http://schemas.openxmlformats.org/presentationml/2006/ole">
            <p:oleObj spid="_x0000_s6146" name="Equation" r:id="rId4" imgW="469800" imgH="393480" progId="">
              <p:embed/>
            </p:oleObj>
          </a:graphicData>
        </a:graphic>
      </p:graphicFrame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5508625" y="1844675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795963" y="2060575"/>
            <a:ext cx="1728787" cy="1728788"/>
            <a:chOff x="3651" y="1298"/>
            <a:chExt cx="1089" cy="1089"/>
          </a:xfrm>
        </p:grpSpPr>
        <p:grpSp>
          <p:nvGrpSpPr>
            <p:cNvPr id="6168" name="Group 48"/>
            <p:cNvGrpSpPr>
              <a:grpSpLocks/>
            </p:cNvGrpSpPr>
            <p:nvPr/>
          </p:nvGrpSpPr>
          <p:grpSpPr bwMode="auto">
            <a:xfrm>
              <a:off x="3651" y="1298"/>
              <a:ext cx="1089" cy="907"/>
              <a:chOff x="3651" y="1298"/>
              <a:chExt cx="1089" cy="907"/>
            </a:xfrm>
          </p:grpSpPr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>
                <a:off x="3651" y="1298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465" name="Line 9"/>
              <p:cNvSpPr>
                <a:spLocks noChangeShapeType="1"/>
              </p:cNvSpPr>
              <p:nvPr/>
            </p:nvSpPr>
            <p:spPr bwMode="auto">
              <a:xfrm>
                <a:off x="3651" y="1480"/>
                <a:ext cx="10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>
                <a:off x="3651" y="1661"/>
                <a:ext cx="10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467" name="Line 11"/>
              <p:cNvSpPr>
                <a:spLocks noChangeShapeType="1"/>
              </p:cNvSpPr>
              <p:nvPr/>
            </p:nvSpPr>
            <p:spPr bwMode="auto">
              <a:xfrm>
                <a:off x="3651" y="1842"/>
                <a:ext cx="10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>
                <a:off x="3651" y="2024"/>
                <a:ext cx="10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469" name="Line 13"/>
              <p:cNvSpPr>
                <a:spLocks noChangeShapeType="1"/>
              </p:cNvSpPr>
              <p:nvPr/>
            </p:nvSpPr>
            <p:spPr bwMode="auto">
              <a:xfrm>
                <a:off x="3651" y="2205"/>
                <a:ext cx="10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3651" y="2387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867400" y="2205038"/>
            <a:ext cx="1152525" cy="1439862"/>
            <a:chOff x="3696" y="1389"/>
            <a:chExt cx="726" cy="907"/>
          </a:xfrm>
        </p:grpSpPr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H="1">
              <a:off x="3696" y="1389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6162" name="Group 50"/>
            <p:cNvGrpSpPr>
              <a:grpSpLocks/>
            </p:cNvGrpSpPr>
            <p:nvPr/>
          </p:nvGrpSpPr>
          <p:grpSpPr bwMode="auto">
            <a:xfrm>
              <a:off x="3696" y="1570"/>
              <a:ext cx="726" cy="726"/>
              <a:chOff x="3696" y="1570"/>
              <a:chExt cx="726" cy="726"/>
            </a:xfrm>
          </p:grpSpPr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 flipH="1">
                <a:off x="3696" y="1570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474" name="Line 18"/>
              <p:cNvSpPr>
                <a:spLocks noChangeShapeType="1"/>
              </p:cNvSpPr>
              <p:nvPr/>
            </p:nvSpPr>
            <p:spPr bwMode="auto">
              <a:xfrm flipH="1">
                <a:off x="3696" y="1752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 flipH="1">
                <a:off x="3696" y="1933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476" name="Line 20"/>
              <p:cNvSpPr>
                <a:spLocks noChangeShapeType="1"/>
              </p:cNvSpPr>
              <p:nvPr/>
            </p:nvSpPr>
            <p:spPr bwMode="auto">
              <a:xfrm flipH="1">
                <a:off x="3696" y="2296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477" name="Line 21"/>
              <p:cNvSpPr>
                <a:spLocks noChangeShapeType="1"/>
              </p:cNvSpPr>
              <p:nvPr/>
            </p:nvSpPr>
            <p:spPr bwMode="auto">
              <a:xfrm flipH="1">
                <a:off x="3696" y="2115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5435600" y="191611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7380288" y="191611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5795963" y="1412875"/>
            <a:ext cx="792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>
                <a:effectLst/>
                <a:latin typeface="Bodoni MT" pitchFamily="18" charset="0"/>
              </a:rPr>
              <a:t>Е</a:t>
            </a:r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5940425" y="1484313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19488" name="Object 32"/>
          <p:cNvGraphicFramePr>
            <a:graphicFrameLocks noChangeAspect="1"/>
          </p:cNvGraphicFramePr>
          <p:nvPr>
            <p:ph sz="half" idx="2"/>
          </p:nvPr>
        </p:nvGraphicFramePr>
        <p:xfrm>
          <a:off x="7524750" y="2276475"/>
          <a:ext cx="431800" cy="576263"/>
        </p:xfrm>
        <a:graphic>
          <a:graphicData uri="http://schemas.openxmlformats.org/presentationml/2006/ole">
            <p:oleObj spid="_x0000_s6147" name="Формула" r:id="rId5" imgW="190440" imgH="228600" progId="Equation.3">
              <p:embed/>
            </p:oleObj>
          </a:graphicData>
        </a:graphic>
      </p:graphicFrame>
      <p:sp>
        <p:nvSpPr>
          <p:cNvPr id="19491" name="Line 35"/>
          <p:cNvSpPr>
            <a:spLocks noChangeShapeType="1"/>
          </p:cNvSpPr>
          <p:nvPr/>
        </p:nvSpPr>
        <p:spPr bwMode="auto">
          <a:xfrm>
            <a:off x="7667625" y="2205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0" y="4292600"/>
            <a:ext cx="50403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0825"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effectLst/>
                <a:latin typeface="Times New Roman" pitchFamily="18" charset="0"/>
              </a:rPr>
              <a:t>   </a:t>
            </a:r>
          </a:p>
          <a:p>
            <a:pPr marL="342900" indent="-250825">
              <a:lnSpc>
                <a:spcPct val="80000"/>
              </a:lnSpc>
              <a:spcBef>
                <a:spcPct val="20000"/>
              </a:spcBef>
            </a:pPr>
            <a:endParaRPr lang="ru-RU" sz="240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86" grpId="0"/>
      <p:bldP spid="195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AE4FA"/>
            </a:gs>
            <a:gs pos="100000">
              <a:srgbClr val="99AD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Диэлектрическая проницаемость веществ</a:t>
            </a:r>
          </a:p>
        </p:txBody>
      </p:sp>
      <p:graphicFrame>
        <p:nvGraphicFramePr>
          <p:cNvPr id="20551" name="Group 71"/>
          <p:cNvGraphicFramePr>
            <a:graphicFrameLocks noGrp="1"/>
          </p:cNvGraphicFramePr>
          <p:nvPr>
            <p:ph idx="1"/>
          </p:nvPr>
        </p:nvGraphicFramePr>
        <p:xfrm>
          <a:off x="468313" y="1844675"/>
          <a:ext cx="8229600" cy="3861435"/>
        </p:xfrm>
        <a:graphic>
          <a:graphicData uri="http://schemas.openxmlformats.org/drawingml/2006/table">
            <a:tbl>
              <a:tblPr/>
              <a:tblGrid>
                <a:gridCol w="3348037"/>
                <a:gridCol w="890588"/>
                <a:gridCol w="3154362"/>
                <a:gridCol w="836613"/>
              </a:tblGrid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E5">
                            <a:alpha val="50000"/>
                          </a:srgbClr>
                        </a:gs>
                        <a:gs pos="100000">
                          <a:srgbClr val="9797E5">
                            <a:gamma/>
                            <a:shade val="59608"/>
                            <a:invGamma/>
                            <a:alpha val="13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E5">
                            <a:alpha val="50000"/>
                          </a:srgbClr>
                        </a:gs>
                        <a:gs pos="100000">
                          <a:srgbClr val="9797E5">
                            <a:gamma/>
                            <a:shade val="59608"/>
                            <a:invGamma/>
                            <a:alpha val="13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E5">
                            <a:alpha val="50000"/>
                          </a:srgbClr>
                        </a:gs>
                        <a:gs pos="100000">
                          <a:srgbClr val="9797E5">
                            <a:gamma/>
                            <a:shade val="59608"/>
                            <a:invGamma/>
                            <a:alpha val="13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E5">
                            <a:alpha val="50000"/>
                          </a:srgbClr>
                        </a:gs>
                        <a:gs pos="100000">
                          <a:srgbClr val="9797E5">
                            <a:gamma/>
                            <a:shade val="59608"/>
                            <a:invGamma/>
                            <a:alpha val="13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2337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Газы и водяной пар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Водород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Вакуум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Водяной пар (при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=100 ºС)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Кислород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Углекислый газ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Жидкости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жидкий (при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198,4 ºС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Водород жидкий (при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252,9 ºС)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Гелий жидкий (при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–269 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Глицерин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E5">
                            <a:alpha val="50000"/>
                          </a:srgbClr>
                        </a:gs>
                        <a:gs pos="100000">
                          <a:srgbClr val="9797E5">
                            <a:gamma/>
                            <a:shade val="59608"/>
                            <a:invGamma/>
                            <a:alpha val="13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1,0058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1,00057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1,00055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1,00099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1,9–2,0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E5">
                            <a:alpha val="50000"/>
                          </a:srgbClr>
                        </a:gs>
                        <a:gs pos="100000">
                          <a:srgbClr val="9797E5">
                            <a:gamma/>
                            <a:shade val="59608"/>
                            <a:invGamma/>
                            <a:alpha val="13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Кислород жидкий (при 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–192,4 ºС)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 трансформаторное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Спирт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Эфир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Твердые тела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Алмаз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Бумага парафинированная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Дерево сухое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Лёд (при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ºС)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Парафин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Резина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Слюда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Стекло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Титан бария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Фарфор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Янтарь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E5">
                            <a:alpha val="50000"/>
                          </a:srgbClr>
                        </a:gs>
                        <a:gs pos="100000">
                          <a:srgbClr val="9797E5">
                            <a:gamma/>
                            <a:shade val="59608"/>
                            <a:invGamma/>
                            <a:alpha val="13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2,2–3,7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1,9–2,2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3,0–6,0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5,7–7,2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6,0–10,0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4,4–6,8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E5">
                            <a:alpha val="50000"/>
                          </a:srgbClr>
                        </a:gs>
                        <a:gs pos="100000">
                          <a:srgbClr val="9797E5">
                            <a:gamma/>
                            <a:shade val="59608"/>
                            <a:invGamma/>
                            <a:alpha val="13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AE4FA"/>
            </a:gs>
            <a:gs pos="100000">
              <a:srgbClr val="99AD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2" name="Picture 74"/>
          <p:cNvPicPr>
            <a:picLocks noChangeAspect="1" noChangeArrowheads="1"/>
          </p:cNvPicPr>
          <p:nvPr/>
        </p:nvPicPr>
        <p:blipFill>
          <a:blip r:embed="rId2"/>
          <a:srcRect b="2675"/>
          <a:stretch>
            <a:fillRect/>
          </a:stretch>
        </p:blipFill>
        <p:spPr bwMode="auto">
          <a:xfrm>
            <a:off x="179388" y="2276475"/>
            <a:ext cx="4752975" cy="259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000099"/>
                </a:solidFill>
                <a:latin typeface="Microsoft Sans Serif" pitchFamily="34" charset="0"/>
              </a:rPr>
              <a:t>Конденсаторы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716463" y="1628775"/>
            <a:ext cx="4284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i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  <a:r>
              <a:rPr lang="ru-RU" sz="2800">
                <a:solidFill>
                  <a:srgbClr val="000000"/>
                </a:solidFill>
                <a:effectLst/>
                <a:latin typeface="Times New Roman" pitchFamily="18" charset="0"/>
              </a:rPr>
              <a:t>Конденсатор электрический – система из двух или более </a:t>
            </a:r>
            <a:r>
              <a:rPr lang="ru-RU" sz="2800">
                <a:solidFill>
                  <a:srgbClr val="000066"/>
                </a:solidFill>
                <a:effectLst/>
                <a:latin typeface="Times New Roman" pitchFamily="18" charset="0"/>
              </a:rPr>
              <a:t>электродов </a:t>
            </a:r>
            <a:r>
              <a:rPr lang="ru-RU" sz="2800">
                <a:solidFill>
                  <a:srgbClr val="000000"/>
                </a:solidFill>
                <a:effectLst/>
                <a:latin typeface="Times New Roman" pitchFamily="18" charset="0"/>
              </a:rPr>
              <a:t>(обкладок), </a:t>
            </a:r>
            <a:r>
              <a:rPr lang="ru-RU" sz="2800">
                <a:solidFill>
                  <a:srgbClr val="000066"/>
                </a:solidFill>
                <a:effectLst/>
                <a:latin typeface="Times New Roman" pitchFamily="18" charset="0"/>
              </a:rPr>
              <a:t>разделённых диэлектриком</a:t>
            </a:r>
            <a:r>
              <a:rPr lang="ru-RU" sz="2800">
                <a:solidFill>
                  <a:srgbClr val="000000"/>
                </a:solidFill>
                <a:effectLst/>
                <a:latin typeface="Times New Roman" pitchFamily="18" charset="0"/>
              </a:rPr>
              <a:t>, толщина которого мала по сравнению с размерами обкладок</a:t>
            </a:r>
            <a:r>
              <a:rPr lang="ru-RU" sz="2800">
                <a:solidFill>
                  <a:srgbClr val="000000"/>
                </a:solidFill>
                <a:effectLst/>
                <a:latin typeface="Arial" pitchFamily="34" charset="0"/>
              </a:rPr>
              <a:t>.</a:t>
            </a:r>
            <a:endParaRPr lang="ru-RU" sz="2800"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2594" name="Rectangle 66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3860800"/>
            <a:ext cx="792163" cy="1223963"/>
          </a:xfrm>
        </p:spPr>
        <p:txBody>
          <a:bodyPr/>
          <a:lstStyle/>
          <a:p>
            <a:pPr indent="-250825" eaLnBrk="1" hangingPunct="1">
              <a:buFont typeface="Wingdings" pitchFamily="2" charset="2"/>
              <a:buNone/>
              <a:defRPr/>
            </a:pPr>
            <a:r>
              <a:rPr lang="ru-RU" smtClean="0"/>
              <a:t>    </a:t>
            </a: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E</a:t>
            </a: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356100" y="4437063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22599" name="Picture 71"/>
          <p:cNvPicPr>
            <a:picLocks noChangeAspect="1" noChangeArrowheads="1"/>
          </p:cNvPicPr>
          <p:nvPr/>
        </p:nvPicPr>
        <p:blipFill>
          <a:blip r:embed="rId3"/>
          <a:srcRect l="8394"/>
          <a:stretch>
            <a:fillRect/>
          </a:stretch>
        </p:blipFill>
        <p:spPr bwMode="auto">
          <a:xfrm>
            <a:off x="4067175" y="2852738"/>
            <a:ext cx="7969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331913" y="3213100"/>
            <a:ext cx="2305050" cy="792163"/>
            <a:chOff x="793" y="1071"/>
            <a:chExt cx="1452" cy="499"/>
          </a:xfrm>
        </p:grpSpPr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>
              <a:off x="793" y="1071"/>
              <a:ext cx="0" cy="49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1338" y="1071"/>
              <a:ext cx="0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1519" y="1071"/>
              <a:ext cx="0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1701" y="1071"/>
              <a:ext cx="0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1882" y="1071"/>
              <a:ext cx="0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2064" y="1071"/>
              <a:ext cx="0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245" y="1071"/>
              <a:ext cx="0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1156" y="1071"/>
              <a:ext cx="0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975" y="1071"/>
              <a:ext cx="0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pic>
        <p:nvPicPr>
          <p:cNvPr id="22601" name="Picture 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781300"/>
            <a:ext cx="874712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7" grpId="0"/>
      <p:bldP spid="225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000099"/>
                </a:solidFill>
                <a:latin typeface="Times New Roman" pitchFamily="18" charset="0"/>
              </a:rPr>
              <a:t>Применение диэлектриков</a:t>
            </a:r>
            <a:endParaRPr lang="ru-RU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773238"/>
            <a:ext cx="7272338" cy="4056062"/>
          </a:xfrm>
        </p:spPr>
        <p:txBody>
          <a:bodyPr/>
          <a:lstStyle/>
          <a:p>
            <a:pPr marL="457200" indent="-457200" eaLnBrk="1" hangingPunct="1">
              <a:buClr>
                <a:srgbClr val="000000"/>
              </a:buClr>
              <a:defRPr/>
            </a:pPr>
            <a:r>
              <a:rPr lang="ru-RU" smtClean="0">
                <a:latin typeface="Times New Roman" pitchFamily="18" charset="0"/>
              </a:rPr>
              <a:t>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Диэлектрики используются:</a:t>
            </a:r>
          </a:p>
          <a:p>
            <a:pPr marL="457200" indent="-457200" algn="l" eaLnBrk="1" hangingPunct="1">
              <a:buClr>
                <a:srgbClr val="000000"/>
              </a:buClr>
              <a:buFontTx/>
              <a:buAutoNum type="arabicParenR"/>
              <a:defRPr/>
            </a:pPr>
            <a:r>
              <a:rPr lang="ru-RU" smtClean="0">
                <a:solidFill>
                  <a:srgbClr val="000099"/>
                </a:solidFill>
                <a:latin typeface="Times New Roman" pitchFamily="18" charset="0"/>
              </a:rPr>
              <a:t>в науке и технике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как электроизоляционные материалы, как конденсаторные материалы</a:t>
            </a:r>
          </a:p>
          <a:p>
            <a:pPr marL="457200" indent="-457200" algn="l" eaLnBrk="1" hangingPunct="1">
              <a:buClr>
                <a:srgbClr val="000000"/>
              </a:buClr>
              <a:buFontTx/>
              <a:buAutoNum type="arabicParenR"/>
              <a:defRPr/>
            </a:pPr>
            <a:r>
              <a:rPr lang="ru-RU" smtClean="0">
                <a:solidFill>
                  <a:srgbClr val="000099"/>
                </a:solidFill>
                <a:latin typeface="Times New Roman" pitchFamily="18" charset="0"/>
              </a:rPr>
              <a:t>в вычислительной технике</a:t>
            </a:r>
          </a:p>
          <a:p>
            <a:pPr marL="457200" indent="-457200" algn="l" eaLnBrk="1" hangingPunct="1">
              <a:buClr>
                <a:srgbClr val="000000"/>
              </a:buClr>
              <a:buFontTx/>
              <a:buAutoNum type="arabicParenR"/>
              <a:defRPr/>
            </a:pPr>
            <a:r>
              <a:rPr lang="ru-RU" smtClean="0">
                <a:solidFill>
                  <a:srgbClr val="000099"/>
                </a:solidFill>
                <a:latin typeface="Times New Roman" pitchFamily="18" charset="0"/>
              </a:rPr>
              <a:t>в оптике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ADBD"/>
            </a:gs>
            <a:gs pos="50000">
              <a:srgbClr val="CAE4FA"/>
            </a:gs>
            <a:gs pos="100000">
              <a:srgbClr val="99AD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000099"/>
                </a:solidFill>
                <a:latin typeface="Times New Roman" pitchFamily="18" charset="0"/>
              </a:rPr>
              <a:t>Литература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</a:t>
            </a:r>
            <a:r>
              <a:rPr lang="ru-RU" smtClean="0">
                <a:solidFill>
                  <a:srgbClr val="000099"/>
                </a:solidFill>
                <a:latin typeface="Times New Roman" pitchFamily="18" charset="0"/>
              </a:rPr>
              <a:t>О. Ф. Кабардин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«Физика. Справочные материалы».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</a:t>
            </a:r>
            <a:r>
              <a:rPr lang="ru-RU" smtClean="0">
                <a:solidFill>
                  <a:srgbClr val="000099"/>
                </a:solidFill>
                <a:latin typeface="Times New Roman" pitchFamily="18" charset="0"/>
              </a:rPr>
              <a:t>А. А. Пинский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«Физика. Учебное пособие для 10 класса школ и классов с углублённым изучением физики».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</a:t>
            </a:r>
            <a:r>
              <a:rPr lang="ru-RU" smtClean="0">
                <a:solidFill>
                  <a:srgbClr val="000099"/>
                </a:solidFill>
                <a:latin typeface="Times New Roman" pitchFamily="18" charset="0"/>
              </a:rPr>
              <a:t>Г. Я. Мякишев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«Физика. Электродинамика. 10-11 классы».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</a:t>
            </a:r>
            <a:r>
              <a:rPr lang="ru-RU" smtClean="0">
                <a:solidFill>
                  <a:srgbClr val="000099"/>
                </a:solidFill>
                <a:latin typeface="Times New Roman" pitchFamily="18" charset="0"/>
              </a:rPr>
              <a:t>Журнал «Квант».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ADBD"/>
            </a:gs>
            <a:gs pos="50000">
              <a:srgbClr val="CAE4FA"/>
            </a:gs>
            <a:gs pos="100000">
              <a:srgbClr val="99ADB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4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Проводники</a:t>
            </a:r>
          </a:p>
        </p:txBody>
      </p:sp>
      <p:sp>
        <p:nvSpPr>
          <p:cNvPr id="10295" name="Rectangle 55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5545137" cy="4281487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Проводниками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называются такие материалы, в которых имеются</a:t>
            </a:r>
            <a:r>
              <a:rPr lang="ru-RU" i="1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</a:rPr>
              <a:t>свободные</a:t>
            </a:r>
            <a:r>
              <a:rPr lang="ru-RU" smtClean="0">
                <a:solidFill>
                  <a:srgbClr val="FF99FF"/>
                </a:solidFill>
                <a:latin typeface="Times New Roman" pitchFamily="18" charset="0"/>
              </a:rPr>
              <a:t> </a:t>
            </a:r>
            <a:r>
              <a:rPr lang="ru-RU" smtClean="0">
                <a:solidFill>
                  <a:srgbClr val="000099"/>
                </a:solidFill>
                <a:latin typeface="Times New Roman" pitchFamily="18" charset="0"/>
              </a:rPr>
              <a:t>носители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 электрических </a:t>
            </a:r>
            <a:r>
              <a:rPr lang="ru-RU" smtClean="0">
                <a:solidFill>
                  <a:srgbClr val="000099"/>
                </a:solidFill>
                <a:latin typeface="Times New Roman" pitchFamily="18" charset="0"/>
              </a:rPr>
              <a:t>зарядов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r" eaLnBrk="1" hangingPunct="1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ru-RU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844675"/>
            <a:ext cx="3890962" cy="4213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   </a:t>
            </a:r>
            <a:r>
              <a:rPr lang="ru-RU" sz="280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628775"/>
            <a:ext cx="23764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773238"/>
            <a:ext cx="5032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492375"/>
            <a:ext cx="5032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1773238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773238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2492375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284538"/>
            <a:ext cx="5032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492375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844675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2205038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3284538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284538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005263"/>
            <a:ext cx="5032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4005263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005263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797425"/>
            <a:ext cx="5032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797425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4797425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357563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437063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924175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868863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8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4868863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2924175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2" name="Picture 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1844675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C 0.16198 -0.00278 0.13038 0.03426 0.13038 -0.05972 " pathEditMode="relative" rAng="0" ptsTypes="ff">
                                      <p:cBhvr>
                                        <p:cTn id="16" dur="5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809 L -0.01024 0.1091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-0.00434 0.01783 -0.00781 0.03611 0.00538 0.04491 C 0.01094 0.05417 0.02552 0.05301 0.03455 0.05417 C 0.04358 0.05533 0.05521 0.05255 0.05955 0.05232 C 0.06441 0.0544 0.06407 0.05718 0.06094 0.05278 C 0.06268 0.05185 0.06545 0.05093 0.06736 0.0507 C 0.07847 0.04884 0.08316 0.05556 0.09427 0.05486 C 0.10209 0.05232 0.12275 0.0507 0.13073 0.0507 " pathEditMode="relative" rAng="0" ptsTypes="ffafffff">
                                      <p:cBhvr>
                                        <p:cTn id="20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624E-6 C -0.01215 4.04624E-6 -0.04305 0.00323 -0.05711 0.003 C -0.07118 0.00277 -0.07222 -0.00024 -0.0842 -0.00139 C -0.09618 -0.00255 -0.1217 0.0037 -0.12864 -0.00347 C -0.12673 -0.02891 -0.12552 -0.02474 -0.12552 -0.0444 " pathEditMode="relative" rAng="0" ptsTypes="faaff">
                                      <p:cBhvr>
                                        <p:cTn id="22" dur="5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237E-6 C 0.00087 -0.00878 0.00295 -0.04254 0.00903 -0.04901 C 0.01945 -0.06011 0.04722 -0.05526 0.04879 -0.05734 " pathEditMode="relative" rAng="0" ptsTypes="fff">
                                      <p:cBhvr>
                                        <p:cTn id="24" dur="5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C 0.01389 0.0044 0.01319 0.00393 0.03177 0.00208 C 0.03542 -0.00509 0.03993 -0.0088 0.04444 -0.01482 C 0.04497 -0.0169 0.04601 -0.01898 0.04601 -0.02107 C 0.04601 -0.05 0.04254 -0.06713 0.04149 -0.09607 C 0.0408 -0.11412 0.0026 -0.1088 0.0026 -0.09954 " pathEditMode="relative" rAng="0" ptsTypes="ffffff">
                                      <p:cBhvr>
                                        <p:cTn id="26" dur="5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83237E-6 C -0.0026 -0.01341 0.00035 -0.02982 0.00677 -0.04254 C 0.00729 -0.04462 0.00174 -0.04092 0.00313 -0.04231 C 0.00885 -0.04786 0.02951 -0.05896 0.03385 -0.05942 C 0.05191 -0.05826 0.06354 -0.05942 0.08142 -0.06381 C 0.08333 -0.06427 0.09045 -0.06404 0.09097 -0.06589 C 0.09045 -0.07861 0.09601 -0.0867 0.09514 -0.09942 C 0.09497 -0.1015 0.08941 -0.10844 0.08941 -0.10821 " pathEditMode="relative" rAng="0" ptsTypes="ffffffff">
                                      <p:cBhvr>
                                        <p:cTn id="28" dur="5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07 C -0.01059 2.59259E-6 -0.03716 -0.00371 -0.04445 0.02222 C -0.04393 0.03565 -0.05 0.03865 -0.04914 0.05208 C -0.0474 0.07639 -0.04757 0.05092 -0.04757 0.06065 " pathEditMode="relative" rAng="0" ptsTypes="ffff">
                                      <p:cBhvr>
                                        <p:cTn id="30" dur="3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0.00069 C -0.00052 0.00139 0.00053 0.00925 -0.00034 0.0111 C -0.00104 0.01295 -0.00451 0.00786 -0.00468 0.00994 C -0.00225 0.01549 -0.00607 0.03376 0.00122 0.04069 C 0.00851 0.04763 0.0283 0.05318 0.03941 0.0511 C 0.0441 0.04902 0.03316 0.05249 0.03941 0.05249 " pathEditMode="relative" rAng="0" ptsTypes="fffaff">
                                      <p:cBhvr>
                                        <p:cTn id="32" dur="5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4" grpId="0"/>
      <p:bldP spid="102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ADBD"/>
            </a:gs>
            <a:gs pos="50000">
              <a:srgbClr val="CAE4FA"/>
            </a:gs>
            <a:gs pos="100000">
              <a:srgbClr val="99AD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8" name="Rectangle 60"/>
          <p:cNvSpPr>
            <a:spLocks noChangeArrowheads="1"/>
          </p:cNvSpPr>
          <p:nvPr/>
        </p:nvSpPr>
        <p:spPr bwMode="auto">
          <a:xfrm>
            <a:off x="5076825" y="1196975"/>
            <a:ext cx="3527425" cy="5041900"/>
          </a:xfrm>
          <a:prstGeom prst="rect">
            <a:avLst/>
          </a:prstGeom>
          <a:solidFill>
            <a:srgbClr val="FEDE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773238"/>
            <a:ext cx="24225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5656263" y="1989138"/>
            <a:ext cx="2413000" cy="2951162"/>
            <a:chOff x="3563" y="1253"/>
            <a:chExt cx="1520" cy="1859"/>
          </a:xfrm>
        </p:grpSpPr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>
              <a:off x="3563" y="1525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H="1">
              <a:off x="3563" y="1842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H="1">
              <a:off x="3563" y="2205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>
              <a:off x="3563" y="2477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H="1">
              <a:off x="3563" y="2795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 flipH="1">
              <a:off x="3563" y="3112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 flipH="1">
              <a:off x="3563" y="1253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pic>
        <p:nvPicPr>
          <p:cNvPr id="1033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1844675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3355975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2852738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3789363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4292600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4797425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5229225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924175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420938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916113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429000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860800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365625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868863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5229225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3" name="Rectangle 75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Заряд внутри проводника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38600" cy="1657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По принципу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суперпозиции </a:t>
            </a:r>
            <a:r>
              <a:rPr lang="ru-RU" sz="2400" smtClean="0">
                <a:latin typeface="Times New Roman" pitchFamily="18" charset="0"/>
              </a:rPr>
              <a:t>полей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напряжённость внутри</a:t>
            </a:r>
            <a:r>
              <a:rPr lang="ru-RU" sz="2400" smtClean="0">
                <a:latin typeface="Times New Roman" pitchFamily="18" charset="0"/>
              </a:rPr>
              <a:t> проводника равна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 нулю</a:t>
            </a:r>
            <a:r>
              <a:rPr lang="ru-RU" sz="2400" smtClean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2355" name="Object 67"/>
          <p:cNvGraphicFramePr>
            <a:graphicFrameLocks noChangeAspect="1"/>
          </p:cNvGraphicFramePr>
          <p:nvPr>
            <p:ph sz="quarter" idx="2"/>
          </p:nvPr>
        </p:nvGraphicFramePr>
        <p:xfrm>
          <a:off x="6011863" y="5589588"/>
          <a:ext cx="1800225" cy="427037"/>
        </p:xfrm>
        <a:graphic>
          <a:graphicData uri="http://schemas.openxmlformats.org/presentationml/2006/ole">
            <p:oleObj spid="_x0000_s1026" name="Формула" r:id="rId6" imgW="965160" imgH="228600" progId="Equation.3">
              <p:embed/>
            </p:oleObj>
          </a:graphicData>
        </a:graphic>
      </p:graphicFrame>
      <p:grpSp>
        <p:nvGrpSpPr>
          <p:cNvPr id="3" name="Group 116"/>
          <p:cNvGrpSpPr>
            <a:grpSpLocks/>
          </p:cNvGrpSpPr>
          <p:nvPr/>
        </p:nvGrpSpPr>
        <p:grpSpPr bwMode="auto">
          <a:xfrm>
            <a:off x="5435600" y="1628775"/>
            <a:ext cx="2925763" cy="3527425"/>
            <a:chOff x="3424" y="1026"/>
            <a:chExt cx="1843" cy="2222"/>
          </a:xfrm>
        </p:grpSpPr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>
              <a:off x="3425" y="1706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3425" y="2024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>
              <a:off x="3425" y="2341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>
              <a:off x="3425" y="2613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>
              <a:off x="3425" y="2931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>
              <a:off x="3425" y="3248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>
              <a:off x="3425" y="1026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3424" y="1389"/>
              <a:ext cx="181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pic>
        <p:nvPicPr>
          <p:cNvPr id="1051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184467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084888" y="5589588"/>
            <a:ext cx="646112" cy="0"/>
            <a:chOff x="3833" y="3521"/>
            <a:chExt cx="407" cy="0"/>
          </a:xfrm>
        </p:grpSpPr>
        <p:sp>
          <p:nvSpPr>
            <p:cNvPr id="12359" name="Line 71"/>
            <p:cNvSpPr>
              <a:spLocks noChangeShapeType="1"/>
            </p:cNvSpPr>
            <p:nvPr/>
          </p:nvSpPr>
          <p:spPr bwMode="auto">
            <a:xfrm>
              <a:off x="3833" y="352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60" name="Line 72"/>
            <p:cNvSpPr>
              <a:spLocks noChangeShapeType="1"/>
            </p:cNvSpPr>
            <p:nvPr/>
          </p:nvSpPr>
          <p:spPr bwMode="auto">
            <a:xfrm>
              <a:off x="4150" y="352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2361" name="Line 73"/>
          <p:cNvSpPr>
            <a:spLocks noChangeShapeType="1"/>
          </p:cNvSpPr>
          <p:nvPr/>
        </p:nvSpPr>
        <p:spPr bwMode="auto">
          <a:xfrm>
            <a:off x="7164388" y="55895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12362" name="Object 74"/>
          <p:cNvGraphicFramePr>
            <a:graphicFrameLocks noChangeAspect="1"/>
          </p:cNvGraphicFramePr>
          <p:nvPr>
            <p:ph sz="quarter" idx="3"/>
          </p:nvPr>
        </p:nvGraphicFramePr>
        <p:xfrm>
          <a:off x="6877050" y="1268413"/>
          <a:ext cx="352425" cy="422275"/>
        </p:xfrm>
        <a:graphic>
          <a:graphicData uri="http://schemas.openxmlformats.org/presentationml/2006/ole">
            <p:oleObj spid="_x0000_s1027" name="Формула" r:id="rId7" imgW="190440" imgH="228600" progId="Equation.3">
              <p:embed/>
            </p:oleObj>
          </a:graphicData>
        </a:graphic>
      </p:graphicFrame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6948488" y="12684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12367" name="Object 79"/>
          <p:cNvGraphicFramePr>
            <a:graphicFrameLocks noChangeAspect="1"/>
          </p:cNvGraphicFramePr>
          <p:nvPr/>
        </p:nvGraphicFramePr>
        <p:xfrm>
          <a:off x="6877050" y="2349500"/>
          <a:ext cx="360363" cy="312738"/>
        </p:xfrm>
        <a:graphic>
          <a:graphicData uri="http://schemas.openxmlformats.org/presentationml/2006/ole">
            <p:oleObj spid="_x0000_s1028" name="Формула" r:id="rId8" imgW="190440" imgH="164880" progId="Equation.3">
              <p:embed/>
            </p:oleObj>
          </a:graphicData>
        </a:graphic>
      </p:graphicFrame>
      <p:sp>
        <p:nvSpPr>
          <p:cNvPr id="12369" name="Line 81"/>
          <p:cNvSpPr>
            <a:spLocks noChangeShapeType="1"/>
          </p:cNvSpPr>
          <p:nvPr/>
        </p:nvSpPr>
        <p:spPr bwMode="auto">
          <a:xfrm>
            <a:off x="6948488" y="23495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056" name="Picture 1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227647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07" name="Rectangle 119"/>
          <p:cNvSpPr>
            <a:spLocks noChangeArrowheads="1"/>
          </p:cNvSpPr>
          <p:nvPr/>
        </p:nvSpPr>
        <p:spPr bwMode="auto">
          <a:xfrm>
            <a:off x="468313" y="2781300"/>
            <a:ext cx="4038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effectLst/>
                <a:latin typeface="Times New Roman" pitchFamily="18" charset="0"/>
              </a:rPr>
              <a:t>      Следовательно,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поток напряженности</a:t>
            </a:r>
            <a:r>
              <a:rPr lang="ru-RU" sz="2400">
                <a:effectLst/>
                <a:latin typeface="Times New Roman" pitchFamily="18" charset="0"/>
              </a:rPr>
              <a:t> через любую замкнутую поверхность  внутри проводника равен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нулю</a:t>
            </a:r>
            <a:r>
              <a:rPr lang="ru-RU" sz="2400">
                <a:effectLst/>
                <a:latin typeface="Times New Roman" pitchFamily="18" charset="0"/>
              </a:rPr>
              <a:t>. Значит, и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заряд</a:t>
            </a:r>
            <a:r>
              <a:rPr lang="ru-RU" sz="2400">
                <a:effectLst/>
                <a:latin typeface="Times New Roman" pitchFamily="18" charset="0"/>
              </a:rPr>
              <a:t> внутри этой поверхности  равен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нулю</a:t>
            </a:r>
            <a:r>
              <a:rPr lang="ru-RU" sz="2400">
                <a:effectLst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4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AE4FA"/>
            </a:gs>
            <a:gs pos="100000">
              <a:srgbClr val="99AD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69" descr="зз"/>
          <p:cNvPicPr>
            <a:picLocks noChangeAspect="1" noChangeArrowheads="1"/>
          </p:cNvPicPr>
          <p:nvPr/>
        </p:nvPicPr>
        <p:blipFill>
          <a:blip r:embed="rId3"/>
          <a:srcRect l="11905" t="3401" r="10489" b="4535"/>
          <a:stretch>
            <a:fillRect/>
          </a:stretch>
        </p:blipFill>
        <p:spPr bwMode="auto">
          <a:xfrm>
            <a:off x="4787900" y="1196975"/>
            <a:ext cx="4032250" cy="361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0825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5724525" y="620713"/>
          <a:ext cx="2151063" cy="4471987"/>
        </p:xfrm>
        <a:graphic>
          <a:graphicData uri="http://schemas.openxmlformats.org/presentationml/2006/ole">
            <p:oleObj spid="_x0000_s2050" name="Формула" r:id="rId4" imgW="114120" imgH="215640" progId="Equation.3">
              <p:embed/>
            </p:oleObj>
          </a:graphicData>
        </a:graphic>
      </p:graphicFrame>
      <p:sp>
        <p:nvSpPr>
          <p:cNvPr id="2055" name="Rectangle 11"/>
          <p:cNvSpPr>
            <a:spLocks noChangeArrowheads="1"/>
          </p:cNvSpPr>
          <p:nvPr/>
        </p:nvSpPr>
        <p:spPr bwMode="auto">
          <a:xfrm rot="-2347053">
            <a:off x="3492500" y="3389313"/>
            <a:ext cx="1711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effectLst/>
              <a:latin typeface="Monotype Corsiva" pitchFamily="66" charset="0"/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001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Проводящая сфера</a:t>
            </a: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5508625" y="1773238"/>
            <a:ext cx="2736850" cy="27368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659563" y="2997200"/>
            <a:ext cx="935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effectLst/>
                <a:latin typeface="Garamond" pitchFamily="18" charset="0"/>
              </a:rPr>
              <a:t>A</a:t>
            </a:r>
            <a:endParaRPr lang="ru-RU" sz="3000" b="1">
              <a:effectLst/>
              <a:latin typeface="Garamond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795963" y="3141663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>r</a:t>
            </a:r>
            <a:r>
              <a:rPr lang="en-US" sz="2800" b="1" baseline="-30000"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>1</a:t>
            </a:r>
            <a:endParaRPr lang="ru-RU" sz="2800" b="1" baseline="-30000">
              <a:solidFill>
                <a:srgbClr val="000000"/>
              </a:solidFill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235825" y="2636838"/>
            <a:ext cx="649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>r</a:t>
            </a:r>
            <a:r>
              <a:rPr lang="en-US" sz="2800" b="1" baseline="-30000"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>2</a:t>
            </a:r>
            <a:endParaRPr lang="ru-RU" sz="2800" b="1" baseline="-30000">
              <a:solidFill>
                <a:srgbClr val="000000"/>
              </a:solidFill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219700" y="3860800"/>
            <a:ext cx="644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effectLst/>
                <a:cs typeface="Times New Roman" pitchFamily="18" charset="0"/>
              </a:rPr>
              <a:t>S</a:t>
            </a:r>
            <a:r>
              <a:rPr lang="en-US" sz="2800" b="1" baseline="-30000">
                <a:effectLst/>
                <a:cs typeface="Times New Roman" pitchFamily="18" charset="0"/>
              </a:rPr>
              <a:t>1</a:t>
            </a:r>
            <a:r>
              <a:rPr lang="ru-RU" sz="2800" b="1">
                <a:effectLst/>
                <a:latin typeface="Garamond" pitchFamily="18" charset="0"/>
              </a:rPr>
              <a:t> 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8316913" y="2636838"/>
            <a:ext cx="55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effectLst/>
                <a:cs typeface="Times New Roman" pitchFamily="18" charset="0"/>
              </a:rPr>
              <a:t>S</a:t>
            </a:r>
            <a:r>
              <a:rPr lang="en-US" sz="2800" b="1" baseline="-30000">
                <a:effectLst/>
                <a:cs typeface="Times New Roman" pitchFamily="18" charset="0"/>
              </a:rPr>
              <a:t>2</a:t>
            </a: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6877050" y="35004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50825" y="2781300"/>
            <a:ext cx="9144000" cy="1368425"/>
            <a:chOff x="-1" y="1480"/>
            <a:chExt cx="5760" cy="816"/>
          </a:xfrm>
        </p:grpSpPr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 flipV="1">
              <a:off x="3424" y="1797"/>
              <a:ext cx="158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H="1">
              <a:off x="3605" y="1480"/>
              <a:ext cx="1407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V="1">
              <a:off x="3515" y="1616"/>
              <a:ext cx="1496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-1" y="2091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-1" y="2007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8675688" y="2840038"/>
            <a:ext cx="4683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3377" name="Rectangle 65"/>
          <p:cNvSpPr>
            <a:spLocks noChangeArrowheads="1"/>
          </p:cNvSpPr>
          <p:nvPr/>
        </p:nvSpPr>
        <p:spPr bwMode="auto">
          <a:xfrm>
            <a:off x="179388" y="1341438"/>
            <a:ext cx="4537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sz="2400">
                <a:effectLst/>
                <a:latin typeface="Times New Roman" pitchFamily="18" charset="0"/>
              </a:rPr>
              <a:t>    Докажем, что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напряжённость</a:t>
            </a:r>
            <a:r>
              <a:rPr lang="ru-RU" sz="2400">
                <a:effectLst/>
                <a:latin typeface="Times New Roman" pitchFamily="18" charset="0"/>
              </a:rPr>
              <a:t> поля в любой точке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внутри сферы</a:t>
            </a:r>
            <a:r>
              <a:rPr lang="ru-RU" sz="2400">
                <a:effectLst/>
                <a:latin typeface="Times New Roman" pitchFamily="18" charset="0"/>
              </a:rPr>
              <a:t> равна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нулю</a:t>
            </a:r>
            <a:r>
              <a:rPr lang="ru-RU" sz="2400">
                <a:effectLst/>
                <a:latin typeface="Times New Roman" pitchFamily="18" charset="0"/>
              </a:rPr>
              <a:t>. </a:t>
            </a:r>
          </a:p>
        </p:txBody>
      </p:sp>
      <p:sp>
        <p:nvSpPr>
          <p:cNvPr id="13379" name="Rectangle 67"/>
          <p:cNvSpPr>
            <a:spLocks noChangeArrowheads="1"/>
          </p:cNvSpPr>
          <p:nvPr/>
        </p:nvSpPr>
        <p:spPr bwMode="auto">
          <a:xfrm>
            <a:off x="179388" y="2924175"/>
            <a:ext cx="43211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sz="2400">
                <a:effectLst/>
                <a:latin typeface="Times New Roman" pitchFamily="18" charset="0"/>
              </a:rPr>
              <a:t>    Возьмём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произвольную точку А</a:t>
            </a:r>
          </a:p>
        </p:txBody>
      </p:sp>
      <p:sp>
        <p:nvSpPr>
          <p:cNvPr id="13380" name="Rectangle 68"/>
          <p:cNvSpPr>
            <a:spLocks noChangeArrowheads="1"/>
          </p:cNvSpPr>
          <p:nvPr/>
        </p:nvSpPr>
        <p:spPr bwMode="auto">
          <a:xfrm>
            <a:off x="179388" y="3644900"/>
            <a:ext cx="4572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sz="2400">
                <a:effectLst/>
                <a:latin typeface="Times New Roman" pitchFamily="18" charset="0"/>
              </a:rPr>
              <a:t>    и построим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два симметричных конуса</a:t>
            </a:r>
            <a:r>
              <a:rPr lang="ru-RU" sz="2400">
                <a:effectLst/>
                <a:latin typeface="Times New Roman" pitchFamily="18" charset="0"/>
              </a:rPr>
              <a:t> с одинаковыми малыми углами при вершине, как показано на рисунке.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40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8" grpId="0" animBg="1"/>
      <p:bldP spid="13331" grpId="0"/>
      <p:bldP spid="13332" grpId="0"/>
      <p:bldP spid="13333" grpId="0"/>
      <p:bldP spid="13334" grpId="0"/>
      <p:bldP spid="13335" grpId="0"/>
      <p:bldP spid="13336" grpId="0" animBg="1"/>
      <p:bldP spid="13377" grpId="0"/>
      <p:bldP spid="13379" grpId="0"/>
      <p:bldP spid="133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4897437" cy="2303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latin typeface="Times New Roman" pitchFamily="18" charset="0"/>
              </a:rPr>
              <a:t>   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На поверхности</a:t>
            </a:r>
            <a:r>
              <a:rPr lang="ru-RU" sz="2400" smtClean="0">
                <a:latin typeface="Times New Roman" pitchFamily="18" charset="0"/>
              </a:rPr>
              <a:t> сферы конусы вырезают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малые сферические участки</a:t>
            </a:r>
            <a:r>
              <a:rPr lang="ru-RU" sz="2400" smtClean="0">
                <a:latin typeface="Times New Roman" pitchFamily="18" charset="0"/>
              </a:rPr>
              <a:t>  и , которые можно считать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плоскими</a:t>
            </a:r>
            <a:r>
              <a:rPr lang="ru-RU" sz="2400" smtClean="0">
                <a:latin typeface="Times New Roman" pitchFamily="18" charset="0"/>
              </a:rPr>
              <a:t>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19700" y="1412875"/>
            <a:ext cx="3724275" cy="2736850"/>
            <a:chOff x="2789" y="799"/>
            <a:chExt cx="2346" cy="1724"/>
          </a:xfrm>
        </p:grpSpPr>
        <p:grpSp>
          <p:nvGrpSpPr>
            <p:cNvPr id="3082" name="Group 5"/>
            <p:cNvGrpSpPr>
              <a:grpSpLocks/>
            </p:cNvGrpSpPr>
            <p:nvPr/>
          </p:nvGrpSpPr>
          <p:grpSpPr bwMode="auto">
            <a:xfrm>
              <a:off x="2971" y="799"/>
              <a:ext cx="1724" cy="1724"/>
              <a:chOff x="2971" y="799"/>
              <a:chExt cx="1724" cy="1724"/>
            </a:xfrm>
          </p:grpSpPr>
          <p:sp>
            <p:nvSpPr>
              <p:cNvPr id="51206" name="Line 6"/>
              <p:cNvSpPr>
                <a:spLocks noChangeShapeType="1"/>
              </p:cNvSpPr>
              <p:nvPr/>
            </p:nvSpPr>
            <p:spPr bwMode="auto">
              <a:xfrm flipV="1">
                <a:off x="3107" y="1842"/>
                <a:ext cx="1587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1207" name="Oval 7"/>
              <p:cNvSpPr>
                <a:spLocks noChangeArrowheads="1"/>
              </p:cNvSpPr>
              <p:nvPr/>
            </p:nvSpPr>
            <p:spPr bwMode="auto">
              <a:xfrm>
                <a:off x="2971" y="799"/>
                <a:ext cx="1724" cy="172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1208" name="Line 8"/>
              <p:cNvSpPr>
                <a:spLocks noChangeShapeType="1"/>
              </p:cNvSpPr>
              <p:nvPr/>
            </p:nvSpPr>
            <p:spPr bwMode="auto">
              <a:xfrm flipH="1">
                <a:off x="3288" y="1525"/>
                <a:ext cx="1407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1209" name="Line 9"/>
              <p:cNvSpPr>
                <a:spLocks noChangeShapeType="1"/>
              </p:cNvSpPr>
              <p:nvPr/>
            </p:nvSpPr>
            <p:spPr bwMode="auto">
              <a:xfrm flipV="1">
                <a:off x="3198" y="1661"/>
                <a:ext cx="1496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sp>
          <p:nvSpPr>
            <p:cNvPr id="3083" name="Text Box 10"/>
            <p:cNvSpPr txBox="1">
              <a:spLocks noChangeArrowheads="1"/>
            </p:cNvSpPr>
            <p:nvPr/>
          </p:nvSpPr>
          <p:spPr bwMode="auto">
            <a:xfrm>
              <a:off x="3696" y="1616"/>
              <a:ext cx="58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effectLst/>
                  <a:latin typeface="Garamond" pitchFamily="18" charset="0"/>
                </a:rPr>
                <a:t>A</a:t>
              </a:r>
              <a:endParaRPr lang="ru-RU" sz="3000" b="1">
                <a:effectLst/>
                <a:latin typeface="Garamond" pitchFamily="18" charset="0"/>
              </a:endParaRPr>
            </a:p>
          </p:txBody>
        </p:sp>
        <p:sp>
          <p:nvSpPr>
            <p:cNvPr id="3084" name="Text Box 11"/>
            <p:cNvSpPr txBox="1">
              <a:spLocks noChangeArrowheads="1"/>
            </p:cNvSpPr>
            <p:nvPr/>
          </p:nvSpPr>
          <p:spPr bwMode="auto">
            <a:xfrm>
              <a:off x="3243" y="1706"/>
              <a:ext cx="3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00"/>
                  </a:solidFill>
                  <a:effectLst/>
                  <a:latin typeface="Garamond" pitchFamily="18" charset="0"/>
                  <a:cs typeface="Times New Roman" pitchFamily="18" charset="0"/>
                </a:rPr>
                <a:t>r</a:t>
              </a:r>
              <a:r>
                <a:rPr lang="en-US" sz="2800" b="1" baseline="-30000">
                  <a:solidFill>
                    <a:srgbClr val="000000"/>
                  </a:solidFill>
                  <a:effectLst/>
                  <a:latin typeface="Garamond" pitchFamily="18" charset="0"/>
                  <a:cs typeface="Times New Roman" pitchFamily="18" charset="0"/>
                </a:rPr>
                <a:t>1</a:t>
              </a:r>
              <a:endParaRPr lang="ru-RU" sz="2800" b="1" baseline="-30000"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endParaRPr>
            </a:p>
          </p:txBody>
        </p:sp>
        <p:sp>
          <p:nvSpPr>
            <p:cNvPr id="3085" name="Text Box 12"/>
            <p:cNvSpPr txBox="1">
              <a:spLocks noChangeArrowheads="1"/>
            </p:cNvSpPr>
            <p:nvPr/>
          </p:nvSpPr>
          <p:spPr bwMode="auto">
            <a:xfrm>
              <a:off x="4105" y="1389"/>
              <a:ext cx="40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00"/>
                  </a:solidFill>
                  <a:effectLst/>
                  <a:latin typeface="Garamond" pitchFamily="18" charset="0"/>
                  <a:cs typeface="Times New Roman" pitchFamily="18" charset="0"/>
                </a:rPr>
                <a:t>r</a:t>
              </a:r>
              <a:r>
                <a:rPr lang="en-US" sz="2800" b="1" baseline="-30000">
                  <a:solidFill>
                    <a:srgbClr val="000000"/>
                  </a:solidFill>
                  <a:effectLst/>
                  <a:latin typeface="Garamond" pitchFamily="18" charset="0"/>
                  <a:cs typeface="Times New Roman" pitchFamily="18" charset="0"/>
                </a:rPr>
                <a:t>2</a:t>
              </a:r>
              <a:endParaRPr lang="ru-RU" sz="2800" b="1" baseline="-30000"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endParaRPr>
            </a:p>
          </p:txBody>
        </p:sp>
        <p:sp>
          <p:nvSpPr>
            <p:cNvPr id="3086" name="Rectangle 13"/>
            <p:cNvSpPr>
              <a:spLocks noChangeArrowheads="1"/>
            </p:cNvSpPr>
            <p:nvPr/>
          </p:nvSpPr>
          <p:spPr bwMode="auto">
            <a:xfrm>
              <a:off x="2789" y="2160"/>
              <a:ext cx="4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b="1">
                  <a:effectLst/>
                  <a:cs typeface="Times New Roman" pitchFamily="18" charset="0"/>
                </a:rPr>
                <a:t>S</a:t>
              </a:r>
              <a:r>
                <a:rPr lang="en-US" sz="2800" b="1" baseline="-30000">
                  <a:effectLst/>
                  <a:cs typeface="Times New Roman" pitchFamily="18" charset="0"/>
                </a:rPr>
                <a:t>1</a:t>
              </a:r>
              <a:r>
                <a:rPr lang="ru-RU" sz="2800" b="1">
                  <a:effectLst/>
                  <a:latin typeface="Garamond" pitchFamily="18" charset="0"/>
                </a:rPr>
                <a:t> </a:t>
              </a:r>
            </a:p>
          </p:txBody>
        </p:sp>
        <p:sp>
          <p:nvSpPr>
            <p:cNvPr id="3087" name="Rectangle 14"/>
            <p:cNvSpPr>
              <a:spLocks noChangeArrowheads="1"/>
            </p:cNvSpPr>
            <p:nvPr/>
          </p:nvSpPr>
          <p:spPr bwMode="auto">
            <a:xfrm>
              <a:off x="4785" y="1386"/>
              <a:ext cx="3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b="1">
                  <a:effectLst/>
                  <a:cs typeface="Times New Roman" pitchFamily="18" charset="0"/>
                </a:rPr>
                <a:t>S</a:t>
              </a:r>
              <a:r>
                <a:rPr lang="en-US" sz="2800" b="1" baseline="-30000">
                  <a:effectLst/>
                  <a:cs typeface="Times New Roman" pitchFamily="18" charset="0"/>
                </a:rPr>
                <a:t>2</a:t>
              </a:r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auto">
            <a:xfrm>
              <a:off x="3833" y="1933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51216" name="Object 16"/>
          <p:cNvGraphicFramePr>
            <a:graphicFrameLocks noChangeAspect="1"/>
          </p:cNvGraphicFramePr>
          <p:nvPr/>
        </p:nvGraphicFramePr>
        <p:xfrm>
          <a:off x="3132138" y="4797425"/>
          <a:ext cx="1511300" cy="1230313"/>
        </p:xfrm>
        <a:graphic>
          <a:graphicData uri="http://schemas.openxmlformats.org/presentationml/2006/ole">
            <p:oleObj spid="_x0000_s3074" name="Формула" r:id="rId3" imgW="558800" imgH="457200" progId="Equation.3">
              <p:embed/>
            </p:oleObj>
          </a:graphicData>
        </a:graphic>
      </p:graphicFrame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51218" name="Object 18"/>
          <p:cNvGraphicFramePr>
            <a:graphicFrameLocks noChangeAspect="1"/>
          </p:cNvGraphicFramePr>
          <p:nvPr/>
        </p:nvGraphicFramePr>
        <p:xfrm>
          <a:off x="5724525" y="4868863"/>
          <a:ext cx="1511300" cy="1204912"/>
        </p:xfrm>
        <a:graphic>
          <a:graphicData uri="http://schemas.openxmlformats.org/presentationml/2006/ole">
            <p:oleObj spid="_x0000_s3075" name="Формула" r:id="rId4" imgW="558558" imgH="444307" progId="Equation.3">
              <p:embed/>
            </p:oleObj>
          </a:graphicData>
        </a:graphic>
      </p:graphicFrame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716463" y="515778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effectLst/>
              </a:rPr>
              <a:t>, или</a:t>
            </a: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79388" y="2133600"/>
            <a:ext cx="48974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    Конусы подобны друг другу</a:t>
            </a:r>
            <a:r>
              <a:rPr lang="ru-RU" sz="2400">
                <a:effectLst/>
                <a:latin typeface="Times New Roman" pitchFamily="18" charset="0"/>
              </a:rPr>
              <a:t>, так как углы при вершине равны. Из подобия следует, что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площади оснований относятся как квадраты расстояний  и  от точки А до площадок  и  соответственно</a:t>
            </a:r>
            <a:r>
              <a:rPr lang="ru-RU" sz="2400">
                <a:effectLst/>
                <a:latin typeface="Times New Roman" pitchFamily="18" charset="0"/>
              </a:rPr>
              <a:t>. Таким образом,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1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4427537" cy="8207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Заряды площадок</a:t>
            </a:r>
            <a:r>
              <a:rPr lang="ru-RU" sz="2400" smtClean="0">
                <a:latin typeface="Times New Roman" pitchFamily="18" charset="0"/>
              </a:rPr>
              <a:t> равны</a:t>
            </a:r>
            <a:endParaRPr lang="ru-RU" sz="240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5508625" y="1341438"/>
            <a:ext cx="2736850" cy="2736850"/>
            <a:chOff x="2971" y="799"/>
            <a:chExt cx="1724" cy="1724"/>
          </a:xfrm>
        </p:grpSpPr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 flipV="1">
              <a:off x="3107" y="1842"/>
              <a:ext cx="158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auto">
            <a:xfrm>
              <a:off x="2971" y="799"/>
              <a:ext cx="1724" cy="1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 flipH="1">
              <a:off x="3288" y="1525"/>
              <a:ext cx="1407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 flipV="1">
              <a:off x="3198" y="1661"/>
              <a:ext cx="1496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6659563" y="2636838"/>
            <a:ext cx="935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effectLst/>
                <a:latin typeface="Garamond" pitchFamily="18" charset="0"/>
              </a:rPr>
              <a:t>A</a:t>
            </a:r>
            <a:endParaRPr lang="ru-RU" sz="3000" b="1">
              <a:effectLst/>
              <a:latin typeface="Garamond" pitchFamily="18" charset="0"/>
            </a:endParaRP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5940425" y="2781300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>r</a:t>
            </a:r>
            <a:r>
              <a:rPr lang="en-US" sz="2800" b="1" baseline="-30000"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>1</a:t>
            </a:r>
            <a:endParaRPr lang="ru-RU" sz="2800" b="1" baseline="-30000">
              <a:solidFill>
                <a:srgbClr val="000000"/>
              </a:solidFill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7308850" y="2349500"/>
            <a:ext cx="64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>r</a:t>
            </a:r>
            <a:r>
              <a:rPr lang="en-US" sz="2800" b="1" baseline="-30000"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>2</a:t>
            </a:r>
            <a:endParaRPr lang="ru-RU" sz="2800" b="1" baseline="-30000">
              <a:solidFill>
                <a:srgbClr val="000000"/>
              </a:solidFill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5292725" y="3429000"/>
            <a:ext cx="644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effectLst/>
                <a:cs typeface="Times New Roman" pitchFamily="18" charset="0"/>
              </a:rPr>
              <a:t>S</a:t>
            </a:r>
            <a:r>
              <a:rPr lang="en-US" sz="2800" b="1" baseline="-30000">
                <a:effectLst/>
                <a:cs typeface="Times New Roman" pitchFamily="18" charset="0"/>
              </a:rPr>
              <a:t>1</a:t>
            </a:r>
            <a:r>
              <a:rPr lang="ru-RU" sz="2800" b="1">
                <a:effectLst/>
                <a:latin typeface="Garamond" pitchFamily="18" charset="0"/>
              </a:rPr>
              <a:t> 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8243888" y="2492375"/>
            <a:ext cx="55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effectLst/>
                <a:cs typeface="Times New Roman" pitchFamily="18" charset="0"/>
              </a:rPr>
              <a:t>S</a:t>
            </a:r>
            <a:r>
              <a:rPr lang="en-US" sz="2800" b="1" baseline="-30000">
                <a:effectLst/>
                <a:cs typeface="Times New Roman" pitchFamily="18" charset="0"/>
              </a:rPr>
              <a:t>2</a:t>
            </a:r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6948488" y="31416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52241" name="Object 17"/>
          <p:cNvGraphicFramePr>
            <a:graphicFrameLocks noChangeAspect="1"/>
          </p:cNvGraphicFramePr>
          <p:nvPr/>
        </p:nvGraphicFramePr>
        <p:xfrm>
          <a:off x="611188" y="1989138"/>
          <a:ext cx="1511300" cy="511175"/>
        </p:xfrm>
        <a:graphic>
          <a:graphicData uri="http://schemas.openxmlformats.org/presentationml/2006/ole">
            <p:oleObj spid="_x0000_s4098" name="Формула" r:id="rId3" imgW="647419" imgH="215806" progId="Equation.3">
              <p:embed/>
            </p:oleObj>
          </a:graphicData>
        </a:graphic>
      </p:graphicFrame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52243" name="Object 19"/>
          <p:cNvGraphicFramePr>
            <a:graphicFrameLocks noChangeAspect="1"/>
          </p:cNvGraphicFramePr>
          <p:nvPr/>
        </p:nvGraphicFramePr>
        <p:xfrm>
          <a:off x="2843213" y="1989138"/>
          <a:ext cx="1584325" cy="506412"/>
        </p:xfrm>
        <a:graphic>
          <a:graphicData uri="http://schemas.openxmlformats.org/presentationml/2006/ole">
            <p:oleObj spid="_x0000_s4099" name="Формула" r:id="rId4" imgW="685502" imgH="215806" progId="Equation.3">
              <p:embed/>
            </p:oleObj>
          </a:graphicData>
        </a:graphic>
      </p:graphicFrame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2268538" y="1989138"/>
            <a:ext cx="57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effectLst/>
              </a:rPr>
              <a:t>и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2924175"/>
            <a:ext cx="568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>
                <a:effectLst/>
              </a:rPr>
              <a:t>    </a:t>
            </a:r>
            <a:r>
              <a:rPr lang="ru-RU" sz="2400">
                <a:effectLst/>
                <a:latin typeface="Times New Roman" pitchFamily="18" charset="0"/>
              </a:rPr>
              <a:t>Считая эти заряды точечными, найдём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напряжённость</a:t>
            </a:r>
            <a:r>
              <a:rPr lang="ru-RU" sz="2400">
                <a:effectLst/>
                <a:latin typeface="Times New Roman" pitchFamily="18" charset="0"/>
              </a:rPr>
              <a:t>, создаваемую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в точке А</a:t>
            </a:r>
            <a:r>
              <a:rPr lang="ru-RU" sz="2400">
                <a:effectLst/>
                <a:latin typeface="Times New Roman" pitchFamily="18" charset="0"/>
              </a:rPr>
              <a:t>: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52247" name="Object 23"/>
          <p:cNvGraphicFramePr>
            <a:graphicFrameLocks noChangeAspect="1"/>
          </p:cNvGraphicFramePr>
          <p:nvPr/>
        </p:nvGraphicFramePr>
        <p:xfrm>
          <a:off x="755650" y="4581525"/>
          <a:ext cx="7345363" cy="1287463"/>
        </p:xfrm>
        <a:graphic>
          <a:graphicData uri="http://schemas.openxmlformats.org/presentationml/2006/ole">
            <p:oleObj spid="_x0000_s4100" name="Формула" r:id="rId5" imgW="2768600" imgH="482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  <p:bldP spid="52240" grpId="0" animBg="1"/>
      <p:bldP spid="52240" grpId="1" animBg="1"/>
      <p:bldP spid="52240" grpId="2" animBg="1"/>
      <p:bldP spid="52245" grpId="0"/>
      <p:bldP spid="52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642350" cy="2519363"/>
          </a:xfrm>
        </p:spPr>
        <p:txBody>
          <a:bodyPr/>
          <a:lstStyle/>
          <a:p>
            <a:pPr marL="0" indent="365125" eaLnBrk="1" hangingPunct="1">
              <a:buFontTx/>
              <a:buNone/>
            </a:pPr>
            <a:r>
              <a:rPr lang="ru-RU" smtClean="0">
                <a:solidFill>
                  <a:srgbClr val="FF0066"/>
                </a:solidFill>
                <a:latin typeface="Times New Roman" pitchFamily="18" charset="0"/>
              </a:rPr>
              <a:t>   </a:t>
            </a:r>
            <a:r>
              <a:rPr lang="ru-RU" sz="2800" smtClean="0">
                <a:latin typeface="Times New Roman" pitchFamily="18" charset="0"/>
              </a:rPr>
              <a:t>Явление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разделения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разноимённых зарядов </a:t>
            </a:r>
            <a:r>
              <a:rPr lang="ru-RU" sz="2800" smtClean="0">
                <a:latin typeface="Times New Roman" pitchFamily="18" charset="0"/>
              </a:rPr>
              <a:t>в проводнике, помещённом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в электрическое поле</a:t>
            </a:r>
            <a:r>
              <a:rPr lang="ru-RU" sz="2800" smtClean="0">
                <a:latin typeface="Times New Roman" pitchFamily="18" charset="0"/>
              </a:rPr>
              <a:t>, называется электростатической индукцией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ru-RU" sz="2800" b="1" i="1" u="sng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Электростатическая индукция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284538"/>
            <a:ext cx="5688013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7019925" y="3789363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916238" y="3573463"/>
            <a:ext cx="4391025" cy="2735262"/>
            <a:chOff x="1837" y="2251"/>
            <a:chExt cx="2766" cy="1723"/>
          </a:xfrm>
        </p:grpSpPr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1837" y="2251"/>
              <a:ext cx="27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882" y="3974"/>
              <a:ext cx="27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2245" y="2795"/>
              <a:ext cx="19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2245" y="3022"/>
              <a:ext cx="19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2245" y="3249"/>
              <a:ext cx="19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2245" y="3702"/>
              <a:ext cx="19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2245" y="3475"/>
              <a:ext cx="19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2245" y="2568"/>
              <a:ext cx="19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330" name="Text Box 22"/>
            <p:cNvSpPr txBox="1">
              <a:spLocks noChangeArrowheads="1"/>
            </p:cNvSpPr>
            <p:nvPr/>
          </p:nvSpPr>
          <p:spPr bwMode="auto">
            <a:xfrm>
              <a:off x="4332" y="2341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effectLst/>
                  <a:latin typeface="Monotype Corsiva" pitchFamily="66" charset="0"/>
                </a:rPr>
                <a:t>E</a:t>
              </a:r>
              <a:endParaRPr lang="ru-RU" sz="2800">
                <a:effectLst/>
                <a:latin typeface="Monotype Corsiva" pitchFamily="66" charset="0"/>
              </a:endParaRPr>
            </a:p>
          </p:txBody>
        </p:sp>
      </p:grpSp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716338"/>
            <a:ext cx="14398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789363"/>
            <a:ext cx="43973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789363"/>
            <a:ext cx="3937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1562 3.7037E-7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0158 -3.7037E-6 " pathEditMode="relative" ptsTypes="AA">
                                      <p:cBhvr>
                                        <p:cTn id="42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ADBD"/>
            </a:gs>
            <a:gs pos="50000">
              <a:srgbClr val="CAE4FA"/>
            </a:gs>
            <a:gs pos="100000">
              <a:srgbClr val="99AD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Эквипотенциальные поверхности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9225" y="3141663"/>
            <a:ext cx="5184775" cy="1511300"/>
          </a:xfrm>
        </p:spPr>
        <p:txBody>
          <a:bodyPr/>
          <a:lstStyle/>
          <a:p>
            <a:pPr marL="6350" indent="373063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Примерный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ход эквипотенциальных поверхностей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 для определённого момента возбуждения сердца показан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на рисунке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5364" name="Picture 4" descr="File0062"/>
          <p:cNvPicPr>
            <a:picLocks noChangeAspect="1" noChangeArrowheads="1"/>
          </p:cNvPicPr>
          <p:nvPr/>
        </p:nvPicPr>
        <p:blipFill>
          <a:blip r:embed="rId2"/>
          <a:srcRect l="24670" t="11647" r="57729" b="46724"/>
          <a:stretch>
            <a:fillRect/>
          </a:stretch>
        </p:blipFill>
        <p:spPr bwMode="auto">
          <a:xfrm>
            <a:off x="182563" y="1557338"/>
            <a:ext cx="2911475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960813" y="1817688"/>
            <a:ext cx="53990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indent="373063"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solidFill>
                  <a:srgbClr val="000000"/>
                </a:solidFill>
                <a:effectLst/>
                <a:latin typeface="Times New Roman" pitchFamily="18" charset="0"/>
              </a:rPr>
              <a:t>В электрическом  поле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поверхность проводящего тела</a:t>
            </a:r>
            <a:r>
              <a:rPr lang="ru-RU" sz="2400">
                <a:solidFill>
                  <a:srgbClr val="000000"/>
                </a:solidFill>
                <a:effectLst/>
                <a:latin typeface="Times New Roman" pitchFamily="18" charset="0"/>
              </a:rPr>
              <a:t> любой формы является </a:t>
            </a:r>
            <a:r>
              <a:rPr lang="ru-RU" sz="2400">
                <a:solidFill>
                  <a:schemeClr val="accent2"/>
                </a:solidFill>
                <a:effectLst/>
                <a:latin typeface="Times New Roman" pitchFamily="18" charset="0"/>
              </a:rPr>
              <a:t>эквипотенциальной поверхностью</a:t>
            </a:r>
            <a:r>
              <a:rPr lang="ru-RU" sz="2400">
                <a:effectLst/>
                <a:latin typeface="Times New Roman" pitchFamily="18" charset="0"/>
              </a:rPr>
              <a:t>.</a:t>
            </a:r>
            <a:r>
              <a:rPr lang="ru-RU" sz="240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59225" y="4652963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indent="373063"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solidFill>
                  <a:srgbClr val="000000"/>
                </a:solidFill>
                <a:effectLst/>
                <a:latin typeface="Times New Roman" pitchFamily="18" charset="0"/>
              </a:rPr>
              <a:t>Пунктирные линии обозначают эквипотенциальные поверхности, цифры около них – величину потенциала в милливольтах.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15367" grpId="0"/>
      <p:bldP spid="153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ADBD"/>
            </a:gs>
            <a:gs pos="100000">
              <a:srgbClr val="CAE4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549275"/>
            <a:ext cx="5400675" cy="1584325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  <a:defRPr/>
            </a:pPr>
            <a:r>
              <a:rPr lang="ru-RU" smtClean="0">
                <a:latin typeface="Times New Roman" pitchFamily="18" charset="0"/>
              </a:rPr>
              <a:t>  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Самыми известными  </a:t>
            </a:r>
            <a:r>
              <a:rPr lang="ru-RU" smtClean="0">
                <a:solidFill>
                  <a:schemeClr val="bg2"/>
                </a:solidFill>
                <a:latin typeface="Times New Roman" pitchFamily="18" charset="0"/>
              </a:rPr>
              <a:t>электрическими рыбами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являются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57563"/>
            <a:ext cx="2808287" cy="219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429000"/>
            <a:ext cx="2808288" cy="2097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68313" y="2636838"/>
            <a:ext cx="43561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ru-RU" sz="3200">
                <a:solidFill>
                  <a:schemeClr val="bg1"/>
                </a:solidFill>
                <a:effectLst/>
                <a:latin typeface="Times New Roman" pitchFamily="18" charset="0"/>
              </a:rPr>
              <a:t>электрический скат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003800" y="2636838"/>
            <a:ext cx="3671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ru-RU" sz="2800">
                <a:solidFill>
                  <a:schemeClr val="bg1"/>
                </a:solidFill>
                <a:effectLst/>
                <a:latin typeface="Times New Roman" pitchFamily="18" charset="0"/>
              </a:rPr>
              <a:t>электрический угорь 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427538" y="2636838"/>
            <a:ext cx="360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ru-RU" sz="2800">
                <a:solidFill>
                  <a:srgbClr val="000000"/>
                </a:solidFill>
                <a:effectLst/>
                <a:latin typeface="Times New Roman" pitchFamily="18" charset="0"/>
              </a:rPr>
              <a:t>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75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14" grpId="0"/>
      <p:bldP spid="21516" grpId="0"/>
      <p:bldP spid="215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602</Words>
  <Application>Microsoft Office PowerPoint</Application>
  <PresentationFormat>Экран (4:3)</PresentationFormat>
  <Paragraphs>152</Paragraphs>
  <Slides>17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Default Design</vt:lpstr>
      <vt:lpstr>Океан</vt:lpstr>
      <vt:lpstr>Текстура</vt:lpstr>
      <vt:lpstr>Формула</vt:lpstr>
      <vt:lpstr>Equation</vt:lpstr>
      <vt:lpstr>Проводники и диэлектрики в электрическом поле</vt:lpstr>
      <vt:lpstr>Проводники</vt:lpstr>
      <vt:lpstr>Заряд внутри проводника</vt:lpstr>
      <vt:lpstr>Проводящая сфера</vt:lpstr>
      <vt:lpstr>Слайд 5</vt:lpstr>
      <vt:lpstr>Слайд 6</vt:lpstr>
      <vt:lpstr>Электростатическая индукция</vt:lpstr>
      <vt:lpstr>Эквипотенциальные поверхности</vt:lpstr>
      <vt:lpstr>Слайд 9</vt:lpstr>
      <vt:lpstr>Диэлектрики</vt:lpstr>
      <vt:lpstr>Поляризация диэлектриков</vt:lpstr>
      <vt:lpstr>Поляризация диэлектриков</vt:lpstr>
      <vt:lpstr>Слайд 13</vt:lpstr>
      <vt:lpstr>Диэлектрическая проницаемость веществ</vt:lpstr>
      <vt:lpstr>Конденсаторы</vt:lpstr>
      <vt:lpstr>Применение диэлектриков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«Проводники и диэлектрики в электрическом поле»</dc:title>
  <dc:creator>Юля</dc:creator>
  <cp:lastModifiedBy>Adminushka</cp:lastModifiedBy>
  <cp:revision>59</cp:revision>
  <dcterms:created xsi:type="dcterms:W3CDTF">2007-02-21T15:17:16Z</dcterms:created>
  <dcterms:modified xsi:type="dcterms:W3CDTF">2015-12-07T19:00:13Z</dcterms:modified>
</cp:coreProperties>
</file>