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70" r:id="rId4"/>
    <p:sldId id="278" r:id="rId5"/>
    <p:sldId id="279" r:id="rId6"/>
    <p:sldId id="280" r:id="rId7"/>
    <p:sldId id="281" r:id="rId8"/>
    <p:sldId id="261" r:id="rId9"/>
    <p:sldId id="282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5EC4F4-FB5B-43FB-A073-865DB0A673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7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B664-A06C-4ECE-A8F9-50179F177D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781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89CB-9DBF-4418-AE97-7984E334F2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346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F7AD-5DB2-4627-B42E-D13E32B168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522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9C6F-A851-4B32-A082-85AEAC834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9578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D64D-0F98-4F76-864D-F4BBE070C70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04842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7F4E-E51A-441B-99D3-8096CEC699B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241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29C-9685-4829-AFE2-41A1D72E56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09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7686-BE0A-4285-9229-7E3F7DF8A6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29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E57-5053-4316-BE79-82EF277443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384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892D-BBBF-428C-8782-01683CFB6A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595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5EC4F4-FB5B-43FB-A073-865DB0A673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24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CB664-A06C-4ECE-A8F9-50179F177D9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311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89CB-9DBF-4418-AE97-7984E334F2B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7203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F7AD-5DB2-4627-B42E-D13E32B1688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891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59C6F-A851-4B32-A082-85AEAC834AC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8078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8D64D-0F98-4F76-864D-F4BBE070C70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347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77F4E-E51A-441B-99D3-8096CEC699B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025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29C-9685-4829-AFE2-41A1D72E565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465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F7686-BE0A-4285-9229-7E3F7DF8A6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4660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6EE57-5053-4316-BE79-82EF277443C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7884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C892D-BBBF-428C-8782-01683CFB6A0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59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085BF11-855C-4BC6-9F23-2F3B46E589AE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1A4640-99E8-4B49-9AB1-897E4194B1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340A5-AC67-431B-BDA2-A949215D4E3A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5896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340A5-AC67-431B-BDA2-A949215D4E3A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0200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Теоремы об изменении кинетической и потенциальной энергий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4876623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Потенциальными называются силы, работа которых зависит только от начального и конечного положения движущейся материальной точки или тела и не зависит от формы траектории.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При замкнутой траектории работа потенциальной силы всегда равна нулю. К потенциальным силам относятся силы тяготения, силы упругости, электростатические силы и некоторые другие.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Силы, работа которых зависит от формы траектории, называются непотенциальными. При перемещении материальной точки или тела по замкнутой траектории работа непотенциальной силы равна нулю.</a:t>
            </a:r>
          </a:p>
        </p:txBody>
      </p:sp>
    </p:spTree>
    <p:extLst>
      <p:ext uri="{BB962C8B-B14F-4D97-AF65-F5344CB8AC3E}">
        <p14:creationId xmlns:p14="http://schemas.microsoft.com/office/powerpoint/2010/main" xmlns="" val="14600473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Потенциальная энергия зависит от выбора нулевого уровня. Физический смысл имеет не сама потенциальная энергия, а ее изменение ΔEр = Eр2 – Eр1 при перемещении тела из одного положения в другое. </a:t>
            </a:r>
          </a:p>
        </p:txBody>
      </p:sp>
    </p:spTree>
    <p:extLst>
      <p:ext uri="{BB962C8B-B14F-4D97-AF65-F5344CB8AC3E}">
        <p14:creationId xmlns:p14="http://schemas.microsoft.com/office/powerpoint/2010/main" xmlns="" val="334743051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Понятие потенциальной энергии можно ввести и для силы упругости. Эта сила также обладает свойством консервативности. </a:t>
            </a:r>
          </a:p>
        </p:txBody>
      </p:sp>
      <p:pic>
        <p:nvPicPr>
          <p:cNvPr id="9219" name="Picture 4" descr="63229980778448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17526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078341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Вода, поднятая плотиной, опускаясь вниз, приводит в движение мощные турбины электростанций. Механическая работа совершается за счет изменения потенциальной энергии падающей воды.</a:t>
            </a:r>
          </a:p>
        </p:txBody>
      </p:sp>
      <p:pic>
        <p:nvPicPr>
          <p:cNvPr id="10243" name="Picture 4" descr="5063abadb876b238b5dc3542ca679d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4953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78806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486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Сжатая пружина часов также обладает потенциальной энергией. Работа силы упругости пружины совершается за счёт уменьшения её потенциальной энергии.</a:t>
            </a:r>
          </a:p>
        </p:txBody>
      </p:sp>
      <p:pic>
        <p:nvPicPr>
          <p:cNvPr id="11267" name="Picture 4" descr="4030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31369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92284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628800"/>
                <a:ext cx="7408333" cy="4497363"/>
              </a:xfrm>
            </p:spPr>
            <p:txBody>
              <a:bodyPr>
                <a:normAutofit/>
              </a:bodyPr>
              <a:lstStyle/>
              <a:p>
                <a:r>
                  <a:rPr lang="ru-RU" sz="4000" b="1" dirty="0" smtClean="0"/>
                  <a:t>Еп=</a:t>
                </a:r>
                <a:r>
                  <a:rPr lang="en-US" sz="4000" b="1" dirty="0" err="1" smtClean="0"/>
                  <a:t>mgh</a:t>
                </a:r>
                <a:endParaRPr lang="en-US" sz="4000" b="1" dirty="0" smtClean="0"/>
              </a:p>
              <a:p>
                <a:r>
                  <a:rPr lang="en-US" sz="4000" b="1" dirty="0" smtClean="0"/>
                  <a:t>E</a:t>
                </a:r>
                <a:r>
                  <a:rPr lang="ru-RU" sz="4000" b="1" dirty="0" smtClean="0"/>
                  <a:t>п=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𝒌</m:t>
                        </m:r>
                        <m:r>
                          <a:rPr lang="el-GR" sz="4000" b="1" i="1">
                            <a:latin typeface="Cambria Math"/>
                          </a:rPr>
                          <m:t>𝜟</m:t>
                        </m:r>
                        <m:sSup>
                          <m:sSupPr>
                            <m:ctrlPr>
                              <a:rPr lang="el-GR" sz="4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𝒍</m:t>
                            </m:r>
                          </m:e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 smtClean="0"/>
              </a:p>
              <a:p>
                <a:r>
                  <a:rPr lang="ru-RU" sz="4000" b="1" dirty="0" smtClean="0"/>
                  <a:t>А= -(</a:t>
                </a:r>
                <a:r>
                  <a:rPr lang="en-US" sz="4000" b="1" dirty="0" smtClean="0"/>
                  <a:t>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 smtClean="0"/>
                  <a:t>-mg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/>
                          </a:rPr>
                          <m:t>𝒉</m:t>
                        </m:r>
                      </m:e>
                      <m:sub>
                        <m:r>
                          <a:rPr lang="en-US" sz="40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 smtClean="0"/>
                  <a:t>)</a:t>
                </a:r>
              </a:p>
              <a:p>
                <a:r>
                  <a:rPr lang="ru-RU" sz="4000" b="1" dirty="0" smtClean="0"/>
                  <a:t>А= -</a:t>
                </a:r>
                <a:r>
                  <a:rPr lang="el-GR" sz="4000" b="1" dirty="0" smtClean="0"/>
                  <a:t>Δ</a:t>
                </a:r>
                <a:r>
                  <a:rPr lang="ru-RU" sz="4000" b="1" dirty="0" err="1" smtClean="0"/>
                  <a:t>Еп</a:t>
                </a:r>
                <a:endParaRPr lang="en-US" sz="4000" b="1" dirty="0" smtClean="0"/>
              </a:p>
              <a:p>
                <a:r>
                  <a:rPr lang="en-US" dirty="0" smtClean="0"/>
                  <a:t>m</a:t>
                </a:r>
                <a:r>
                  <a:rPr lang="ru-RU" dirty="0" smtClean="0"/>
                  <a:t>, кг</a:t>
                </a:r>
              </a:p>
              <a:p>
                <a:r>
                  <a:rPr lang="en-US" dirty="0" smtClean="0"/>
                  <a:t>h, l, </a:t>
                </a:r>
                <a:r>
                  <a:rPr lang="ru-RU" dirty="0" smtClean="0"/>
                  <a:t>м</a:t>
                </a:r>
                <a:endParaRPr lang="ru-RU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628800"/>
                <a:ext cx="7408333" cy="4497363"/>
              </a:xfrm>
              <a:blipFill rotWithShape="1">
                <a:blip r:embed="rId2"/>
                <a:stretch>
                  <a:fillRect l="-2881" t="-3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ормулы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7370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3" y="4005064"/>
            <a:ext cx="4616382" cy="28529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278688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Кинетическая и потенциальная энергии.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3"/>
            <a:ext cx="6400800" cy="13681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88640"/>
            <a:ext cx="4832528" cy="263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403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8640"/>
            <a:ext cx="4536504" cy="2808312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14290"/>
            <a:ext cx="418375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2375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Кинетическая </a:t>
            </a:r>
            <a:r>
              <a:rPr lang="ru-RU" dirty="0"/>
              <a:t>энергия-это энергия механической системы, зависящая от скоростей движения её точек в выбранной системе отсчёта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375" y="2132856"/>
            <a:ext cx="3905250" cy="3312368"/>
          </a:xfrm>
        </p:spPr>
      </p:pic>
    </p:spTree>
    <p:extLst>
      <p:ext uri="{BB962C8B-B14F-4D97-AF65-F5344CB8AC3E}">
        <p14:creationId xmlns:p14="http://schemas.microsoft.com/office/powerpoint/2010/main" xmlns="" val="3507682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, Дж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м, кг; </a:t>
            </a:r>
            <a:r>
              <a:rPr lang="en-US" dirty="0" smtClean="0"/>
              <a:t>U</a:t>
            </a:r>
            <a:r>
              <a:rPr lang="ru-RU" dirty="0" smtClean="0"/>
              <a:t>, м/с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Кинетическая энергия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697" y="2636912"/>
            <a:ext cx="2752725" cy="8640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212977"/>
            <a:ext cx="5220072" cy="366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22544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2636912"/>
                <a:ext cx="7408333" cy="3450696"/>
              </a:xfrm>
            </p:spPr>
            <p:txBody>
              <a:bodyPr>
                <a:normAutofit/>
              </a:bodyPr>
              <a:lstStyle/>
              <a:p>
                <a:r>
                  <a:rPr lang="ru-RU" b="1" i="1" dirty="0" smtClean="0"/>
                  <a:t> изменение кинетической энергии тела равно работе равнодействующей всех сил, действующих на тело.</a:t>
                </a:r>
              </a:p>
              <a:p>
                <a:r>
                  <a:rPr lang="ru-RU" dirty="0"/>
                  <a:t>Эта теорема справедлива независимо от того, какие силы действуют на тело: сила упругости, сила трения или сила тяжести</a:t>
                </a:r>
                <a:r>
                  <a:rPr lang="ru-RU" dirty="0" smtClean="0"/>
                  <a:t>.</a:t>
                </a:r>
              </a:p>
              <a:p>
                <a:r>
                  <a:rPr lang="ru-RU" sz="3200" b="1" dirty="0" smtClean="0"/>
                  <a:t>А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𝒎𝑼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3200" b="1" i="0" smtClean="0">
                        <a:latin typeface="Cambria Math"/>
                      </a:rPr>
                      <m:t> − </m:t>
                    </m:r>
                    <m:f>
                      <m:fPr>
                        <m:ctrlPr>
                          <a:rPr lang="en-US" sz="32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latin typeface="Cambria Math"/>
                          </a:rPr>
                          <m:t>𝒎𝑼</m:t>
                        </m:r>
                        <m:sSup>
                          <m:sSupPr>
                            <m:ctrlPr>
                              <a:rPr lang="en-US" sz="3200" b="1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dirty="0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200" b="1" dirty="0" smtClean="0"/>
                  <a:t>; А=</a:t>
                </a:r>
                <a:r>
                  <a:rPr lang="el-GR" sz="3200" b="1" dirty="0" smtClean="0"/>
                  <a:t>Δ</a:t>
                </a:r>
                <a:r>
                  <a:rPr lang="ru-RU" sz="3200" b="1" dirty="0" err="1" smtClean="0"/>
                  <a:t>Ек</a:t>
                </a:r>
                <a:endParaRPr lang="ru-RU" sz="3200" b="1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636912"/>
                <a:ext cx="7408333" cy="3450696"/>
              </a:xfrm>
              <a:blipFill rotWithShape="1">
                <a:blip r:embed="rId2"/>
                <a:stretch>
                  <a:fillRect l="-2222" t="-1943" r="-1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о </a:t>
            </a:r>
            <a:r>
              <a:rPr lang="ru-RU" dirty="0" err="1" smtClean="0"/>
              <a:t>кинетичекой</a:t>
            </a:r>
            <a:r>
              <a:rPr lang="ru-RU" dirty="0" smtClean="0"/>
              <a:t> энергии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29707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Потенциальная </a:t>
            </a:r>
            <a:r>
              <a:rPr lang="ru-RU" sz="2000" dirty="0"/>
              <a:t>энергия-это  скалярная физическая величина, представляющая собой часть полной механической энергии системы, находящейся в поле консервативных сил.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/>
          <a:lstStyle/>
          <a:p>
            <a:r>
              <a:rPr lang="ru-RU" sz="3600" dirty="0" smtClean="0"/>
              <a:t>Потенциальная энергия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348880"/>
            <a:ext cx="3600400" cy="3240360"/>
          </a:xfrm>
        </p:spPr>
      </p:pic>
    </p:spTree>
    <p:extLst>
      <p:ext uri="{BB962C8B-B14F-4D97-AF65-F5344CB8AC3E}">
        <p14:creationId xmlns:p14="http://schemas.microsoft.com/office/powerpoint/2010/main" xmlns="" val="467098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Потенциальная энергия</a:t>
            </a:r>
            <a:r>
              <a:rPr lang="ru-RU" sz="2800" smtClean="0"/>
              <a:t>   — скалярная физическая величина, характеризующая способность некого тела (или материальной точки) совершать работу за счет его нахождения в поле действия сил. Единицей измерения является Джоуль. Потенциальная энергия определяется взаимным расположением тел или частей тела, т.е. расстояниями между ними. Термин «потенциальная энергия» был введен в XIX веке шотландским инженером и физиком Уильямом Ренкином.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3840717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382000" cy="53340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Потенциальная энергия в поле тяготения Земли вблизи поверхности приближённо выражается формулой: </a:t>
            </a:r>
            <a:r>
              <a:rPr lang="en-US" sz="3600" smtClean="0"/>
              <a:t>E=mgh</a:t>
            </a:r>
            <a:endParaRPr lang="ru-RU" sz="3600" smtClean="0"/>
          </a:p>
          <a:p>
            <a:pPr eaLnBrk="1" hangingPunct="1">
              <a:buFontTx/>
              <a:buNone/>
              <a:defRPr/>
            </a:pPr>
            <a:r>
              <a:rPr lang="en-US" smtClean="0"/>
              <a:t> </a:t>
            </a:r>
            <a:r>
              <a:rPr lang="ru-RU" smtClean="0"/>
              <a:t>  </a:t>
            </a:r>
            <a:r>
              <a:rPr lang="en-US" smtClean="0"/>
              <a:t>(m – </a:t>
            </a:r>
            <a:r>
              <a:rPr lang="ru-RU" smtClean="0"/>
              <a:t>масса тела, </a:t>
            </a:r>
            <a:r>
              <a:rPr lang="en-US" smtClean="0"/>
              <a:t>g – </a:t>
            </a:r>
            <a:r>
              <a:rPr lang="ru-RU" smtClean="0"/>
              <a:t>ускорение свободного падения, </a:t>
            </a:r>
            <a:r>
              <a:rPr lang="en-US" smtClean="0"/>
              <a:t>h – </a:t>
            </a:r>
            <a:r>
              <a:rPr lang="ru-RU" smtClean="0"/>
              <a:t>высота положения центра масс тела над произвольно выбранным нулевым уровнем</a:t>
            </a:r>
            <a:r>
              <a:rPr lang="en-US" smtClean="0"/>
              <a:t>)</a:t>
            </a:r>
            <a:r>
              <a:rPr lang="ru-RU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68173165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338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Волна</vt:lpstr>
      <vt:lpstr>Океан</vt:lpstr>
      <vt:lpstr>1_Океан</vt:lpstr>
      <vt:lpstr>Теоремы об изменении кинетической и потенциальной энергий</vt:lpstr>
      <vt:lpstr>Кинетическая и потенциальная энергии.</vt:lpstr>
      <vt:lpstr>Слайд 3</vt:lpstr>
      <vt:lpstr>КИНЕТИЧЕСКАЯ ЭНЕРГИЯ</vt:lpstr>
      <vt:lpstr>Кинетическая энергия</vt:lpstr>
      <vt:lpstr>Теорема о кинетичекой энергии</vt:lpstr>
      <vt:lpstr>Потенциальная энергия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Формулы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Кинетическая и потенциальная энергии.</dc:title>
  <dc:creator>Лира Каплан</dc:creator>
  <cp:lastModifiedBy>1</cp:lastModifiedBy>
  <cp:revision>17</cp:revision>
  <dcterms:created xsi:type="dcterms:W3CDTF">2014-02-27T16:42:49Z</dcterms:created>
  <dcterms:modified xsi:type="dcterms:W3CDTF">2014-11-12T14:38:12Z</dcterms:modified>
</cp:coreProperties>
</file>