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1"/>
  </p:notesMasterIdLst>
  <p:sldIdLst>
    <p:sldId id="275" r:id="rId2"/>
    <p:sldId id="276" r:id="rId3"/>
    <p:sldId id="263" r:id="rId4"/>
    <p:sldId id="277" r:id="rId5"/>
    <p:sldId id="278" r:id="rId6"/>
    <p:sldId id="264" r:id="rId7"/>
    <p:sldId id="279" r:id="rId8"/>
    <p:sldId id="265" r:id="rId9"/>
    <p:sldId id="28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9900"/>
    <a:srgbClr val="CC3300"/>
    <a:srgbClr val="EAEAEA"/>
    <a:srgbClr val="DDDDDD"/>
    <a:srgbClr val="C0C0C0"/>
    <a:srgbClr val="FF99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345" autoAdjust="0"/>
    <p:restoredTop sz="94660"/>
  </p:normalViewPr>
  <p:slideViewPr>
    <p:cSldViewPr>
      <p:cViewPr varScale="1">
        <p:scale>
          <a:sx n="116" d="100"/>
          <a:sy n="116" d="100"/>
        </p:scale>
        <p:origin x="-17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AFF65-5303-40E1-A7BE-B104DC31A29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0A44-B354-47EC-851E-C998264EE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B0D1AF-2127-49E7-96F9-CD18FF91FE93}" type="slidenum">
              <a:rPr lang="ru-RU"/>
              <a:pPr/>
              <a:t>1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74E0E1-6925-43A9-93A0-847AE9252193}" type="slidenum">
              <a:rPr lang="ru-RU"/>
              <a:pPr/>
              <a:t>2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1D1069-40C0-41DA-97D9-69F60A1E435E}" type="slidenum">
              <a:rPr lang="ru-RU"/>
              <a:pPr/>
              <a:t>4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D70B7B-5B63-45FC-ACE8-571DBFD9A8B5}" type="slidenum">
              <a:rPr lang="ru-RU"/>
              <a:pPr/>
              <a:t>5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A9809C-6520-4701-AAED-874BF1B5682B}" type="slidenum">
              <a:rPr lang="ru-RU"/>
              <a:pPr/>
              <a:t>7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06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6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6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4CCD49-263D-43A0-96EE-C98022D1B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BA4E9-5421-49FA-B268-1935D68AEC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A5537-F3F4-4233-B076-2F4F35294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2F52934-5C20-4E70-9CE9-050A16DE3C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24A84-F0E9-4588-897A-B9D68DD6B9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E05BF-FA31-40F4-BF06-2D95E5AD84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F5D8-CFA9-42BA-BF34-F34FAC1E7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D9F65-B85D-4278-9447-67F0B067E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0E949-6BD9-4CAE-9876-8F2D1FA13F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6FF3-E2CC-44D4-935E-992C44FB3A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644F-EDC1-4239-94C8-D8FCC2B7EC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9EC7E-B1C4-40C7-A12E-09345FD58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96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10C83B1-5CFD-4326-8A96-9E2E44A8C75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052513"/>
            <a:ext cx="7558087" cy="254793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800" dirty="0" smtClean="0"/>
              <a:t>Электроемкость. Конденсаторы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369050" cy="120173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39750" y="4221163"/>
            <a:ext cx="78486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endParaRPr lang="ru-RU" sz="1800" b="1" i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/>
              <a:t>1</a:t>
            </a:r>
            <a:r>
              <a:rPr lang="ru-RU" sz="2000" b="1" u="sng" dirty="0" smtClean="0"/>
              <a:t>.   Емкость проводника. </a:t>
            </a:r>
            <a:endParaRPr lang="ru-RU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Потенциал на поверхности проводника пропорционален заряду проводника.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sz="2000" dirty="0" smtClean="0"/>
              <a:t>                                               </a:t>
            </a:r>
            <a:r>
              <a:rPr lang="ru-RU" sz="2000" b="1" dirty="0" err="1" smtClean="0"/>
              <a:t>q</a:t>
            </a:r>
            <a:r>
              <a:rPr lang="ru-RU" sz="2000" b="1" dirty="0" smtClean="0"/>
              <a:t> ~ </a:t>
            </a:r>
            <a:r>
              <a:rPr lang="en-US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</a:t>
            </a:r>
            <a:r>
              <a:rPr lang="ru-RU" sz="2000" dirty="0" smtClean="0"/>
              <a:t>         или        </a:t>
            </a:r>
            <a:r>
              <a:rPr lang="ru-RU" sz="2000" b="1" dirty="0" err="1" smtClean="0"/>
              <a:t>q</a:t>
            </a:r>
            <a:r>
              <a:rPr lang="ru-RU" sz="2000" b="1" dirty="0" smtClean="0"/>
              <a:t> =С </a:t>
            </a:r>
            <a:r>
              <a:rPr lang="en-US" sz="2000" b="1" dirty="0" smtClean="0"/>
              <a:t>U</a:t>
            </a:r>
            <a:endParaRPr lang="ru-RU" sz="20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Электроемкость – физическая величина, характеризующая способность проводника накапливать заряд при заданном потенциале и определяемая как отношение заряда уединенного проводника к его потенциалу.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С=q</a:t>
            </a:r>
            <a:r>
              <a:rPr lang="ru-RU" sz="2000" b="1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99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U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С системе СИ единица электроемкости называется </a:t>
            </a:r>
            <a:r>
              <a:rPr lang="ru-RU" sz="2000" b="1" dirty="0" smtClean="0"/>
              <a:t>фарад (Ф):</a:t>
            </a:r>
            <a:endParaRPr lang="ru-RU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Из – за того что заряд 1 Кл очень велик, емкость 1 Ф тоже очень велика. Поэтому на практике часто используют доли этой единицы: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1пФ = 10-12 Ф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1 мкФ = 10-6 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/>
              <a:t>Конденсаторы.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557338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 u="sng" dirty="0">
                <a:solidFill>
                  <a:srgbClr val="FF9900"/>
                </a:solidFill>
              </a:rPr>
              <a:t>Конденсатор</a:t>
            </a:r>
            <a:r>
              <a:rPr lang="ru-RU" sz="2000" i="1" u="sng" dirty="0"/>
              <a:t> </a:t>
            </a:r>
            <a:r>
              <a:rPr lang="ru-RU" sz="2000" i="1" dirty="0">
                <a:solidFill>
                  <a:schemeClr val="bg2"/>
                </a:solidFill>
              </a:rPr>
              <a:t>представляет собой два проводника, разделённые слоем диэлектрика, толщина которого мала по сравнению с размерами проводников.</a:t>
            </a:r>
          </a:p>
          <a:p>
            <a:pPr>
              <a:lnSpc>
                <a:spcPct val="90000"/>
              </a:lnSpc>
            </a:pPr>
            <a:r>
              <a:rPr lang="ru-RU" sz="2000" b="1" i="1" u="sng" dirty="0">
                <a:solidFill>
                  <a:srgbClr val="FF9900"/>
                </a:solidFill>
              </a:rPr>
              <a:t>Электроёмкость</a:t>
            </a:r>
            <a:r>
              <a:rPr lang="ru-RU" sz="2000" b="1" dirty="0">
                <a:solidFill>
                  <a:srgbClr val="FF9900"/>
                </a:solidFill>
              </a:rPr>
              <a:t> </a:t>
            </a:r>
            <a:r>
              <a:rPr lang="ru-RU" sz="2000" b="1" i="1" u="sng" dirty="0">
                <a:solidFill>
                  <a:srgbClr val="FF9900"/>
                </a:solidFill>
              </a:rPr>
              <a:t>плоского конденсатора</a:t>
            </a:r>
            <a:r>
              <a:rPr lang="ru-RU" sz="2000" dirty="0"/>
              <a:t> </a:t>
            </a:r>
            <a:r>
              <a:rPr lang="ru-RU" sz="2000" i="1" dirty="0">
                <a:solidFill>
                  <a:schemeClr val="bg2"/>
                </a:solidFill>
              </a:rPr>
              <a:t>определяется по формуле</a:t>
            </a:r>
            <a:r>
              <a:rPr lang="ru-RU" sz="2000" dirty="0">
                <a:solidFill>
                  <a:schemeClr val="bg2"/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   </a:t>
            </a:r>
            <a:r>
              <a:rPr lang="en-US" sz="2000" dirty="0"/>
              <a:t>      </a:t>
            </a:r>
            <a:r>
              <a:rPr lang="en-US" sz="2000" dirty="0">
                <a:solidFill>
                  <a:srgbClr val="FF9900"/>
                </a:solidFill>
              </a:rPr>
              <a:t>q</a:t>
            </a:r>
            <a:endParaRPr lang="ru-RU" sz="2000" dirty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   </a:t>
            </a:r>
            <a:r>
              <a:rPr lang="en-US" sz="2400" dirty="0">
                <a:solidFill>
                  <a:srgbClr val="FF9900"/>
                </a:solidFill>
              </a:rPr>
              <a:t>C</a:t>
            </a:r>
            <a:r>
              <a:rPr lang="en-US" sz="2000" dirty="0">
                <a:solidFill>
                  <a:srgbClr val="FF9900"/>
                </a:solidFill>
              </a:rPr>
              <a:t> = 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FF9900"/>
                </a:solidFill>
              </a:rPr>
              <a:t>              U</a:t>
            </a:r>
            <a:endParaRPr lang="ru-RU" sz="2000" dirty="0">
              <a:solidFill>
                <a:srgbClr val="FF9900"/>
              </a:solidFill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 rot="11103566">
            <a:off x="1187450" y="4076700"/>
            <a:ext cx="2519363" cy="14446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 rot="11103566">
            <a:off x="1331913" y="3716338"/>
            <a:ext cx="2519362" cy="1444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2987675" y="2781300"/>
            <a:ext cx="0" cy="649288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2987675" y="4365625"/>
            <a:ext cx="0" cy="504825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5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3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8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4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95288" y="1628775"/>
            <a:ext cx="82804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24862" cy="61912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  <a:defRPr/>
            </a:pPr>
            <a:r>
              <a:rPr lang="ru-RU" sz="2400" b="1" u="sng" dirty="0" smtClean="0"/>
              <a:t>Конденсаторы. Емкость конденсатора.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err="1" smtClean="0"/>
              <a:t>Мушенбруку</a:t>
            </a:r>
            <a:r>
              <a:rPr lang="ru-RU" sz="2400" dirty="0" smtClean="0"/>
              <a:t> привелось испытать на себе прохождение огромного по тем временам электрического заряда с помощью обыкновенной стеклянной банки. Оказалось, что если выложить внутреннюю и внешнюю поверхность банки фольгой, тона этих проводниках можно накапливать большой электрический заряд.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</p:txBody>
      </p:sp>
      <p:pic>
        <p:nvPicPr>
          <p:cNvPr id="8196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143248"/>
            <a:ext cx="5309697" cy="323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0" y="342900"/>
            <a:ext cx="2251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 i="1">
                <a:latin typeface="Arial" charset="0"/>
                <a:ea typeface="Arial Unicode MS" pitchFamily="34" charset="-128"/>
                <a:cs typeface="Arial Unicode MS" pitchFamily="34" charset="-128"/>
              </a:rPr>
              <a:t>  </a:t>
            </a:r>
            <a:endParaRPr lang="ru-RU">
              <a:latin typeface="Arial" charset="0"/>
            </a:endParaRP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0" y="931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563938" y="5300663"/>
            <a:ext cx="1728787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348038" y="5300663"/>
            <a:ext cx="20875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u="sng" dirty="0" smtClean="0"/>
              <a:t>3</a:t>
            </a:r>
            <a:r>
              <a:rPr lang="ru-RU" b="1" u="sng" dirty="0" smtClean="0"/>
              <a:t>.   </a:t>
            </a:r>
            <a:r>
              <a:rPr lang="ru-RU" sz="2800" b="1" u="sng" dirty="0" smtClean="0"/>
              <a:t>Емкость плоского конденсатора</a:t>
            </a: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400" dirty="0" smtClean="0"/>
              <a:t>1) </a:t>
            </a:r>
            <a:r>
              <a:rPr lang="ru-RU" sz="1800" dirty="0" smtClean="0"/>
              <a:t>что заряд конденсатора </a:t>
            </a:r>
            <a:r>
              <a:rPr lang="ru-RU" sz="1800" b="1" i="1" dirty="0" err="1" smtClean="0"/>
              <a:t>q</a:t>
            </a:r>
            <a:r>
              <a:rPr lang="ru-RU" sz="1800" dirty="0" smtClean="0"/>
              <a:t>, а следовательно и емкость конденсатора </a:t>
            </a:r>
            <a:r>
              <a:rPr lang="en-US" sz="1800" b="1" dirty="0" smtClean="0"/>
              <a:t>C</a:t>
            </a:r>
            <a:r>
              <a:rPr lang="ru-RU" sz="1800" dirty="0" smtClean="0"/>
              <a:t> (согласно формулы </a:t>
            </a:r>
            <a:r>
              <a:rPr lang="ru-RU" sz="1800" b="1" dirty="0" err="1" smtClean="0"/>
              <a:t>С=q</a:t>
            </a:r>
            <a:r>
              <a:rPr lang="ru-RU" sz="1800" b="1" dirty="0" smtClean="0"/>
              <a:t>/</a:t>
            </a:r>
            <a:r>
              <a:rPr lang="en-US" sz="1800" b="1" dirty="0" smtClean="0"/>
              <a:t>U</a:t>
            </a:r>
            <a:r>
              <a:rPr lang="ru-RU" sz="1800" b="1" dirty="0" smtClean="0"/>
              <a:t>) </a:t>
            </a:r>
            <a:r>
              <a:rPr lang="ru-RU" sz="1800" dirty="0" smtClean="0"/>
              <a:t>будет прямо пропорционально зависеть от площади пластин (обкладок) </a:t>
            </a:r>
            <a:r>
              <a:rPr lang="en-US" sz="1800" b="1" dirty="0" smtClean="0"/>
              <a:t>S</a:t>
            </a:r>
            <a:r>
              <a:rPr lang="ru-RU" sz="1800" b="1" dirty="0" smtClean="0"/>
              <a:t>.         </a:t>
            </a:r>
            <a:r>
              <a:rPr lang="en-US" sz="1800" b="1" dirty="0" smtClean="0"/>
              <a:t> </a:t>
            </a:r>
            <a:r>
              <a:rPr lang="ru-RU" sz="1800" b="1" dirty="0" smtClean="0"/>
              <a:t>С ~ </a:t>
            </a:r>
            <a:r>
              <a:rPr lang="en-US" sz="1800" b="1" dirty="0" smtClean="0"/>
              <a:t>S</a:t>
            </a:r>
            <a:r>
              <a:rPr lang="ru-RU" sz="1800" b="1" dirty="0" smtClean="0"/>
              <a:t>,</a:t>
            </a:r>
            <a:endParaRPr lang="ru-RU" sz="1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2) из формулы </a:t>
            </a:r>
            <a:r>
              <a:rPr lang="ru-RU" sz="1800" b="1" dirty="0" err="1" smtClean="0"/>
              <a:t>С=q</a:t>
            </a:r>
            <a:r>
              <a:rPr lang="ru-RU" sz="1800" b="1" dirty="0" smtClean="0"/>
              <a:t>/</a:t>
            </a:r>
            <a:r>
              <a:rPr lang="en-US" sz="1800" b="1" dirty="0" smtClean="0"/>
              <a:t>U </a:t>
            </a:r>
            <a:r>
              <a:rPr lang="ru-RU" sz="1800" dirty="0" smtClean="0"/>
              <a:t>также видно, что чем меньше напряжение между обкладками конденсатора, тем больше емкость конденсатора </a:t>
            </a:r>
            <a:r>
              <a:rPr lang="ru-RU" sz="1800" b="1" dirty="0" smtClean="0"/>
              <a:t>С.  </a:t>
            </a:r>
            <a:r>
              <a:rPr lang="ru-RU" sz="1800" dirty="0" smtClean="0"/>
              <a:t>А напряжение между обкладками  </a:t>
            </a:r>
            <a:r>
              <a:rPr lang="en-US" sz="1800" dirty="0" smtClean="0"/>
              <a:t>U</a:t>
            </a:r>
            <a:r>
              <a:rPr lang="ru-RU" sz="1800" dirty="0" smtClean="0"/>
              <a:t> = φ1 – φ2 прямо пропорционально зависит от расстояния между обкладками </a:t>
            </a:r>
            <a:r>
              <a:rPr lang="en-US" sz="1800" b="1" dirty="0" smtClean="0"/>
              <a:t>d</a:t>
            </a:r>
            <a:r>
              <a:rPr lang="ru-RU" sz="1800" dirty="0" smtClean="0"/>
              <a:t>. Следовательно Между </a:t>
            </a:r>
            <a:r>
              <a:rPr lang="ru-RU" sz="1800" b="1" dirty="0" smtClean="0"/>
              <a:t>С</a:t>
            </a:r>
            <a:r>
              <a:rPr lang="ru-RU" sz="1800" dirty="0" smtClean="0"/>
              <a:t> и </a:t>
            </a:r>
            <a:r>
              <a:rPr lang="en-US" sz="1800" dirty="0" smtClean="0"/>
              <a:t>d</a:t>
            </a:r>
            <a:r>
              <a:rPr lang="ru-RU" sz="1800" dirty="0" smtClean="0"/>
              <a:t> существует обратно пропорциональная зависимость.</a:t>
            </a:r>
            <a:r>
              <a:rPr lang="ru-RU" sz="1800" b="1" dirty="0" smtClean="0"/>
              <a:t>    </a:t>
            </a:r>
            <a:r>
              <a:rPr lang="en-US" sz="1800" b="1" dirty="0" smtClean="0"/>
              <a:t> C ~</a:t>
            </a:r>
            <a:r>
              <a:rPr lang="ru-RU" sz="1800" b="1" dirty="0" smtClean="0"/>
              <a:t>1/</a:t>
            </a:r>
            <a:r>
              <a:rPr lang="en-US" sz="1800" b="1" dirty="0" smtClean="0"/>
              <a:t>d </a:t>
            </a:r>
            <a:r>
              <a:rPr lang="ru-RU" sz="1800" b="1" dirty="0" smtClean="0"/>
              <a:t>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3) </a:t>
            </a:r>
            <a:r>
              <a:rPr lang="ru-RU" sz="1800" dirty="0" smtClean="0"/>
              <a:t>вводя различные виды диэлектриков между пластинами можно изменять емкость конденсатора. Следовательно емкость конденсатора пропорциональна </a:t>
            </a:r>
            <a:r>
              <a:rPr lang="ru-RU" sz="1800" b="1" i="1" dirty="0" smtClean="0"/>
              <a:t>диэлектрической проницаемости диэлектрика.  </a:t>
            </a:r>
            <a:r>
              <a:rPr lang="ru-RU" sz="1800" b="1" dirty="0" smtClean="0"/>
              <a:t>  С ~ </a:t>
            </a:r>
            <a:r>
              <a:rPr lang="ru-RU" sz="1800" b="1" dirty="0" err="1" smtClean="0"/>
              <a:t>ε</a:t>
            </a:r>
            <a:endParaRPr lang="ru-RU" sz="1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Тогда формула плоского конденсатора имеет вид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 </a:t>
            </a:r>
            <a:r>
              <a:rPr lang="en-US" sz="1800" b="1" dirty="0" smtClean="0"/>
              <a:t>                                                  </a:t>
            </a:r>
            <a:r>
              <a:rPr lang="en-US" sz="1800" b="1" dirty="0" smtClean="0">
                <a:solidFill>
                  <a:srgbClr val="FF0000"/>
                </a:solidFill>
              </a:rPr>
              <a:t>C</a:t>
            </a:r>
            <a:r>
              <a:rPr lang="ru-RU" sz="1800" b="1" dirty="0" smtClean="0">
                <a:solidFill>
                  <a:srgbClr val="FF0000"/>
                </a:solidFill>
              </a:rPr>
              <a:t> = </a:t>
            </a:r>
            <a:r>
              <a:rPr lang="ru-RU" sz="1800" b="1" dirty="0" err="1" smtClean="0">
                <a:solidFill>
                  <a:srgbClr val="FF0000"/>
                </a:solidFill>
              </a:rPr>
              <a:t>ε </a:t>
            </a:r>
            <a:r>
              <a:rPr lang="ru-RU" sz="1800" b="1" dirty="0" smtClean="0">
                <a:solidFill>
                  <a:srgbClr val="FF0000"/>
                </a:solidFill>
              </a:rPr>
              <a:t>ε0</a:t>
            </a:r>
            <a:r>
              <a:rPr lang="en-US" sz="1800" b="1" dirty="0" smtClean="0">
                <a:solidFill>
                  <a:srgbClr val="FF0000"/>
                </a:solidFill>
              </a:rPr>
              <a:t>S/d</a:t>
            </a:r>
            <a:r>
              <a:rPr lang="ru-RU" sz="1800" b="1" dirty="0" smtClean="0"/>
              <a:t> </a:t>
            </a:r>
            <a:r>
              <a:rPr lang="ru-RU" sz="1800" dirty="0" smtClean="0"/>
              <a:t>,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Где ε0 =  8,85* 10-12 Ф/м – электрическая постоянная.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u="sng"/>
              <a:t>Энергия заряженного конденсатора.</a:t>
            </a:r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1116013" y="2276475"/>
            <a:ext cx="0" cy="295275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2843213" y="2276475"/>
            <a:ext cx="0" cy="295275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 flipH="1">
            <a:off x="468313" y="3933825"/>
            <a:ext cx="647700" cy="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 flipH="1">
            <a:off x="2843213" y="3933825"/>
            <a:ext cx="647700" cy="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1187450" y="24209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1187450" y="30686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1187450" y="42926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1187450" y="37163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1187450" y="50133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8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4005263"/>
            <a:ext cx="284163" cy="180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</a:t>
            </a: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2411413" y="2708275"/>
            <a:ext cx="3714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2411413" y="2060575"/>
            <a:ext cx="3714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2411413" y="4652963"/>
            <a:ext cx="3714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2411413" y="3933825"/>
            <a:ext cx="3714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2411413" y="3284538"/>
            <a:ext cx="3714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1187450" y="2781300"/>
            <a:ext cx="2841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1187450" y="3429000"/>
            <a:ext cx="2841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1187450" y="2133600"/>
            <a:ext cx="2841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99361" name="Rectangle 33"/>
          <p:cNvSpPr>
            <a:spLocks noChangeArrowheads="1"/>
          </p:cNvSpPr>
          <p:nvPr/>
        </p:nvSpPr>
        <p:spPr bwMode="auto">
          <a:xfrm>
            <a:off x="1187450" y="4724400"/>
            <a:ext cx="2841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1763713" y="19161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395288" y="2276475"/>
            <a:ext cx="684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 q</a:t>
            </a:r>
            <a:endParaRPr lang="ru-RU"/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2916238" y="227647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  q</a:t>
            </a:r>
            <a:endParaRPr lang="ru-RU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684213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>
            <a:off x="971550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3708400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3348038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>
            <a:off x="1835150" y="19161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71" name="Rectangle 4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i="1" u="sng">
                <a:solidFill>
                  <a:srgbClr val="FF9900"/>
                </a:solidFill>
              </a:rPr>
              <a:t>Энергия конденсатора</a:t>
            </a:r>
            <a:r>
              <a:rPr lang="ru-RU" i="1"/>
              <a:t> для потенциальной энергии заряда в однородном поле равна: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</a:t>
            </a: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1.</a:t>
            </a:r>
            <a:r>
              <a:rPr lang="en-US"/>
              <a:t> W =</a:t>
            </a:r>
            <a:endParaRPr lang="ru-RU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6156325" y="5084763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6084888" y="46529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6084888" y="5084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6443663" y="4797425"/>
            <a:ext cx="1296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4500563" y="551656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9377" name="Text Box 49"/>
          <p:cNvSpPr txBox="1">
            <a:spLocks noChangeArrowheads="1"/>
          </p:cNvSpPr>
          <p:nvPr/>
        </p:nvSpPr>
        <p:spPr bwMode="auto">
          <a:xfrm>
            <a:off x="4643438" y="5734050"/>
            <a:ext cx="450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 =     q U=     CU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6084888" y="558958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7596188" y="558958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99382" name="Text Box 54"/>
          <p:cNvSpPr txBox="1">
            <a:spLocks noChangeArrowheads="1"/>
          </p:cNvSpPr>
          <p:nvPr/>
        </p:nvSpPr>
        <p:spPr bwMode="auto">
          <a:xfrm>
            <a:off x="6084888" y="5084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9384" name="Rectangle 56"/>
          <p:cNvSpPr>
            <a:spLocks noChangeArrowheads="1"/>
          </p:cNvSpPr>
          <p:nvPr/>
        </p:nvSpPr>
        <p:spPr bwMode="auto">
          <a:xfrm>
            <a:off x="7596188" y="60213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9385" name="Rectangle 57"/>
          <p:cNvSpPr>
            <a:spLocks noChangeArrowheads="1"/>
          </p:cNvSpPr>
          <p:nvPr/>
        </p:nvSpPr>
        <p:spPr bwMode="auto">
          <a:xfrm>
            <a:off x="6084888" y="6092825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>
            <a:off x="6084888" y="60213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87" name="Line 59"/>
          <p:cNvSpPr>
            <a:spLocks noChangeShapeType="1"/>
          </p:cNvSpPr>
          <p:nvPr/>
        </p:nvSpPr>
        <p:spPr bwMode="auto">
          <a:xfrm>
            <a:off x="7596188" y="60213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88" name="Text Box 60"/>
          <p:cNvSpPr txBox="1">
            <a:spLocks noChangeArrowheads="1"/>
          </p:cNvSpPr>
          <p:nvPr/>
        </p:nvSpPr>
        <p:spPr bwMode="auto">
          <a:xfrm>
            <a:off x="8532813" y="55165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endParaRPr lang="ru-RU"/>
          </a:p>
        </p:txBody>
      </p:sp>
      <p:sp>
        <p:nvSpPr>
          <p:cNvPr id="99394" name="Text Box 66"/>
          <p:cNvSpPr txBox="1">
            <a:spLocks noChangeArrowheads="1"/>
          </p:cNvSpPr>
          <p:nvPr/>
        </p:nvSpPr>
        <p:spPr bwMode="auto">
          <a:xfrm>
            <a:off x="5508625" y="59499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ru-RU"/>
          </a:p>
        </p:txBody>
      </p:sp>
      <p:sp>
        <p:nvSpPr>
          <p:cNvPr id="99395" name="Text Box 67"/>
          <p:cNvSpPr txBox="1">
            <a:spLocks noChangeArrowheads="1"/>
          </p:cNvSpPr>
          <p:nvPr/>
        </p:nvSpPr>
        <p:spPr bwMode="auto">
          <a:xfrm>
            <a:off x="5508625" y="50133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9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900"/>
                            </p:stCondLst>
                            <p:childTnLst>
                              <p:par>
                                <p:cTn id="2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48" grpId="0" build="p"/>
      <p:bldP spid="993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609600" indent="-609600" eaLnBrk="1" hangingPunct="1">
              <a:defRPr/>
            </a:pPr>
            <a:endParaRPr lang="ru-RU" sz="1400" dirty="0" smtClean="0">
              <a:latin typeface="Times New Roman" pitchFamily="18" charset="0"/>
            </a:endParaRPr>
          </a:p>
          <a:p>
            <a:pPr marL="609600" indent="-609600" eaLnBrk="1" hangingPunct="1"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marL="609600" indent="-609600" eaLnBrk="1" hangingPunct="1">
              <a:defRPr/>
            </a:pPr>
            <a:endParaRPr lang="ru-RU" dirty="0" smtClean="0">
              <a:latin typeface="Times New Roman" pitchFamily="18" charset="0"/>
            </a:endParaRPr>
          </a:p>
          <a:p>
            <a:pPr marL="609600" indent="-609600" eaLnBrk="1" hangingPunct="1">
              <a:defRPr/>
            </a:pPr>
            <a:endParaRPr lang="ru-RU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40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pic>
        <p:nvPicPr>
          <p:cNvPr id="10243" name="Picture 4" descr="DSC00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357298"/>
            <a:ext cx="56197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solidFill>
                  <a:schemeClr val="bg2"/>
                </a:solidFill>
              </a:rPr>
              <a:t>Применение конденсаторов</a:t>
            </a:r>
            <a:r>
              <a:rPr lang="en-US"/>
              <a:t> </a:t>
            </a: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b="1" i="1" u="sng">
                <a:solidFill>
                  <a:srgbClr val="FF9900"/>
                </a:solidFill>
              </a:rPr>
              <a:t>Виды конденсаторов: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</a:t>
            </a:r>
            <a:r>
              <a:rPr lang="ru-RU" sz="2400" i="1"/>
              <a:t>- воздушный,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    - бумажный,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    - слюдяной,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    - электростатический.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 i="1" u="sng">
                <a:solidFill>
                  <a:srgbClr val="FF9900"/>
                </a:solidFill>
              </a:rPr>
              <a:t>Назначение: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i="1"/>
              <a:t>Накапливать на короткое время заряд или энергию для быстрого изменения потенциала.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i="1"/>
              <a:t>Не пропускать постоянный ток.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i="1"/>
              <a:t>В радиотехнике – колебательный контур, выпрямитель.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i="1"/>
              <a:t>Применение в фототехнике.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Закрепление пройденного материала.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1.   Напряженность электрического поля в пространстве между пластинами плоского конденсатора в вакууме равна 40 В/м, расстояние между пластинами равно 2 см. Каково напряжение между пластинами конденсатора?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2.   Заряд на обкладках конденсатора увеличили в 2 раза. Как изменится электроемкость конденсатора?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3.   Электрический заряд на одной пластине конденсатора +20 Кл а на другой -20 Кл. Напряжение между пластинами 5*104 В. Определить электроемкость конденсатора.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4.   Как изменится емкость плоского конденсатора, если расстояние между его пластинами увеличить в 2 раза?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5.   Как изменится напряжение на обкладках заряженного плоского конденсатора, если расстояние между его обкладками увеличить в 2раза?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6.   Плоский конденсатор подключен к источнику постоянного тока. Как изменится заряд на обкладках  конденсатора, если площадь пластин уменьшить в 2 раза?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7.   Как изменится емкость конденсатора при его заполнении диэлектриком с проницаемостью  ε = 4? Конденсатор исходно заряжен и отключен от источника тока.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8.   Как изменится электроемкость конденсатора, если в пространство между пластинами вместо стекла с ε = 7 вставить парафин с ε = 2?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9.   Какую площадь должны иметь пластины плоского конденсатора для того, чтобы его электроемкость была равна 1 мкФ, если между пластинами помещен слой слюды толщиной  0.1 мм? Диэлектрическая проницаемость слюды ε = 7. Электрическая постоянная равна  ε0 =  8,85* 10-12 Ф/м.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/>
              <a:t>       (Задание №9 является дополнительным).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611</TotalTime>
  <Words>684</Words>
  <Application>Microsoft PowerPoint</Application>
  <PresentationFormat>Экран (4:3)</PresentationFormat>
  <Paragraphs>97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Склон</vt:lpstr>
      <vt:lpstr> Электроемкость. Конденсаторы</vt:lpstr>
      <vt:lpstr>Слайд 2</vt:lpstr>
      <vt:lpstr>Конденсаторы.</vt:lpstr>
      <vt:lpstr>Слайд 4</vt:lpstr>
      <vt:lpstr>Слайд 5</vt:lpstr>
      <vt:lpstr>Энергия заряженного конденсатора.</vt:lpstr>
      <vt:lpstr>Слайд 7</vt:lpstr>
      <vt:lpstr>Применение конденсаторов </vt:lpstr>
      <vt:lpstr>Закрепление пройденного материала.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32</cp:revision>
  <cp:lastPrinted>1601-01-01T00:00:00Z</cp:lastPrinted>
  <dcterms:created xsi:type="dcterms:W3CDTF">2007-03-17T10:04:01Z</dcterms:created>
  <dcterms:modified xsi:type="dcterms:W3CDTF">2015-04-01T17:17:32Z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