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sldIdLst>
    <p:sldId id="256" r:id="rId3"/>
    <p:sldId id="257" r:id="rId4"/>
    <p:sldId id="258" r:id="rId5"/>
    <p:sldId id="259" r:id="rId6"/>
    <p:sldId id="264" r:id="rId7"/>
    <p:sldId id="260" r:id="rId8"/>
    <p:sldId id="261" r:id="rId9"/>
    <p:sldId id="265" r:id="rId10"/>
    <p:sldId id="266" r:id="rId11"/>
    <p:sldId id="267" r:id="rId12"/>
    <p:sldId id="262" r:id="rId13"/>
    <p:sldId id="263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4D47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wmf"/><Relationship Id="rId1" Type="http://schemas.openxmlformats.org/officeDocument/2006/relationships/image" Target="../media/image5.jpeg"/><Relationship Id="rId4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7.jpeg"/><Relationship Id="rId5" Type="http://schemas.openxmlformats.org/officeDocument/2006/relationships/image" Target="../media/image11.wmf"/><Relationship Id="rId4" Type="http://schemas.openxmlformats.org/officeDocument/2006/relationships/image" Target="../media/image5.jpeg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5.jpe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FCB042-5DE2-43C4-A8A5-A0CA6BEBED3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C6F600-66E1-4BC0-9799-F3036FA8FD4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BAC88B-3B55-4FA2-9C29-29995B2BFBB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434E24F-85E0-4496-A3D8-73FF249AC4F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E08EEA7-BF60-4DF0-81DD-CF53BC91A13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ru-RU" altLang="en-US"/>
              <a:t>Образец заголовка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ru-RU" altLang="en-US"/>
              <a:t>Образец подзаголовка</a:t>
            </a: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99D0235-6DC1-4996-B178-8FA59435E559}" type="slidenum">
              <a:rPr lang="ru-RU" altLang="en-US"/>
              <a:pPr/>
              <a:t>‹#›</a:t>
            </a:fld>
            <a:endParaRPr lang="ru-RU" altLang="en-US"/>
          </a:p>
        </p:txBody>
      </p:sp>
      <p:grpSp>
        <p:nvGrpSpPr>
          <p:cNvPr id="22536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22537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38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39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40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41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42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43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44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45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46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47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48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49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50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51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52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53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54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55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56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57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58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59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60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61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62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63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64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65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66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67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2568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F0327C-CDC8-4A24-9E47-A3F61DCBF427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08ED42-83A4-4D5C-924A-37CF87E36DEC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0C2940-C342-404E-9B64-74579CA30417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3AE3B5-6B18-4D19-AC36-F82D9C0AF303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775FE6-F61F-4479-9527-21FD881ABDA6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6A5327-B89E-492E-86F9-E1B2D6D05A3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D0B0D2-CC4D-41CB-8BF3-D7465621A0F4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E8FDE8-E91A-494D-8E62-867B0A21BBD2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9BE48D-DF03-482E-805A-2B65E9756C7B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6A87E1-6604-41C7-82DD-0B8174F63692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15F865-FEE1-4F1B-98D3-DEA5362FA3C4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DF1F61-DCB1-4BF7-8B31-EEE92F50C0A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517D80-AF63-4A29-8E3C-F953F0EF17D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C7F303-E2A1-43B5-B5A7-B882747CAE2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E37A20-07FB-498A-954A-E6B4016BFB4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6F25AF-9FC9-4BCF-9A5F-66DED48279C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C4F723-FC58-4300-A7F1-6D1FD0838A4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784BFE-B287-4E4D-9027-106A733AC04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520C974-04A4-495E-B765-D598FA7695FE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72" r:id="rId12"/>
    <p:sldLayoutId id="2147483673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ru-RU" altLang="en-US"/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ru-RU" alt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61059CBC-EB60-4A3A-8529-F84C36A9CF96}" type="slidenum">
              <a:rPr lang="ru-RU" altLang="en-US"/>
              <a:pPr/>
              <a:t>‹#›</a:t>
            </a:fld>
            <a:endParaRPr lang="ru-RU" altLang="en-US"/>
          </a:p>
        </p:txBody>
      </p:sp>
      <p:grpSp>
        <p:nvGrpSpPr>
          <p:cNvPr id="2151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2151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51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51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516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517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518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519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52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52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52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52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52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525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526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527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528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52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53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53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53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53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53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53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53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53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53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53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54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54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54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54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23850" y="1052513"/>
            <a:ext cx="6961188" cy="1728787"/>
          </a:xfrm>
          <a:solidFill>
            <a:schemeClr val="bg1">
              <a:alpha val="42999"/>
            </a:schemeClr>
          </a:solidFill>
          <a:ln/>
        </p:spPr>
        <p:txBody>
          <a:bodyPr anchor="ctr"/>
          <a:lstStyle/>
          <a:p>
            <a:r>
              <a:rPr lang="ru-RU" sz="4000">
                <a:solidFill>
                  <a:schemeClr val="tx1"/>
                </a:solidFill>
              </a:rPr>
              <a:t>Идеальный газ. </a:t>
            </a:r>
            <a:br>
              <a:rPr lang="ru-RU" sz="4000">
                <a:solidFill>
                  <a:schemeClr val="tx1"/>
                </a:solidFill>
              </a:rPr>
            </a:br>
            <a:r>
              <a:rPr lang="ru-RU" sz="4000">
                <a:solidFill>
                  <a:schemeClr val="tx1"/>
                </a:solidFill>
              </a:rPr>
              <a:t>Основное уравнение МКТ.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 flipV="1">
            <a:off x="1835150" y="7301185"/>
            <a:ext cx="5184775" cy="584775"/>
          </a:xfrm>
          <a:prstGeom prst="rect">
            <a:avLst/>
          </a:prstGeom>
          <a:solidFill>
            <a:srgbClr val="0F4D47">
              <a:alpha val="71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ru-RU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3394" name="Object 2" descr="а1"/>
          <p:cNvGraphicFramePr>
            <a:graphicFrameLocks noChangeAspect="1"/>
          </p:cNvGraphicFramePr>
          <p:nvPr/>
        </p:nvGraphicFramePr>
        <p:xfrm>
          <a:off x="428596" y="0"/>
          <a:ext cx="2597150" cy="1662112"/>
        </p:xfrm>
        <a:graphic>
          <a:graphicData uri="http://schemas.openxmlformats.org/presentationml/2006/ole">
            <p:oleObj spid="_x0000_s3074" name="Формула" r:id="rId3" imgW="634680" imgH="406080" progId="Equation.3">
              <p:embed/>
            </p:oleObj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1643050"/>
            <a:ext cx="878687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6600"/>
                </a:solidFill>
              </a:rPr>
              <a:t>Давление идеального газа пропорционально произведению концентрации молекул на среднюю кинетическую энергию поступательного движения молекулы.</a:t>
            </a:r>
            <a:endParaRPr lang="ru-RU" sz="3200" b="1" dirty="0">
              <a:solidFill>
                <a:srgbClr val="006600"/>
              </a:solidFill>
            </a:endParaRPr>
          </a:p>
        </p:txBody>
      </p:sp>
      <p:pic>
        <p:nvPicPr>
          <p:cNvPr id="4" name="Рисунок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4500570"/>
            <a:ext cx="2153108" cy="1928826"/>
          </a:xfrm>
          <a:prstGeom prst="rect">
            <a:avLst/>
          </a:prstGeom>
          <a:solidFill>
            <a:srgbClr val="FFFF99"/>
          </a:solidFill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357422" y="4143380"/>
            <a:ext cx="6786578" cy="2554545"/>
          </a:xfrm>
          <a:prstGeom prst="rect">
            <a:avLst/>
          </a:prstGeom>
          <a:solidFill>
            <a:srgbClr val="CAFFAF"/>
          </a:solidFill>
          <a:ln w="38100">
            <a:solidFill>
              <a:srgbClr val="0066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концентрация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количество частиц в единице   объема вещества.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692150"/>
            <a:ext cx="5113338" cy="5472113"/>
          </a:xfrm>
          <a:solidFill>
            <a:srgbClr val="0F4D47">
              <a:alpha val="75000"/>
            </a:srgbClr>
          </a:solidFill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>
                <a:solidFill>
                  <a:schemeClr val="bg1"/>
                </a:solidFill>
              </a:rPr>
              <a:t>Сила, с которой молекулы действуют на стенку сосуда, прямо пропорциональна числу молекул, содержащихся в единице объема (это число называется концентрацией молекул и обозначается n), массе молекулы mo, среднему квадрату их скоростей и площади стенки сосуда.</a:t>
            </a:r>
            <a:r>
              <a:rPr lang="ru-RU" sz="2400"/>
              <a:t> </a:t>
            </a:r>
            <a:r>
              <a:rPr lang="ru-RU" sz="2400" b="1">
                <a:solidFill>
                  <a:srgbClr val="FFFF66"/>
                </a:solidFill>
              </a:rPr>
              <a:t>Зависимость давления идеального газа от концентрации и от средней кинетической энергии частиц выражается основным уравнением молекулярно-кинетической теории идеального газа.</a:t>
            </a:r>
          </a:p>
        </p:txBody>
      </p:sp>
      <p:pic>
        <p:nvPicPr>
          <p:cNvPr id="8195" name="Picture 3" descr="идеал газ итог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1863" y="260350"/>
            <a:ext cx="1725612" cy="2519363"/>
          </a:xfrm>
          <a:prstGeom prst="rect">
            <a:avLst/>
          </a:prstGeom>
          <a:noFill/>
        </p:spPr>
      </p:pic>
      <p:pic>
        <p:nvPicPr>
          <p:cNvPr id="8196" name="Picture 4" descr="идеал газ итоги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24525" y="2997200"/>
            <a:ext cx="2605088" cy="36464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859713" cy="1143000"/>
          </a:xfrm>
          <a:solidFill>
            <a:srgbClr val="0F4D47">
              <a:alpha val="71001"/>
            </a:srgbClr>
          </a:solidFill>
        </p:spPr>
        <p:txBody>
          <a:bodyPr/>
          <a:lstStyle/>
          <a:p>
            <a:r>
              <a:rPr lang="ru-RU">
                <a:solidFill>
                  <a:srgbClr val="FFFF66"/>
                </a:solidFill>
              </a:rPr>
              <a:t>Итоги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800">
                <a:solidFill>
                  <a:schemeClr val="bg1"/>
                </a:solidFill>
              </a:rPr>
              <a:t>  Одним из первых и важных успехов МКТ было качественное и количественное объяснение давления газа на стенки сосуда. </a:t>
            </a:r>
            <a:r>
              <a:rPr lang="ru-RU" sz="2800">
                <a:solidFill>
                  <a:srgbClr val="FFFF66"/>
                </a:solidFill>
              </a:rPr>
              <a:t>Качественное</a:t>
            </a:r>
            <a:r>
              <a:rPr lang="ru-RU" sz="2800">
                <a:solidFill>
                  <a:schemeClr val="bg1"/>
                </a:solidFill>
              </a:rPr>
              <a:t> объяснение заключается и том, что молекулы газа при столкновениях со стенками сосуда взаимодействуют с ними по законам механики как упругие тела и передают свои импульсы стенкам сосуда. </a:t>
            </a:r>
          </a:p>
          <a:p>
            <a:pPr>
              <a:lnSpc>
                <a:spcPct val="80000"/>
              </a:lnSpc>
            </a:pPr>
            <a:r>
              <a:rPr lang="ru-RU" sz="2800">
                <a:solidFill>
                  <a:schemeClr val="bg1"/>
                </a:solidFill>
              </a:rPr>
              <a:t>  На основании использования основных положений молекулярно-кинетической теории было получено </a:t>
            </a:r>
            <a:r>
              <a:rPr lang="ru-RU" sz="2800">
                <a:solidFill>
                  <a:srgbClr val="FFFF66"/>
                </a:solidFill>
              </a:rPr>
              <a:t>основное уравнение МКТ идеального газа.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0F4D47">
              <a:alpha val="72000"/>
            </a:srgbClr>
          </a:solidFill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800"/>
              <a:t>     </a:t>
            </a:r>
            <a:r>
              <a:rPr lang="ru-RU" sz="2800">
                <a:solidFill>
                  <a:schemeClr val="bg1"/>
                </a:solidFill>
              </a:rPr>
              <a:t>Известно, что частицы в газах, в отличие от жидкостей и твердых тел, располагаются друг относительно друга на расстояниях, существенно превышающих их собственные размеры. В этом случае взаимодействие между молекулами пренебрежимо мало и кинетическая энергия молекул много больше энергии межмолекулярного взаимодействия. Для выяснения наиболее общих свойств, присущих всем газам, используют упрощенную модель реальных газов -</a:t>
            </a:r>
            <a:r>
              <a:rPr lang="ru-RU" sz="2800"/>
              <a:t> </a:t>
            </a:r>
            <a:r>
              <a:rPr lang="ru-RU" sz="2800">
                <a:solidFill>
                  <a:srgbClr val="FFFF66"/>
                </a:solidFill>
              </a:rPr>
              <a:t>идеальный газ.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>
          <a:solidFill>
            <a:srgbClr val="0F4D47">
              <a:alpha val="71001"/>
            </a:srgbClr>
          </a:solidFill>
        </p:spPr>
        <p:txBody>
          <a:bodyPr/>
          <a:lstStyle/>
          <a:p>
            <a:r>
              <a:rPr lang="ru-RU">
                <a:solidFill>
                  <a:srgbClr val="FFFF66"/>
                </a:solidFill>
              </a:rPr>
              <a:t>Идеальный газ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7543800" cy="1295400"/>
          </a:xfrm>
        </p:spPr>
        <p:txBody>
          <a:bodyPr/>
          <a:lstStyle/>
          <a:p>
            <a:r>
              <a:rPr lang="ru-RU" sz="4000">
                <a:solidFill>
                  <a:srgbClr val="FFFF66"/>
                </a:solidFill>
              </a:rPr>
              <a:t>Основные отличия идеального газа от реального газа: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91513" cy="3654425"/>
          </a:xfrm>
          <a:solidFill>
            <a:srgbClr val="0F4D47">
              <a:alpha val="78000"/>
            </a:srgbClr>
          </a:solidFill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800" dirty="0">
                <a:solidFill>
                  <a:srgbClr val="FFFF66"/>
                </a:solidFill>
              </a:rPr>
              <a:t>1.</a:t>
            </a:r>
            <a:r>
              <a:rPr lang="ru-RU" sz="2800" dirty="0"/>
              <a:t> </a:t>
            </a:r>
            <a:r>
              <a:rPr lang="ru-RU" sz="2800" dirty="0">
                <a:solidFill>
                  <a:schemeClr val="bg1"/>
                </a:solidFill>
              </a:rPr>
              <a:t>Размеры молекул малы по сравнению с расстояниями между ними.</a:t>
            </a:r>
          </a:p>
          <a:p>
            <a:pPr>
              <a:lnSpc>
                <a:spcPct val="80000"/>
              </a:lnSpc>
            </a:pPr>
            <a:r>
              <a:rPr lang="ru-RU" sz="2800" dirty="0">
                <a:solidFill>
                  <a:srgbClr val="FFFF66"/>
                </a:solidFill>
              </a:rPr>
              <a:t>2</a:t>
            </a:r>
            <a:r>
              <a:rPr lang="ru-RU" sz="2800" dirty="0">
                <a:solidFill>
                  <a:schemeClr val="bg1"/>
                </a:solidFill>
              </a:rPr>
              <a:t>. Молекулы взаимодействуют друг с другом и со стенкой сосуда лишь в моментальных соударениях.</a:t>
            </a:r>
          </a:p>
          <a:p>
            <a:pPr>
              <a:lnSpc>
                <a:spcPct val="80000"/>
              </a:lnSpc>
            </a:pPr>
            <a:r>
              <a:rPr lang="ru-RU" sz="2800" dirty="0">
                <a:solidFill>
                  <a:srgbClr val="FFFF66"/>
                </a:solidFill>
              </a:rPr>
              <a:t>3.</a:t>
            </a:r>
            <a:r>
              <a:rPr lang="ru-RU" sz="2800" dirty="0">
                <a:solidFill>
                  <a:schemeClr val="bg1"/>
                </a:solidFill>
              </a:rPr>
              <a:t> Соударения частиц являются абсолютно упругими.</a:t>
            </a:r>
          </a:p>
          <a:p>
            <a:pPr>
              <a:lnSpc>
                <a:spcPct val="80000"/>
              </a:lnSpc>
            </a:pPr>
            <a:r>
              <a:rPr lang="ru-RU" sz="2800" dirty="0">
                <a:solidFill>
                  <a:srgbClr val="FFFF66"/>
                </a:solidFill>
              </a:rPr>
              <a:t>4.</a:t>
            </a:r>
            <a:r>
              <a:rPr lang="ru-RU" sz="2800" dirty="0">
                <a:solidFill>
                  <a:schemeClr val="bg1"/>
                </a:solidFill>
              </a:rPr>
              <a:t> Рассматриваются любые газы, в которых число молекул </a:t>
            </a:r>
            <a:r>
              <a:rPr lang="ru-RU" sz="2800" dirty="0" smtClean="0">
                <a:solidFill>
                  <a:schemeClr val="bg1"/>
                </a:solidFill>
              </a:rPr>
              <a:t>очень мало.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18488" cy="4265613"/>
          </a:xfrm>
          <a:solidFill>
            <a:srgbClr val="0F4D47">
              <a:alpha val="56000"/>
            </a:srgbClr>
          </a:solidFill>
        </p:spPr>
        <p:txBody>
          <a:bodyPr/>
          <a:lstStyle/>
          <a:p>
            <a:r>
              <a:rPr lang="ru-RU" sz="2800">
                <a:solidFill>
                  <a:srgbClr val="FFFF66"/>
                </a:solidFill>
              </a:rPr>
              <a:t>5.</a:t>
            </a:r>
            <a:r>
              <a:rPr lang="ru-RU" sz="2800"/>
              <a:t> </a:t>
            </a:r>
            <a:r>
              <a:rPr lang="ru-RU" sz="2800">
                <a:solidFill>
                  <a:schemeClr val="bg1"/>
                </a:solidFill>
              </a:rPr>
              <a:t>Молекулы распределены по всему объему равномерно.</a:t>
            </a:r>
          </a:p>
          <a:p>
            <a:r>
              <a:rPr lang="ru-RU" sz="2800">
                <a:solidFill>
                  <a:srgbClr val="FFFF66"/>
                </a:solidFill>
              </a:rPr>
              <a:t>6.</a:t>
            </a:r>
            <a:r>
              <a:rPr lang="ru-RU" sz="2800">
                <a:solidFill>
                  <a:schemeClr val="bg1"/>
                </a:solidFill>
              </a:rPr>
              <a:t> Молекулы движутся хаотично,то есть все направления движений равноправны.</a:t>
            </a:r>
          </a:p>
          <a:p>
            <a:r>
              <a:rPr lang="ru-RU" sz="2800">
                <a:solidFill>
                  <a:srgbClr val="FFFF66"/>
                </a:solidFill>
              </a:rPr>
              <a:t>7. </a:t>
            </a:r>
            <a:r>
              <a:rPr lang="ru-RU" sz="2800">
                <a:solidFill>
                  <a:schemeClr val="bg1"/>
                </a:solidFill>
              </a:rPr>
              <a:t>Скорости молекул могут принимать любые значения.</a:t>
            </a:r>
          </a:p>
          <a:p>
            <a:r>
              <a:rPr lang="ru-RU" sz="2800">
                <a:solidFill>
                  <a:srgbClr val="FFFF66"/>
                </a:solidFill>
              </a:rPr>
              <a:t>8. </a:t>
            </a:r>
            <a:r>
              <a:rPr lang="ru-RU" sz="2800">
                <a:solidFill>
                  <a:schemeClr val="bg1"/>
                </a:solidFill>
              </a:rPr>
              <a:t>К движению отдельной молекулы применимы законы классической механики.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9429784" y="142852"/>
          <a:ext cx="1571636" cy="975360"/>
        </p:xfrm>
        <a:graphic>
          <a:graphicData uri="http://schemas.openxmlformats.org/drawingml/2006/table">
            <a:tbl>
              <a:tblPr/>
              <a:tblGrid>
                <a:gridCol w="1571636"/>
              </a:tblGrid>
              <a:tr h="714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</a:tr>
              <a:tr h="714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85720" y="1571612"/>
            <a:ext cx="8501122" cy="175432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6600"/>
                </a:solidFill>
              </a:rPr>
              <a:t> </a:t>
            </a:r>
            <a:r>
              <a:rPr lang="ru-RU" sz="3600" b="1" u="sng" dirty="0" smtClean="0">
                <a:solidFill>
                  <a:srgbClr val="006600"/>
                </a:solidFill>
              </a:rPr>
              <a:t>Идеальный газ</a:t>
            </a:r>
            <a:r>
              <a:rPr lang="ru-RU" sz="3600" b="1" dirty="0" smtClean="0">
                <a:solidFill>
                  <a:srgbClr val="006600"/>
                </a:solidFill>
              </a:rPr>
              <a:t>- это газ, взаимодействие между молекулами которого пренебрежимо мало.</a:t>
            </a:r>
            <a:endParaRPr lang="ru-RU" sz="3600" b="1" dirty="0">
              <a:solidFill>
                <a:srgbClr val="0066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8" y="3643314"/>
            <a:ext cx="8501122" cy="3046988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6600"/>
                </a:solidFill>
              </a:rPr>
              <a:t>Идеальный газ- это модель реального газа. Молекулы этого газа- крошечные шарики, не взаимодействующие  друг с другом. Сталкиваясь со стенкой, молекулы газа оказывают на нее давление.</a:t>
            </a:r>
            <a:endParaRPr lang="ru-RU" sz="3200" b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4716463" y="836613"/>
            <a:ext cx="4176712" cy="5111750"/>
          </a:xfrm>
          <a:solidFill>
            <a:srgbClr val="0F4D47">
              <a:alpha val="75999"/>
            </a:srgbClr>
          </a:soli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000">
                <a:solidFill>
                  <a:srgbClr val="FFFF66"/>
                </a:solidFill>
              </a:rPr>
              <a:t>Реальные разреженные газы</a:t>
            </a:r>
            <a:r>
              <a:rPr lang="ru-RU" sz="2000"/>
              <a:t> </a:t>
            </a:r>
            <a:r>
              <a:rPr lang="ru-RU" sz="2000">
                <a:solidFill>
                  <a:schemeClr val="bg1"/>
                </a:solidFill>
              </a:rPr>
              <a:t>действительно ведут себя</a:t>
            </a:r>
            <a:r>
              <a:rPr lang="ru-RU" sz="2000"/>
              <a:t> </a:t>
            </a:r>
            <a:r>
              <a:rPr lang="ru-RU" sz="2000">
                <a:solidFill>
                  <a:srgbClr val="FFFF66"/>
                </a:solidFill>
              </a:rPr>
              <a:t>подобно идеальному газу.</a:t>
            </a:r>
            <a:r>
              <a:rPr lang="ru-RU" sz="2000"/>
              <a:t> </a:t>
            </a:r>
            <a:r>
              <a:rPr lang="ru-RU" sz="2000">
                <a:solidFill>
                  <a:schemeClr val="bg1"/>
                </a:solidFill>
              </a:rPr>
              <a:t>Вследствие теплового движения, частицы газа время от времени ударяются о стенки сосуда. При каждом ударе молекулы действуют на стенку сосуда с некоторой силой. Складываясь друг с другом, силы ударов отдельных частиц образуют некоторую силу давления, постоянно действующую на стенку. </a:t>
            </a:r>
          </a:p>
        </p:txBody>
      </p:sp>
      <p:pic>
        <p:nvPicPr>
          <p:cNvPr id="6147" name="Picture 3" descr="идеал газ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981075"/>
            <a:ext cx="3602037" cy="46815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620713"/>
            <a:ext cx="4171950" cy="5005387"/>
          </a:xfrm>
          <a:solidFill>
            <a:srgbClr val="0F4D47">
              <a:alpha val="75000"/>
            </a:srgbClr>
          </a:solidFill>
        </p:spPr>
        <p:txBody>
          <a:bodyPr/>
          <a:lstStyle/>
          <a:p>
            <a:r>
              <a:rPr lang="ru-RU" sz="2600">
                <a:solidFill>
                  <a:schemeClr val="bg1"/>
                </a:solidFill>
              </a:rPr>
              <a:t>Понятно, что чем больше частиц содержится в сосуде, тем чаще они будут ударяться о стенку сосуда, и тем большей будет сила давления, а значит и давление.</a:t>
            </a:r>
            <a:r>
              <a:rPr lang="ru-RU" sz="2600"/>
              <a:t> </a:t>
            </a:r>
            <a:r>
              <a:rPr lang="ru-RU" sz="2600">
                <a:solidFill>
                  <a:srgbClr val="FFFF66"/>
                </a:solidFill>
              </a:rPr>
              <a:t>Чем больше масса частицы, тем больше сила удара.</a:t>
            </a:r>
            <a:r>
              <a:rPr lang="ru-RU" sz="2600"/>
              <a:t> </a:t>
            </a:r>
            <a:r>
              <a:rPr lang="ru-RU" sz="2600">
                <a:solidFill>
                  <a:schemeClr val="bg1"/>
                </a:solidFill>
              </a:rPr>
              <a:t>Чем быстрее движутся частицы, тем чаще они ударяются о стенки сосуда.</a:t>
            </a:r>
          </a:p>
        </p:txBody>
      </p:sp>
      <p:pic>
        <p:nvPicPr>
          <p:cNvPr id="7171" name="Picture 3" descr="идеал газ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68313" y="981075"/>
            <a:ext cx="3903662" cy="4968875"/>
          </a:xfrm>
          <a:noFill/>
          <a:ln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1347" name="Object 3" descr="а1"/>
          <p:cNvGraphicFramePr>
            <a:graphicFrameLocks noChangeAspect="1"/>
          </p:cNvGraphicFramePr>
          <p:nvPr/>
        </p:nvGraphicFramePr>
        <p:xfrm>
          <a:off x="285720" y="285728"/>
          <a:ext cx="6470651" cy="1978025"/>
        </p:xfrm>
        <a:graphic>
          <a:graphicData uri="http://schemas.openxmlformats.org/presentationml/2006/ole">
            <p:oleObj spid="_x0000_s1026" name="Формула" r:id="rId3" imgW="1371600" imgH="419040" progId="Equation.3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57158" y="2428868"/>
            <a:ext cx="7215238" cy="107721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6600"/>
                </a:solidFill>
              </a:rPr>
              <a:t>-среднее значение квадрата скорости</a:t>
            </a:r>
            <a:endParaRPr lang="ru-RU" sz="3200" b="1" dirty="0">
              <a:solidFill>
                <a:srgbClr val="0066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3214686"/>
            <a:ext cx="80010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600" b="1" i="1" dirty="0" smtClean="0">
              <a:solidFill>
                <a:srgbClr val="006600"/>
              </a:solidFill>
            </a:endParaRPr>
          </a:p>
          <a:p>
            <a:r>
              <a:rPr lang="ru-RU" sz="3600" b="1" i="1" dirty="0" smtClean="0">
                <a:solidFill>
                  <a:srgbClr val="006600"/>
                </a:solidFill>
              </a:rPr>
              <a:t>Основное </a:t>
            </a:r>
            <a:r>
              <a:rPr lang="ru-RU" sz="3600" b="1" i="1" dirty="0" smtClean="0">
                <a:solidFill>
                  <a:srgbClr val="006600"/>
                </a:solidFill>
              </a:rPr>
              <a:t>уравнение МКТ  идеального газа:</a:t>
            </a:r>
          </a:p>
          <a:p>
            <a:endParaRPr lang="ru-RU" sz="3600" b="1" i="1" dirty="0">
              <a:solidFill>
                <a:srgbClr val="0066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1643042" y="4929198"/>
          <a:ext cx="6192417" cy="1714512"/>
        </p:xfrm>
        <a:graphic>
          <a:graphicData uri="http://schemas.openxmlformats.org/presentationml/2006/ole">
            <p:oleObj spid="_x0000_s1027" name="Формула" r:id="rId4" imgW="1054080" imgH="4060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/>
        </p:nvGraphicFramePr>
        <p:xfrm>
          <a:off x="161925" y="214313"/>
          <a:ext cx="3362325" cy="1417637"/>
        </p:xfrm>
        <a:graphic>
          <a:graphicData uri="http://schemas.openxmlformats.org/presentationml/2006/ole">
            <p:oleObj spid="_x0000_s2050" name="Формула" r:id="rId3" imgW="685800" imgH="419040" progId="Equation.3">
              <p:embed/>
            </p:oleObj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929058" y="285728"/>
            <a:ext cx="450059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6600"/>
                </a:solidFill>
              </a:rPr>
              <a:t>средняя кинетическая энергия поступательного движения </a:t>
            </a:r>
            <a:r>
              <a:rPr lang="ru-RU" sz="3200" b="1" dirty="0" smtClean="0">
                <a:solidFill>
                  <a:srgbClr val="006600"/>
                </a:solidFill>
              </a:rPr>
              <a:t> молекулы </a:t>
            </a:r>
            <a:endParaRPr lang="ru-RU" sz="3200" b="1" dirty="0">
              <a:solidFill>
                <a:srgbClr val="006600"/>
              </a:solidFill>
            </a:endParaRPr>
          </a:p>
        </p:txBody>
      </p:sp>
      <p:graphicFrame>
        <p:nvGraphicFramePr>
          <p:cNvPr id="442371" name="Object 3" descr="а5"/>
          <p:cNvGraphicFramePr>
            <a:graphicFrameLocks noChangeAspect="1"/>
          </p:cNvGraphicFramePr>
          <p:nvPr/>
        </p:nvGraphicFramePr>
        <p:xfrm>
          <a:off x="0" y="2357430"/>
          <a:ext cx="6192837" cy="1712913"/>
        </p:xfrm>
        <a:graphic>
          <a:graphicData uri="http://schemas.openxmlformats.org/presentationml/2006/ole">
            <p:oleObj spid="_x0000_s2051" name="Формула" r:id="rId4" imgW="1054080" imgH="406080" progId="Equation.3">
              <p:embed/>
            </p:oleObj>
          </a:graphicData>
        </a:graphic>
      </p:graphicFrame>
      <p:graphicFrame>
        <p:nvGraphicFramePr>
          <p:cNvPr id="442372" name="Object 4"/>
          <p:cNvGraphicFramePr>
            <a:graphicFrameLocks noChangeAspect="1"/>
          </p:cNvGraphicFramePr>
          <p:nvPr/>
        </p:nvGraphicFramePr>
        <p:xfrm>
          <a:off x="0" y="4429132"/>
          <a:ext cx="9040154" cy="1714512"/>
        </p:xfrm>
        <a:graphic>
          <a:graphicData uri="http://schemas.openxmlformats.org/presentationml/2006/ole">
            <p:oleObj spid="_x0000_s2052" name="Формула" r:id="rId5" imgW="220968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Сеть">
  <a:themeElements>
    <a:clrScheme name="Сеть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Сеть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еть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еть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</TotalTime>
  <Words>490</Words>
  <Application>Microsoft Office PowerPoint</Application>
  <PresentationFormat>Экран (4:3)</PresentationFormat>
  <Paragraphs>27</Paragraphs>
  <Slides>12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Оформление по умолчанию</vt:lpstr>
      <vt:lpstr>Сеть</vt:lpstr>
      <vt:lpstr>Формула</vt:lpstr>
      <vt:lpstr>Идеальный газ.  Основное уравнение МКТ.</vt:lpstr>
      <vt:lpstr>Идеальный газ</vt:lpstr>
      <vt:lpstr>Основные отличия идеального газа от реального газа: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Итоги</vt:lpstr>
    </vt:vector>
  </TitlesOfParts>
  <Company>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Идеальный газ.  Основное уравнение МКТ.</dc:title>
  <dc:creator>трололо</dc:creator>
  <cp:lastModifiedBy>1</cp:lastModifiedBy>
  <cp:revision>5</cp:revision>
  <dcterms:created xsi:type="dcterms:W3CDTF">2010-06-06T18:44:40Z</dcterms:created>
  <dcterms:modified xsi:type="dcterms:W3CDTF">2014-12-10T15:00:21Z</dcterms:modified>
</cp:coreProperties>
</file>