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3" r:id="rId8"/>
    <p:sldId id="261" r:id="rId9"/>
    <p:sldId id="262" r:id="rId10"/>
    <p:sldId id="264" r:id="rId11"/>
    <p:sldId id="265" r:id="rId12"/>
    <p:sldId id="271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99"/>
    <a:srgbClr val="FFDAD1"/>
    <a:srgbClr val="FF0000"/>
    <a:srgbClr val="008000"/>
    <a:srgbClr val="333399"/>
    <a:srgbClr val="9900CC"/>
    <a:srgbClr val="FF3300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10" autoAdjust="0"/>
    <p:restoredTop sz="90929"/>
  </p:normalViewPr>
  <p:slideViewPr>
    <p:cSldViewPr>
      <p:cViewPr varScale="1">
        <p:scale>
          <a:sx n="98" d="100"/>
          <a:sy n="98" d="100"/>
        </p:scale>
        <p:origin x="-1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82FC8-F169-42E4-AF4C-0FAB6C5AA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71E8A-CF2A-453B-9BA8-C41AC9BA8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CBEA5-A8D4-40F4-993E-7CDBC2B42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32A98-BA41-492F-A3A2-53518118E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3DA4A-8FBA-47C7-AD9A-75EA31547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7EB77-2BA8-40E3-94A5-0889A7E18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10F17-42B3-4EE3-9155-78332EE94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0FAC8-72AC-4CD8-B2CF-2E6D6D693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EA063-BAF6-43F2-AB8C-EBECD96FF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07CE5-9085-481E-94C8-9E5951982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4EB72-D8A5-43F6-939E-045E5C4C1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1D7CB-7AAA-42EA-9ED4-62B6B2AD5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0B1203D-DD4A-419A-8C36-2755035BAF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pct40">
          <a:fgClr>
            <a:schemeClr val="bg1"/>
          </a:fgClr>
          <a:bgClr>
            <a:srgbClr val="FFCC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pPr eaLnBrk="1" hangingPunct="1"/>
            <a:r>
              <a:rPr lang="ru-RU" sz="4400" b="1" smtClean="0">
                <a:solidFill>
                  <a:srgbClr val="FF0000"/>
                </a:solidFill>
              </a:rPr>
              <a:t>Основное уравнение </a:t>
            </a:r>
            <a:r>
              <a:rPr lang="ru-RU" sz="8800" b="1" smtClean="0">
                <a:solidFill>
                  <a:srgbClr val="003399"/>
                </a:solidFill>
              </a:rPr>
              <a:t>мкт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990600" y="990600"/>
            <a:ext cx="7010400" cy="2819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Идеальный газ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  <p:bldP spid="20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76275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rgbClr val="FF3300"/>
                </a:solidFill>
                <a:cs typeface="Times New Roman" pitchFamily="18" charset="0"/>
              </a:rPr>
              <a:t> </a:t>
            </a:r>
            <a:r>
              <a:rPr lang="ru-RU" sz="2400" b="1" smtClean="0">
                <a:solidFill>
                  <a:srgbClr val="FF3300"/>
                </a:solidFill>
                <a:cs typeface="Times New Roman" pitchFamily="18" charset="0"/>
              </a:rPr>
              <a:t>Давление газа</a:t>
            </a:r>
            <a:r>
              <a:rPr lang="ru-RU" sz="2400" smtClean="0"/>
              <a:t> </a:t>
            </a:r>
            <a:br>
              <a:rPr lang="ru-RU" sz="2400" smtClean="0"/>
            </a:br>
            <a:r>
              <a:rPr lang="ru-RU" sz="3200" b="1" smtClean="0">
                <a:solidFill>
                  <a:srgbClr val="008000"/>
                </a:solidFill>
                <a:cs typeface="Times New Roman" pitchFamily="18" charset="0"/>
              </a:rPr>
              <a:t>создается ударами молекул</a:t>
            </a:r>
            <a:r>
              <a:rPr lang="ru-RU" smtClean="0"/>
              <a:t> 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4419600"/>
            <a:ext cx="77724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rgbClr val="000099"/>
                </a:solidFill>
                <a:cs typeface="Times New Roman" pitchFamily="18" charset="0"/>
              </a:rPr>
              <a:t>малые силы отдельных ударов складываются в постоянную силу давления</a:t>
            </a:r>
            <a:r>
              <a:rPr lang="ru-RU" sz="2400" smtClean="0"/>
              <a:t> </a:t>
            </a:r>
          </a:p>
        </p:txBody>
      </p:sp>
      <p:pic>
        <p:nvPicPr>
          <p:cNvPr id="10247" name="Picture 7" descr="F(t)-график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2286000"/>
            <a:ext cx="8382000" cy="15843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 advAuto="4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2400" b="1" smtClean="0">
                <a:solidFill>
                  <a:srgbClr val="FF0000"/>
                </a:solidFill>
                <a:cs typeface="Times New Roman" pitchFamily="18" charset="0"/>
              </a:rPr>
              <a:t>Изменение импульса молекул</a:t>
            </a:r>
            <a:r>
              <a:rPr lang="ru-RU" sz="2400" smtClean="0"/>
              <a:t> </a:t>
            </a: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3867150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1271" name="Picture 7" descr="изм имп-2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1676400"/>
            <a:ext cx="6400800" cy="43243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3"/>
          <p:cNvSpPr>
            <a:spLocks noGrp="1"/>
          </p:cNvSpPr>
          <p:nvPr>
            <p:ph type="body" sz="half" idx="2"/>
          </p:nvPr>
        </p:nvSpPr>
        <p:spPr>
          <a:xfrm>
            <a:off x="928688" y="428625"/>
            <a:ext cx="7529512" cy="56673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15363" name="Рисунок 4" descr="Упругое столкновение молекулы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500063"/>
            <a:ext cx="7358063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14313"/>
            <a:ext cx="8534400" cy="814387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2800" b="1" smtClean="0">
                <a:solidFill>
                  <a:srgbClr val="FF0000"/>
                </a:solidFill>
                <a:cs typeface="Times New Roman" pitchFamily="18" charset="0"/>
              </a:rPr>
              <a:t>Вывод основного уравнения МКТ</a:t>
            </a:r>
            <a:r>
              <a:rPr lang="ru-RU" sz="2800" smtClean="0"/>
              <a:t> 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5786438"/>
            <a:ext cx="8915400" cy="762000"/>
          </a:xfrm>
        </p:spPr>
        <p:txBody>
          <a:bodyPr/>
          <a:lstStyle/>
          <a:p>
            <a:pPr eaLnBrk="1" hangingPunct="1"/>
            <a:r>
              <a:rPr lang="ru-RU" sz="2800" smtClean="0"/>
              <a:t>              </a:t>
            </a:r>
            <a:r>
              <a:rPr lang="ru-RU" sz="2800" b="1" smtClean="0">
                <a:solidFill>
                  <a:srgbClr val="000099"/>
                </a:solidFill>
              </a:rPr>
              <a:t>—</a:t>
            </a:r>
            <a:r>
              <a:rPr lang="ru-RU" sz="2800" smtClean="0">
                <a:solidFill>
                  <a:srgbClr val="000099"/>
                </a:solidFill>
              </a:rPr>
              <a:t> </a:t>
            </a:r>
            <a:r>
              <a:rPr lang="ru-RU" sz="2800" b="1" smtClean="0">
                <a:solidFill>
                  <a:srgbClr val="000099"/>
                </a:solidFill>
              </a:rPr>
              <a:t>давление, создаваемое ударами молекул</a:t>
            </a:r>
          </a:p>
          <a:p>
            <a:pPr eaLnBrk="1" hangingPunct="1">
              <a:buFontTx/>
              <a:buNone/>
            </a:pPr>
            <a:endParaRPr lang="ru-RU" sz="2800" b="1" smtClean="0"/>
          </a:p>
          <a:p>
            <a:pPr eaLnBrk="1" hangingPunct="1">
              <a:buFontTx/>
              <a:buNone/>
            </a:pPr>
            <a:endParaRPr lang="ru-RU" sz="2800" b="1" smtClean="0"/>
          </a:p>
          <a:p>
            <a:pPr eaLnBrk="1" hangingPunct="1">
              <a:buFontTx/>
              <a:buNone/>
            </a:pPr>
            <a:endParaRPr lang="ru-RU" sz="2800" b="1" smtClean="0"/>
          </a:p>
          <a:p>
            <a:pPr eaLnBrk="1" hangingPunct="1"/>
            <a:endParaRPr lang="ru-RU" sz="2800" b="1" smtClean="0">
              <a:cs typeface="Times New Roman" pitchFamily="18" charset="0"/>
            </a:endParaRPr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285750" y="5143500"/>
          <a:ext cx="1371600" cy="1371600"/>
        </p:xfrm>
        <a:graphic>
          <a:graphicData uri="http://schemas.openxmlformats.org/presentationml/2006/ole">
            <p:oleObj spid="_x0000_s6146" name="Equation" r:id="rId3" imgW="380880" imgH="380880" progId="Equation.DSMT4">
              <p:embed/>
            </p:oleObj>
          </a:graphicData>
        </a:graphic>
      </p:graphicFrame>
      <p:pic>
        <p:nvPicPr>
          <p:cNvPr id="6149" name="Клип 11" descr="Определение числа "/>
          <p:cNvPicPr>
            <a:picLocks noGrp="1"/>
          </p:cNvPicPr>
          <p:nvPr>
            <p:ph type="clipArt"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0063" y="1357313"/>
            <a:ext cx="4214812" cy="3443287"/>
          </a:xfrm>
        </p:spPr>
      </p:pic>
      <p:pic>
        <p:nvPicPr>
          <p:cNvPr id="6150" name="Рисунок 12" descr="http://www.fizmir.org/bestsoft/01/63198734229011-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63" y="3071813"/>
            <a:ext cx="1571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857750" y="1500188"/>
            <a:ext cx="3929063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400" b="1" kern="0" dirty="0">
                <a:solidFill>
                  <a:srgbClr val="FF0000"/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endParaRPr lang="ru-RU" sz="2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3143250" y="4000500"/>
            <a:ext cx="5715000" cy="1500188"/>
          </a:xfrm>
          <a:prstGeom prst="rect">
            <a:avLst/>
          </a:prstGeom>
          <a:solidFill>
            <a:srgbClr val="FFDAD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 sz="1600" b="1" dirty="0">
                <a:solidFill>
                  <a:srgbClr val="000099"/>
                </a:solidFill>
              </a:rPr>
              <a:t>полное изменение импульса всех молекул, столкнувшихся за время </a:t>
            </a:r>
            <a:r>
              <a:rPr lang="ru-RU" sz="1600" b="1" dirty="0" err="1">
                <a:solidFill>
                  <a:srgbClr val="000099"/>
                </a:solidFill>
              </a:rPr>
              <a:t>Δt </a:t>
            </a:r>
            <a:r>
              <a:rPr lang="ru-RU" sz="1600" b="1" dirty="0">
                <a:solidFill>
                  <a:srgbClr val="000099"/>
                </a:solidFill>
              </a:rPr>
              <a:t>с площадкой S, равно </a:t>
            </a:r>
            <a:r>
              <a:rPr lang="en-US" sz="1600" b="1" dirty="0">
                <a:solidFill>
                  <a:srgbClr val="000099"/>
                </a:solidFill>
              </a:rPr>
              <a:t> </a:t>
            </a: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4857750" y="1428750"/>
            <a:ext cx="392906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 sz="4400" b="1" kern="0" dirty="0">
                <a:solidFill>
                  <a:srgbClr val="FF0000"/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r>
              <a:rPr lang="ru-RU" sz="1600" b="1" kern="0" dirty="0">
                <a:solidFill>
                  <a:srgbClr val="FF0000"/>
                </a:solidFill>
                <a:latin typeface="+mj-lt"/>
                <a:ea typeface="+mj-ea"/>
                <a:cs typeface="Times New Roman" pitchFamily="18" charset="0"/>
              </a:rPr>
              <a:t>Пусть </a:t>
            </a:r>
            <a:r>
              <a:rPr lang="en-US" sz="1600" b="1" kern="0" dirty="0">
                <a:solidFill>
                  <a:srgbClr val="FF0000"/>
                </a:solidFill>
                <a:latin typeface="+mj-lt"/>
                <a:ea typeface="+mj-ea"/>
                <a:cs typeface="Times New Roman" pitchFamily="18" charset="0"/>
              </a:rPr>
              <a:t>Z</a:t>
            </a:r>
            <a:r>
              <a:rPr lang="ru-RU" sz="1600" b="1" kern="0" dirty="0">
                <a:solidFill>
                  <a:srgbClr val="FF0000"/>
                </a:solidFill>
                <a:latin typeface="+mj-lt"/>
                <a:ea typeface="+mj-ea"/>
                <a:cs typeface="Times New Roman" pitchFamily="18" charset="0"/>
              </a:rPr>
              <a:t> – число столкновений всех молекул со стенкой за 1 с. Эта величина пропорциональна: концентрации частиц в единице объема, скорости молекул, площади стенки, следовательно </a:t>
            </a:r>
            <a:endParaRPr lang="en-US" sz="1600" b="1" kern="0" dirty="0">
              <a:solidFill>
                <a:srgbClr val="FF0000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r>
              <a:rPr lang="en-US" sz="1600" b="1" kern="0" dirty="0">
                <a:solidFill>
                  <a:srgbClr val="FF0000"/>
                </a:solidFill>
                <a:latin typeface="+mj-lt"/>
                <a:ea typeface="+mj-ea"/>
                <a:cs typeface="Times New Roman" pitchFamily="18" charset="0"/>
              </a:rPr>
              <a:t>                         </a:t>
            </a:r>
            <a:r>
              <a:rPr lang="en-US" sz="2800" b="1" kern="0" dirty="0">
                <a:solidFill>
                  <a:srgbClr val="FF0000"/>
                </a:solidFill>
                <a:latin typeface="+mj-lt"/>
                <a:ea typeface="+mj-ea"/>
                <a:cs typeface="Times New Roman" pitchFamily="18" charset="0"/>
              </a:rPr>
              <a:t>Z=</a:t>
            </a:r>
            <a:r>
              <a:rPr lang="ru-RU" sz="2800" b="1" kern="0" dirty="0">
                <a:solidFill>
                  <a:srgbClr val="FF0000"/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endParaRPr lang="ru-RU" sz="2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154" name="Рисунок 16" descr="http://www.fizmir.org/bestsoft/01/63198734229043-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38" y="4429125"/>
            <a:ext cx="207168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 advAuto="4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57188" y="357188"/>
            <a:ext cx="542925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/>
              <a:t> Согласно третьему закону Ньютона</a:t>
            </a:r>
            <a:endParaRPr lang="ru-RU" sz="2400" b="1" smtClean="0">
              <a:cs typeface="Times New Roman" pitchFamily="18" charset="0"/>
            </a:endParaRPr>
          </a:p>
        </p:txBody>
      </p:sp>
      <p:pic>
        <p:nvPicPr>
          <p:cNvPr id="17" name="Рисунок 16" descr="http://www.fizmir.org/bestsoft/01/63198734229105-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857250"/>
            <a:ext cx="3143250" cy="19288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pic>
        <p:nvPicPr>
          <p:cNvPr id="19" name="Рисунок 18" descr="http://www.fizmir.org/bestsoft/01/63198734229136-4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3" y="1785938"/>
            <a:ext cx="4071937" cy="2714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20" name="Рисунок 19" descr="http://www.fizmir.org/bestsoft/01/63198734229793-13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" y="4214813"/>
            <a:ext cx="3429000" cy="2143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 advAuto="2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72549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21920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FF3300"/>
                </a:solidFill>
              </a:rPr>
              <a:t>Основное уравнение мкт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>
            <p:ph type="body" sz="half" idx="1"/>
          </p:nvPr>
        </p:nvGraphicFramePr>
        <p:xfrm>
          <a:off x="2133600" y="1676400"/>
          <a:ext cx="5105400" cy="2293938"/>
        </p:xfrm>
        <a:graphic>
          <a:graphicData uri="http://schemas.openxmlformats.org/presentationml/2006/ole">
            <p:oleObj spid="_x0000_s7170" name="Equation" r:id="rId3" imgW="876240" imgH="393480" progId="Equation.DSMT4">
              <p:embed/>
            </p:oleObj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609600" y="4343400"/>
          <a:ext cx="3873500" cy="1754188"/>
        </p:xfrm>
        <a:graphic>
          <a:graphicData uri="http://schemas.openxmlformats.org/presentationml/2006/ole">
            <p:oleObj spid="_x0000_s7171" name="Equation" r:id="rId4" imgW="1346040" imgH="609480" progId="Equation.DSMT4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5105400" y="4267200"/>
          <a:ext cx="3416300" cy="1825625"/>
        </p:xfrm>
        <a:graphic>
          <a:graphicData uri="http://schemas.openxmlformats.org/presentationml/2006/ole">
            <p:oleObj spid="_x0000_s7172" name="Equation" r:id="rId5" imgW="7365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500"/>
                            </p:stCondLst>
                            <p:childTnLst>
                              <p:par>
                                <p:cTn id="14" presetID="7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676400"/>
            <a:ext cx="8382000" cy="1143000"/>
          </a:xfrm>
        </p:spPr>
        <p:txBody>
          <a:bodyPr/>
          <a:lstStyle/>
          <a:p>
            <a:pPr eaLnBrk="1" hangingPunct="1"/>
            <a:r>
              <a:rPr lang="ru-RU" sz="6600" b="1" smtClean="0">
                <a:solidFill>
                  <a:srgbClr val="FF3300"/>
                </a:solidFill>
                <a:cs typeface="Times New Roman" pitchFamily="18" charset="0"/>
              </a:rPr>
              <a:t>Основное уравнение молекулярно - кинетической теории.</a:t>
            </a:r>
            <a:r>
              <a:rPr lang="ru-RU" smtClean="0">
                <a:cs typeface="Times New Roman" pitchFamily="18" charset="0"/>
              </a:rPr>
              <a:t> 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073275" y="4343400"/>
          <a:ext cx="4387850" cy="1755775"/>
        </p:xfrm>
        <a:graphic>
          <a:graphicData uri="http://schemas.openxmlformats.org/presentationml/2006/ole">
            <p:oleObj spid="_x0000_s1026" name="Equation" r:id="rId4" imgW="82548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533400"/>
            <a:ext cx="6248400" cy="106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800" smtClean="0"/>
              <a:t> </a:t>
            </a:r>
            <a:r>
              <a:rPr lang="ru-RU" sz="5400" b="1" smtClean="0">
                <a:solidFill>
                  <a:srgbClr val="000099"/>
                </a:solidFill>
              </a:rPr>
              <a:t>масса атома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85800" y="0"/>
          <a:ext cx="1684338" cy="1905000"/>
        </p:xfrm>
        <a:graphic>
          <a:graphicData uri="http://schemas.openxmlformats.org/presentationml/2006/ole">
            <p:oleObj spid="_x0000_s2050" name="Equation" r:id="rId4" imgW="291960" imgH="330120" progId="Equation.DSMT4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74663" y="3962400"/>
          <a:ext cx="1489075" cy="1676400"/>
        </p:xfrm>
        <a:graphic>
          <a:graphicData uri="http://schemas.openxmlformats.org/presentationml/2006/ole">
            <p:oleObj spid="_x0000_s2051" name="Equation" r:id="rId5" imgW="203040" imgH="228600" progId="Equation.DSMT4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609600" y="1981200"/>
          <a:ext cx="1346200" cy="1600200"/>
        </p:xfrm>
        <a:graphic>
          <a:graphicData uri="http://schemas.openxmlformats.org/presentationml/2006/ole">
            <p:oleObj spid="_x0000_s2052" name="Equation" r:id="rId6" imgW="203040" imgH="241200" progId="Equation.DSMT4">
              <p:embed/>
            </p:oleObj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362200" y="1905000"/>
            <a:ext cx="624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5400" b="1">
                <a:solidFill>
                  <a:srgbClr val="9900CC"/>
                </a:solidFill>
              </a:rPr>
              <a:t>давление газа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905000" y="3581400"/>
            <a:ext cx="7086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ru-RU" sz="4800"/>
              <a:t>   </a:t>
            </a:r>
            <a:r>
              <a:rPr lang="ru-RU" sz="4800" b="1">
                <a:solidFill>
                  <a:srgbClr val="FF0000"/>
                </a:solidFill>
              </a:rPr>
              <a:t>средняя квадратичная скорость движения</a:t>
            </a:r>
            <a:r>
              <a:rPr lang="ru-RU" sz="5400" b="1">
                <a:solidFill>
                  <a:srgbClr val="FF0000"/>
                </a:solidFill>
              </a:rPr>
              <a:t> </a:t>
            </a:r>
            <a:r>
              <a:rPr lang="ru-RU" sz="4800" b="1">
                <a:solidFill>
                  <a:srgbClr val="FF0000"/>
                </a:solidFill>
              </a:rPr>
              <a:t>молекул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 advAuto="2000"/>
      <p:bldP spid="4103" grpId="0" autoUpdateAnimBg="0"/>
      <p:bldP spid="410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5334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ru-RU" sz="1800" b="1" smtClean="0"/>
              <a:t>Положения кинетической теории: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785813"/>
            <a:ext cx="8501062" cy="5929312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ru-RU" sz="1600" b="1" dirty="0" smtClean="0">
                <a:solidFill>
                  <a:srgbClr val="000099"/>
                </a:solidFill>
                <a:latin typeface="Comic Sans MS" pitchFamily="66" charset="0"/>
                <a:cs typeface="Arial" pitchFamily="34" charset="0"/>
              </a:rPr>
              <a:t>Газы состоят из маленьких твердых частиц, находящихся в постоянном, быстром и беспорядочном движении.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ru-RU" sz="1600" b="1" dirty="0" smtClean="0">
                <a:solidFill>
                  <a:srgbClr val="008000"/>
                </a:solidFill>
                <a:latin typeface="Comic Sans MS" pitchFamily="66" charset="0"/>
                <a:cs typeface="Arial" pitchFamily="34" charset="0"/>
              </a:rPr>
              <a:t>Частицы движутся по прямым линиям. На их движения влияют лишь столкновения с другими частицами или со стенками сосуда в котором содержится газ. Силами притяжения между молекулами можно пренебречь.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Comic Sans MS" pitchFamily="66" charset="0"/>
              </a:rPr>
              <a:t>Все столкновения абсолютно упруги.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Время, которое частицы находятся в соприкосновении друг с другом весьма мало и им можно пренебречь.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Собственный объем молекул весьма мал в сравнении с пространством в котором они движутся.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Comic Sans MS" pitchFamily="66" charset="0"/>
              </a:rPr>
              <a:t>Кинетическая энергия молекул много больше потенциальной энергии взаимодействия.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Газы способны неограниченно расширяться и занимать весь предоставленный им объем.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Смесь газов оказывает на стенки сосуда давление равное сумме давлений каждого отдельно взятого газа (закон Дальтона):</a:t>
            </a:r>
          </a:p>
          <a:p>
            <a:pPr marL="514350" indent="-514350" algn="ctr" eaLnBrk="1" hangingPunct="1">
              <a:buFontTx/>
              <a:buNone/>
              <a:defRPr/>
            </a:pP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давление в смеси химически невзаимодействующих газов равно сумме их парциальных давлений</a:t>
            </a:r>
          </a:p>
          <a:p>
            <a:pPr marL="514350" indent="-514350" algn="ctr" eaLnBrk="1" hangingPunct="1">
              <a:buFontTx/>
              <a:buNone/>
              <a:defRPr/>
            </a:pPr>
            <a:r>
              <a:rPr lang="ru-RU" sz="1600" b="1" dirty="0" err="1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 = p</a:t>
            </a:r>
            <a:r>
              <a:rPr lang="ru-RU" sz="1600" b="1" baseline="-25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 + p</a:t>
            </a:r>
            <a:r>
              <a:rPr lang="ru-RU" sz="1600" b="1" baseline="-250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 + p</a:t>
            </a:r>
            <a:r>
              <a:rPr lang="ru-RU" sz="1600" b="1" baseline="-25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 + …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ru-RU" sz="1600" b="1" dirty="0" smtClean="0">
                <a:latin typeface="Comic Sans MS" pitchFamily="66" charset="0"/>
              </a:rPr>
              <a:t>9.  </a:t>
            </a:r>
            <a:r>
              <a:rPr lang="ru-RU" sz="1600" b="1" dirty="0" smtClean="0">
                <a:solidFill>
                  <a:srgbClr val="C00000"/>
                </a:solidFill>
                <a:latin typeface="Comic Sans MS" pitchFamily="66" charset="0"/>
              </a:rPr>
              <a:t>Справедливы газовые законы (Бойля – Мариотта, Шарля).</a:t>
            </a:r>
          </a:p>
          <a:p>
            <a:pPr marL="514350" indent="-514350" algn="ctr" eaLnBrk="1" hangingPunct="1">
              <a:buFontTx/>
              <a:buNone/>
              <a:defRPr/>
            </a:pPr>
            <a:endParaRPr lang="ru-RU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214313"/>
            <a:ext cx="8501062" cy="1285875"/>
          </a:xfrm>
          <a:solidFill>
            <a:srgbClr val="FFDAD1"/>
          </a:solidFill>
        </p:spPr>
        <p:txBody>
          <a:bodyPr/>
          <a:lstStyle/>
          <a:p>
            <a:pPr eaLnBrk="1" hangingPunct="1"/>
            <a:r>
              <a:rPr lang="ru-RU" b="1" smtClean="0"/>
              <a:t> </a:t>
            </a:r>
            <a:r>
              <a:rPr lang="ru-RU" b="1" smtClean="0">
                <a:cs typeface="Times New Roman" pitchFamily="18" charset="0"/>
              </a:rPr>
              <a:t> </a:t>
            </a:r>
            <a:r>
              <a:rPr lang="ru-RU" sz="2000" b="1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Идеальный газ – теоретическая модель газа, в которой пренебрегают размерами и взаимодействием частиц газа, а учитывают лишь их упругие столкновения.</a:t>
            </a:r>
            <a:endParaRPr lang="ru-RU" sz="2000" b="1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14313" y="1500188"/>
            <a:ext cx="868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ru-RU" sz="2000" b="1">
                <a:cs typeface="Times New Roman" pitchFamily="18" charset="0"/>
              </a:rPr>
              <a:t>Размеры молекул малы по сравнению с расстояниями между ними.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85750" y="4929188"/>
            <a:ext cx="868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ru-RU" sz="2000" b="1">
                <a:cs typeface="Times New Roman" pitchFamily="18" charset="0"/>
              </a:rPr>
              <a:t>Силы взаимодействия проявляются только в момент соударений</a:t>
            </a:r>
            <a:r>
              <a:rPr lang="ru-RU" sz="2000" b="1"/>
              <a:t>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85750" y="2714625"/>
            <a:ext cx="838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ru-RU" sz="2000" b="1">
                <a:cs typeface="Times New Roman" pitchFamily="18" charset="0"/>
              </a:rPr>
              <a:t>Молекулы распределены по всему объему равномерно.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85750" y="3357563"/>
            <a:ext cx="861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ru-RU" sz="2000" b="1">
                <a:cs typeface="Times New Roman" pitchFamily="18" charset="0"/>
              </a:rPr>
              <a:t>Молекулы газа движутся хаотично, то есть в любом направлении движется одинаковое число молекул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85750" y="4214813"/>
            <a:ext cx="815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ru-RU" sz="2000" b="1">
                <a:cs typeface="Times New Roman" pitchFamily="18" charset="0"/>
              </a:rPr>
              <a:t>Скорости молекул могут принимать любые значения.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85750" y="5429250"/>
            <a:ext cx="7696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ru-RU" sz="2000" b="1">
                <a:cs typeface="Times New Roman" pitchFamily="18" charset="0"/>
              </a:rPr>
              <a:t>Соударения абсолютно упругие.</a:t>
            </a:r>
            <a:r>
              <a:rPr lang="ru-RU" sz="2000"/>
              <a:t> 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85750" y="2071688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ru-RU" sz="2000" b="1"/>
              <a:t>Ч</a:t>
            </a:r>
            <a:r>
              <a:rPr lang="ru-RU" sz="2000" b="1">
                <a:cs typeface="Times New Roman" pitchFamily="18" charset="0"/>
              </a:rPr>
              <a:t>исло молекул очень велико.</a:t>
            </a:r>
            <a:r>
              <a:rPr lang="ru-RU" sz="2000"/>
              <a:t> 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85750" y="6000750"/>
            <a:ext cx="868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ru-RU" sz="2000" b="1">
                <a:cs typeface="Times New Roman" pitchFamily="18" charset="0"/>
              </a:rPr>
              <a:t>Для отдельно взятой молекулы справедливы законы Ньютона.</a:t>
            </a:r>
            <a:r>
              <a:rPr lang="ru-RU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3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90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4500"/>
                            </p:stCondLst>
                            <p:childTnLst>
                              <p:par>
                                <p:cTn id="25" presetID="3" presetClass="entr" presetSubtype="5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0"/>
                            </p:stCondLst>
                            <p:childTnLst>
                              <p:par>
                                <p:cTn id="29" presetID="3" presetClass="entr" presetSubtype="5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500"/>
                            </p:stCondLst>
                            <p:childTnLst>
                              <p:par>
                                <p:cTn id="33" presetID="3" presetClass="entr" presetSubtype="5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utoUpdateAnimBg="0"/>
      <p:bldP spid="5126" grpId="0" autoUpdateAnimBg="0"/>
      <p:bldP spid="5127" grpId="0" autoUpdateAnimBg="0"/>
      <p:bldP spid="5129" grpId="0" autoUpdateAnimBg="0"/>
      <p:bldP spid="5131" grpId="0" autoUpdateAnimBg="0"/>
      <p:bldP spid="5132" grpId="0" autoUpdateAnimBg="0"/>
      <p:bldP spid="513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81200"/>
            <a:ext cx="7772400" cy="1143000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rgbClr val="333399"/>
                </a:solidFill>
              </a:rPr>
              <a:t>Реальный газ можно считать идеальным, если он сильно разрежен и хорошо нагрет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14400" y="4953000"/>
            <a:ext cx="3352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FF0000"/>
                </a:solidFill>
              </a:rPr>
              <a:t>водород</a:t>
            </a:r>
            <a:r>
              <a:rPr lang="ru-RU" sz="6000" b="1"/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0" y="4953000"/>
            <a:ext cx="2286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FF0000"/>
                </a:solidFill>
              </a:rPr>
              <a:t>гелий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500"/>
                            </p:stCondLst>
                            <p:childTnLst>
                              <p:par>
                                <p:cTn id="14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214313"/>
            <a:ext cx="7772400" cy="571500"/>
          </a:xfrm>
        </p:spPr>
        <p:txBody>
          <a:bodyPr/>
          <a:lstStyle/>
          <a:p>
            <a:pPr eaLnBrk="1" hangingPunct="1"/>
            <a:r>
              <a:rPr lang="ru-RU" sz="1600" b="1" smtClean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ru-RU" sz="1600" b="1" smtClean="0">
                <a:solidFill>
                  <a:srgbClr val="000099"/>
                </a:solidFill>
              </a:rPr>
              <a:t>Среднее значение квадрата скорости молекул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type="subTitle" idx="1"/>
          </p:nvPr>
        </p:nvGraphicFramePr>
        <p:xfrm>
          <a:off x="714375" y="2786063"/>
          <a:ext cx="5457825" cy="814387"/>
        </p:xfrm>
        <a:graphic>
          <a:graphicData uri="http://schemas.openxmlformats.org/presentationml/2006/ole">
            <p:oleObj spid="_x0000_s3074" name="Equation" r:id="rId4" imgW="1511280" imgH="419040" progId="Equation.DSMT4">
              <p:embed/>
            </p:oleObj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14313" y="714375"/>
            <a:ext cx="8643937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 sz="4000" b="1" kern="0" dirty="0">
                <a:solidFill>
                  <a:srgbClr val="000099"/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r>
              <a:rPr lang="ru-RU" sz="1600" b="1" kern="0" dirty="0">
                <a:solidFill>
                  <a:srgbClr val="000099"/>
                </a:solidFill>
                <a:latin typeface="+mj-lt"/>
                <a:ea typeface="+mj-ea"/>
                <a:cs typeface="Times New Roman" pitchFamily="18" charset="0"/>
              </a:rPr>
              <a:t>В различных газах молекулы имеют разные скалярные скорости, но средняя кинетическая энергия остается величиной постоянной. Ек молекул зависит от квадрата скорости, поэтому….</a:t>
            </a:r>
          </a:p>
          <a:p>
            <a:pPr>
              <a:defRPr/>
            </a:pPr>
            <a:r>
              <a:rPr lang="ru-RU" sz="1600" b="1" kern="0" dirty="0">
                <a:solidFill>
                  <a:srgbClr val="FF0000"/>
                </a:solidFill>
                <a:latin typeface="+mj-lt"/>
                <a:ea typeface="+mj-ea"/>
                <a:cs typeface="Times New Roman" pitchFamily="18" charset="0"/>
              </a:rPr>
              <a:t>Пусть  </a:t>
            </a:r>
            <a:r>
              <a:rPr lang="ru-RU" sz="1600" b="1" dirty="0"/>
              <a:t>V</a:t>
            </a:r>
            <a:r>
              <a:rPr lang="ru-RU" sz="1600" b="1" baseline="-25000" dirty="0"/>
              <a:t>1, </a:t>
            </a:r>
            <a:r>
              <a:rPr lang="ru-RU" sz="1600" b="1" dirty="0"/>
              <a:t>V </a:t>
            </a:r>
            <a:r>
              <a:rPr lang="ru-RU" sz="1600" b="1" baseline="-25000" dirty="0"/>
              <a:t>2, </a:t>
            </a:r>
            <a:r>
              <a:rPr lang="ru-RU" sz="1600" b="1" dirty="0"/>
              <a:t>V</a:t>
            </a:r>
            <a:r>
              <a:rPr lang="ru-RU" sz="1600" b="1" baseline="-25000" dirty="0"/>
              <a:t>3…….</a:t>
            </a:r>
            <a:r>
              <a:rPr lang="ru-RU" sz="1600" b="1" dirty="0"/>
              <a:t> V</a:t>
            </a:r>
            <a:r>
              <a:rPr lang="en-US" sz="1600" b="1" baseline="-25000" dirty="0">
                <a:latin typeface="Script MT Bold" pitchFamily="66" charset="0"/>
              </a:rPr>
              <a:t>N -</a:t>
            </a:r>
            <a:r>
              <a:rPr lang="ru-RU" sz="1600" b="1" baseline="-25000" dirty="0">
                <a:latin typeface="Script MT Bold" pitchFamily="66" charset="0"/>
              </a:rPr>
              <a:t>, </a:t>
            </a:r>
            <a:r>
              <a:rPr lang="ru-RU" sz="1600" b="1" baseline="-25000" dirty="0">
                <a:latin typeface="+mj-lt"/>
              </a:rPr>
              <a:t> </a:t>
            </a:r>
            <a:endParaRPr lang="ru-RU" sz="1600" dirty="0"/>
          </a:p>
          <a:p>
            <a:pPr>
              <a:defRPr/>
            </a:pPr>
            <a:r>
              <a:rPr lang="ru-RU" sz="1600" b="1" kern="0" dirty="0">
                <a:solidFill>
                  <a:srgbClr val="000099"/>
                </a:solidFill>
                <a:latin typeface="+mj-lt"/>
                <a:ea typeface="+mj-ea"/>
                <a:cs typeface="Times New Roman" pitchFamily="18" charset="0"/>
              </a:rPr>
              <a:t>модули скоростей молекул</a:t>
            </a: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FF0000"/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pic>
        <p:nvPicPr>
          <p:cNvPr id="3078" name="Рисунок 8" descr="http://www.fizmir.org/bestsoft/01/63198734229840-15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813" y="3714750"/>
            <a:ext cx="2786062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9" descr="http://www.fizmir.org/bestsoft/01/63198734229808-14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5" y="4929188"/>
            <a:ext cx="307181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FF0000"/>
                </a:solidFill>
                <a:cs typeface="Times New Roman" pitchFamily="18" charset="0"/>
              </a:rPr>
              <a:t>Средняя квадратичная скорость движения молекул</a:t>
            </a:r>
            <a:r>
              <a:rPr lang="ru-RU" smtClean="0"/>
              <a:t> </a:t>
            </a:r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838200" y="3276600"/>
          <a:ext cx="7277100" cy="2128838"/>
        </p:xfrm>
        <a:graphic>
          <a:graphicData uri="http://schemas.openxmlformats.org/presentationml/2006/ole">
            <p:oleObj spid="_x0000_s4098" name="Equation" r:id="rId4" imgW="156204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0000"/>
                </a:solidFill>
                <a:cs typeface="Times New Roman" pitchFamily="18" charset="0"/>
              </a:rPr>
              <a:t>Средняя квадратичная скорость движения молекул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2133600"/>
            <a:ext cx="29718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cs typeface="Times New Roman" pitchFamily="18" charset="0"/>
              </a:rPr>
              <a:t> </a:t>
            </a:r>
            <a:r>
              <a:rPr lang="ru-RU" sz="2400" smtClean="0"/>
              <a:t>    </a:t>
            </a:r>
            <a:r>
              <a:rPr lang="ru-RU" sz="2400" smtClean="0">
                <a:cs typeface="Times New Roman" pitchFamily="18" charset="0"/>
              </a:rPr>
              <a:t>— </a:t>
            </a:r>
            <a:r>
              <a:rPr lang="ru-RU" sz="2800" b="1" smtClean="0">
                <a:solidFill>
                  <a:srgbClr val="000099"/>
                </a:solidFill>
                <a:cs typeface="Times New Roman" pitchFamily="18" charset="0"/>
              </a:rPr>
              <a:t>молекул </a:t>
            </a:r>
            <a:r>
              <a:rPr lang="ru-RU" sz="2800" b="1" smtClean="0">
                <a:solidFill>
                  <a:srgbClr val="000099"/>
                </a:solidFill>
              </a:rPr>
              <a:t>    </a:t>
            </a:r>
            <a:r>
              <a:rPr lang="ru-RU" sz="2800" b="1" smtClean="0">
                <a:solidFill>
                  <a:srgbClr val="000099"/>
                </a:solidFill>
                <a:cs typeface="Times New Roman" pitchFamily="18" charset="0"/>
              </a:rPr>
              <a:t>движется по каждой оси.</a:t>
            </a:r>
            <a:endParaRPr lang="ru-RU" sz="2800" b="1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cs typeface="Times New Roman" pitchFamily="18" charset="0"/>
              </a:rPr>
              <a:t> </a:t>
            </a:r>
            <a:r>
              <a:rPr lang="ru-RU" sz="2400" smtClean="0"/>
              <a:t>            </a:t>
            </a:r>
          </a:p>
        </p:txBody>
      </p:sp>
      <p:pic>
        <p:nvPicPr>
          <p:cNvPr id="8197" name="Picture 5" descr="xyz-3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2438400"/>
            <a:ext cx="3581400" cy="2876550"/>
          </a:xfrm>
          <a:noFill/>
        </p:spPr>
      </p:pic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4572000" y="2209800"/>
          <a:ext cx="584200" cy="1219200"/>
        </p:xfrm>
        <a:graphic>
          <a:graphicData uri="http://schemas.openxmlformats.org/presentationml/2006/ole">
            <p:oleObj spid="_x0000_s5122" name="Equation" r:id="rId4" imgW="291960" imgH="609480" progId="Equation.DSMT4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4572000" y="4038600"/>
          <a:ext cx="584200" cy="1219200"/>
        </p:xfrm>
        <a:graphic>
          <a:graphicData uri="http://schemas.openxmlformats.org/presentationml/2006/ole">
            <p:oleObj spid="_x0000_s5123" name="Equation" r:id="rId5" imgW="291960" imgH="609480" progId="Equation.DSMT4">
              <p:embed/>
            </p:oleObj>
          </a:graphicData>
        </a:graphic>
      </p:graphicFrame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410200" y="3810000"/>
            <a:ext cx="34956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/>
              <a:t> </a:t>
            </a:r>
            <a:r>
              <a:rPr lang="ru-RU">
                <a:cs typeface="Times New Roman" pitchFamily="18" charset="0"/>
              </a:rPr>
              <a:t>— </a:t>
            </a:r>
            <a:r>
              <a:rPr lang="ru-RU" sz="2800" b="1">
                <a:solidFill>
                  <a:srgbClr val="008000"/>
                </a:solidFill>
                <a:cs typeface="Times New Roman" pitchFamily="18" charset="0"/>
              </a:rPr>
              <a:t>молекул</a:t>
            </a:r>
            <a:r>
              <a:rPr lang="ru-RU" sz="2800" b="1">
                <a:solidFill>
                  <a:srgbClr val="008000"/>
                </a:solidFill>
              </a:rPr>
              <a:t> </a:t>
            </a:r>
            <a:r>
              <a:rPr lang="ru-RU" sz="2800" b="1">
                <a:solidFill>
                  <a:srgbClr val="008000"/>
                </a:solidFill>
                <a:cs typeface="Times New Roman" pitchFamily="18" charset="0"/>
              </a:rPr>
              <a:t>движутся в одном </a:t>
            </a:r>
            <a:r>
              <a:rPr lang="ru-RU" sz="2800" b="1">
                <a:solidFill>
                  <a:srgbClr val="008000"/>
                </a:solidFill>
              </a:rPr>
              <a:t>  </a:t>
            </a:r>
            <a:r>
              <a:rPr lang="ru-RU" sz="2800" b="1">
                <a:solidFill>
                  <a:srgbClr val="008000"/>
                </a:solidFill>
                <a:cs typeface="Times New Roman" pitchFamily="18" charset="0"/>
              </a:rPr>
              <a:t>направлении вдоль каждой оси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3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3" presetClass="entr" presetSubtype="5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500"/>
                            </p:stCondLst>
                            <p:childTnLst>
                              <p:par>
                                <p:cTn id="26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 advAuto="2000"/>
      <p:bldP spid="8202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425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Times New Roman</vt:lpstr>
      <vt:lpstr>Arial</vt:lpstr>
      <vt:lpstr>Calibri</vt:lpstr>
      <vt:lpstr>Comic Sans MS</vt:lpstr>
      <vt:lpstr>Script MT Bold</vt:lpstr>
      <vt:lpstr>Оформление по умолчанию</vt:lpstr>
      <vt:lpstr>MathType 5.0 Equation</vt:lpstr>
      <vt:lpstr>Слайд 1</vt:lpstr>
      <vt:lpstr>Основное уравнение молекулярно - кинетической теории. </vt:lpstr>
      <vt:lpstr>Слайд 3</vt:lpstr>
      <vt:lpstr>Положения кинетической теории:</vt:lpstr>
      <vt:lpstr>  Идеальный газ – теоретическая модель газа, в которой пренебрегают размерами и взаимодействием частиц газа, а учитывают лишь их упругие столкновения.</vt:lpstr>
      <vt:lpstr>Реальный газ можно считать идеальным, если он сильно разрежен и хорошо нагрет</vt:lpstr>
      <vt:lpstr> Среднее значение квадрата скорости молекул</vt:lpstr>
      <vt:lpstr>Средняя квадратичная скорость движения молекул </vt:lpstr>
      <vt:lpstr>Средняя квадратичная скорость движения молекул</vt:lpstr>
      <vt:lpstr> Давление газа  создается ударами молекул </vt:lpstr>
      <vt:lpstr> Изменение импульса молекул </vt:lpstr>
      <vt:lpstr>Слайд 12</vt:lpstr>
      <vt:lpstr> Вывод основного уравнения МКТ </vt:lpstr>
      <vt:lpstr>Слайд 14</vt:lpstr>
      <vt:lpstr>Основное уравнение мкт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</dc:creator>
  <cp:lastModifiedBy>1</cp:lastModifiedBy>
  <cp:revision>50</cp:revision>
  <dcterms:created xsi:type="dcterms:W3CDTF">2006-01-21T12:09:50Z</dcterms:created>
  <dcterms:modified xsi:type="dcterms:W3CDTF">2012-12-19T16:21:12Z</dcterms:modified>
</cp:coreProperties>
</file>