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9"/>
  </p:notesMasterIdLst>
  <p:handoutMasterIdLst>
    <p:handoutMasterId r:id="rId20"/>
  </p:handoutMasterIdLst>
  <p:sldIdLst>
    <p:sldId id="296" r:id="rId2"/>
    <p:sldId id="313" r:id="rId3"/>
    <p:sldId id="303" r:id="rId4"/>
    <p:sldId id="302" r:id="rId5"/>
    <p:sldId id="284" r:id="rId6"/>
    <p:sldId id="291" r:id="rId7"/>
    <p:sldId id="308" r:id="rId8"/>
    <p:sldId id="305" r:id="rId9"/>
    <p:sldId id="304" r:id="rId10"/>
    <p:sldId id="294" r:id="rId11"/>
    <p:sldId id="295" r:id="rId12"/>
    <p:sldId id="307" r:id="rId13"/>
    <p:sldId id="306" r:id="rId14"/>
    <p:sldId id="292" r:id="rId15"/>
    <p:sldId id="293" r:id="rId16"/>
    <p:sldId id="309" r:id="rId17"/>
    <p:sldId id="310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00FF00"/>
    <a:srgbClr val="61F05E"/>
    <a:srgbClr val="FF714F"/>
    <a:srgbClr val="00FF99"/>
    <a:srgbClr val="CCFF66"/>
    <a:srgbClr val="0000FF"/>
    <a:srgbClr val="F40C00"/>
    <a:srgbClr val="FF6E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36" autoAdjust="0"/>
    <p:restoredTop sz="97914" autoAdjust="0"/>
  </p:normalViewPr>
  <p:slideViewPr>
    <p:cSldViewPr snapToGrid="0">
      <p:cViewPr>
        <p:scale>
          <a:sx n="90" d="100"/>
          <a:sy n="90" d="100"/>
        </p:scale>
        <p:origin x="-552" y="-456"/>
      </p:cViewPr>
      <p:guideLst>
        <p:guide orient="horz" pos="4065"/>
        <p:guide pos="19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A7EB3CE8-76FF-487C-ABED-34045CF749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26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2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B65F0F83-2962-4C62-9DFC-87C9A8EAC2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95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8195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8195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5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195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195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196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196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8196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6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6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6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6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196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19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19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8197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197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197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094B6C-E531-429B-B1C5-65C4D833B5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21833-4773-4A2B-9643-F2B82B879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1EE74-C700-490B-A9D2-940571050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2B837D-5280-42E1-A838-1D6B71E92D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225C0E-9034-4E69-9C4A-58A019499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08E5D-9A6D-4BCA-89C4-F7A57BDA23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2A9F9-97A1-4753-8EC5-033B037AF4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B825B-B0CB-4152-8084-1410D20438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AD46-ABB3-4D1B-BC94-6EB073C660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DD197-0530-4082-95AB-66F5E51D5B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0566B-487F-4BDA-972B-9872546BA6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C4F5-2C47-4BA3-8D30-CD8A4C9CC8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02FE-8D36-495E-A21E-2E5DCEE0C9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9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809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9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09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809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09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09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09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09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09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B37011F-8380-465E-A20D-2130A8637F6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 descr="sahar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5286375"/>
            <a:ext cx="13049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44513" y="2374900"/>
            <a:ext cx="7920037" cy="957263"/>
          </a:xfrm>
        </p:spPr>
        <p:txBody>
          <a:bodyPr/>
          <a:lstStyle/>
          <a:p>
            <a:pPr algn="ctr"/>
            <a:r>
              <a:rPr lang="ru-RU" sz="5400" dirty="0">
                <a:latin typeface="Vineta BT" pitchFamily="82" charset="0"/>
              </a:rPr>
              <a:t>Молекулярная </a:t>
            </a:r>
            <a:r>
              <a:rPr lang="ru-RU" sz="5400" dirty="0" smtClean="0">
                <a:latin typeface="Vineta BT" pitchFamily="82" charset="0"/>
              </a:rPr>
              <a:t>физика</a:t>
            </a:r>
            <a:r>
              <a:rPr lang="en-US" sz="5400" dirty="0" smtClean="0">
                <a:latin typeface="Vineta BT" pitchFamily="82" charset="0"/>
              </a:rPr>
              <a:t/>
            </a:r>
            <a:br>
              <a:rPr lang="en-US" sz="5400" dirty="0" smtClean="0">
                <a:latin typeface="Vineta BT" pitchFamily="82" charset="0"/>
              </a:rPr>
            </a:br>
            <a:r>
              <a:rPr lang="ru-RU" sz="5400" dirty="0" smtClean="0">
                <a:latin typeface="Vineta BT" pitchFamily="82" charset="0"/>
              </a:rPr>
              <a:t>Газовые законы</a:t>
            </a:r>
            <a:endParaRPr lang="ru-RU" sz="5400" dirty="0">
              <a:latin typeface="Vineta BT" pitchFamily="82" charset="0"/>
            </a:endParaRPr>
          </a:p>
        </p:txBody>
      </p:sp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7924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6600" b="0">
              <a:solidFill>
                <a:srgbClr val="FF00FF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rgbClr val="CCFF66"/>
                </a:solidFill>
              </a:rPr>
              <a:t>Определись в своих знаниях и проверь свои умения</a:t>
            </a:r>
            <a:br>
              <a:rPr lang="ru-RU" sz="3600">
                <a:solidFill>
                  <a:srgbClr val="CCFF66"/>
                </a:solidFill>
              </a:rPr>
            </a:br>
            <a:endParaRPr lang="ru-RU" sz="3600">
              <a:solidFill>
                <a:srgbClr val="CCFF66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2894013"/>
            <a:ext cx="3824287" cy="35734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1) изотермическое сжатие;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2) изохорное нагревание;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3) изобарное нагревание;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4) изотермическое расширение;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5) изобарное сжатие;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6) изохорное охлаждение.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000">
              <a:latin typeface="Monotype Corsiva" pitchFamily="66" charset="0"/>
            </a:endParaRPr>
          </a:p>
        </p:txBody>
      </p:sp>
      <p:sp>
        <p:nvSpPr>
          <p:cNvPr id="36045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76938" y="56118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3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36046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0175" y="56054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60461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13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60462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43788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6046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2150" y="56213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60464" name="AutoShape 1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94488" y="56038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4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60465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5187950" y="2198688"/>
          <a:ext cx="3702050" cy="3144837"/>
        </p:xfrm>
        <a:graphic>
          <a:graphicData uri="http://schemas.openxmlformats.org/presentationml/2006/ole">
            <p:oleObj spid="_x0000_s360465" name="Точечный рисунок" r:id="rId6" imgW="2400635" imgH="2057143" progId="Paint.Picture">
              <p:embed/>
            </p:oleObj>
          </a:graphicData>
        </a:graphic>
      </p:graphicFrame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285750" y="2046288"/>
            <a:ext cx="43402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процесс: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0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0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9" grpId="0" animBg="1"/>
      <p:bldP spid="360460" grpId="0" animBg="1"/>
      <p:bldP spid="360461" grpId="0" animBg="1"/>
      <p:bldP spid="360462" grpId="0" animBg="1"/>
      <p:bldP spid="360463" grpId="0" animBg="1"/>
      <p:bldP spid="3604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rgbClr val="CCFF66"/>
                </a:solidFill>
              </a:rPr>
              <a:t>Выбери правильный ответ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563813"/>
            <a:ext cx="2951163" cy="3532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</a:rPr>
              <a:t>1) </a:t>
            </a:r>
            <a:r>
              <a:rPr lang="ru-RU" sz="2400">
                <a:latin typeface="Monotype Corsiva" pitchFamily="66" charset="0"/>
              </a:rPr>
              <a:t> </a:t>
            </a:r>
            <a:r>
              <a:rPr lang="en-US" sz="2400">
                <a:latin typeface="Arial (W1)" pitchFamily="34" charset="0"/>
              </a:rPr>
              <a:t>p</a:t>
            </a:r>
            <a:r>
              <a:rPr lang="en-US" sz="2400">
                <a:latin typeface="Monotype Corsiva" pitchFamily="66" charset="0"/>
              </a:rPr>
              <a:t>=const </a:t>
            </a:r>
            <a:r>
              <a:rPr lang="en-US" sz="2400">
                <a:latin typeface="Arial (W1)" pitchFamily="34" charset="0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  <a:sym typeface="Wingdings (L$)" pitchFamily="34" charset="2"/>
              </a:rPr>
              <a:t>2) </a:t>
            </a:r>
            <a:r>
              <a:rPr lang="ru-RU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  <a:sym typeface="Wingdings (L$)" pitchFamily="34" charset="2"/>
              </a:rPr>
              <a:t>3) </a:t>
            </a:r>
            <a:r>
              <a:rPr lang="ru-RU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 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  <a:sym typeface="Wingdings (L$)" pitchFamily="34" charset="2"/>
              </a:rPr>
              <a:t>4) </a:t>
            </a:r>
            <a:r>
              <a:rPr lang="ru-RU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  <a:sym typeface="Wingdings (L$)" pitchFamily="34" charset="2"/>
              </a:rPr>
              <a:t>5) </a:t>
            </a:r>
            <a:r>
              <a:rPr lang="ru-RU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Monotype Corsiva" pitchFamily="66" charset="0"/>
                <a:sym typeface="Wingdings (L$)" pitchFamily="34" charset="2"/>
              </a:rPr>
              <a:t>6)</a:t>
            </a:r>
            <a:r>
              <a:rPr lang="ru-RU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4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4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3635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7388" y="56261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1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3635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91125" y="561975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635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13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63527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43788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63528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29313" y="56181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3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363529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94488" y="56038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4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63536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4792663" y="2162175"/>
          <a:ext cx="3411537" cy="3108325"/>
        </p:xfrm>
        <a:graphic>
          <a:graphicData uri="http://schemas.openxmlformats.org/presentationml/2006/ole">
            <p:oleObj spid="_x0000_s363536" name="Точечный рисунок" r:id="rId6" imgW="2400635" imgH="2057143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4" grpId="0" animBg="1"/>
      <p:bldP spid="363525" grpId="0" animBg="1"/>
      <p:bldP spid="363526" grpId="0" animBg="1"/>
      <p:bldP spid="363527" grpId="0" animBg="1"/>
      <p:bldP spid="363528" grpId="0" animBg="1"/>
      <p:bldP spid="3635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CCFF66"/>
                </a:solidFill>
              </a:rPr>
              <a:t>Реши задачу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/>
              <a:t>  Газ занимает объём 2м</a:t>
            </a:r>
            <a:r>
              <a:rPr lang="ru-RU" baseline="30000"/>
              <a:t>3 </a:t>
            </a:r>
            <a:r>
              <a:rPr lang="ru-RU"/>
              <a:t>при температуре 273</a:t>
            </a:r>
            <a:r>
              <a:rPr lang="ru-RU" baseline="30000"/>
              <a:t>0</a:t>
            </a:r>
            <a:r>
              <a:rPr lang="ru-RU"/>
              <a:t>С. Каков будет его объём при температуре 546</a:t>
            </a:r>
            <a:r>
              <a:rPr lang="ru-RU" baseline="30000"/>
              <a:t>0</a:t>
            </a:r>
            <a:r>
              <a:rPr lang="ru-RU"/>
              <a:t>С и прежнем давлении?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1)</a:t>
            </a:r>
            <a:r>
              <a:rPr lang="ru-RU"/>
              <a:t> 3,5м</a:t>
            </a:r>
            <a:r>
              <a:rPr lang="ru-RU" baseline="30000"/>
              <a:t>3;        </a:t>
            </a:r>
            <a:r>
              <a:rPr lang="ru-RU">
                <a:solidFill>
                  <a:schemeClr val="accent1"/>
                </a:solidFill>
              </a:rPr>
              <a:t>3)</a:t>
            </a:r>
            <a:r>
              <a:rPr lang="ru-RU"/>
              <a:t> 2,5м</a:t>
            </a:r>
            <a:r>
              <a:rPr lang="ru-RU" baseline="30000"/>
              <a:t>3;        </a:t>
            </a:r>
            <a:r>
              <a:rPr lang="ru-RU">
                <a:solidFill>
                  <a:schemeClr val="accent1"/>
                </a:solidFill>
              </a:rPr>
              <a:t>5)</a:t>
            </a:r>
            <a:r>
              <a:rPr lang="ru-RU"/>
              <a:t> 3м</a:t>
            </a:r>
            <a:r>
              <a:rPr lang="ru-RU" baseline="30000"/>
              <a:t>3;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2)</a:t>
            </a:r>
            <a:r>
              <a:rPr lang="ru-RU"/>
              <a:t> 1м</a:t>
            </a:r>
            <a:r>
              <a:rPr lang="ru-RU" baseline="30000"/>
              <a:t>3;</a:t>
            </a:r>
            <a:r>
              <a:rPr lang="ru-RU"/>
              <a:t>        </a:t>
            </a:r>
            <a:r>
              <a:rPr lang="ru-RU">
                <a:solidFill>
                  <a:schemeClr val="accent1"/>
                </a:solidFill>
              </a:rPr>
              <a:t>4)</a:t>
            </a:r>
            <a:r>
              <a:rPr lang="ru-RU"/>
              <a:t> 4м</a:t>
            </a:r>
            <a:r>
              <a:rPr lang="ru-RU" baseline="30000"/>
              <a:t>3;</a:t>
            </a:r>
            <a:r>
              <a:rPr lang="ru-RU"/>
              <a:t>        </a:t>
            </a:r>
            <a:r>
              <a:rPr lang="ru-RU">
                <a:solidFill>
                  <a:schemeClr val="accent1"/>
                </a:solidFill>
              </a:rPr>
              <a:t>6)</a:t>
            </a:r>
            <a:r>
              <a:rPr lang="ru-RU" baseline="30000"/>
              <a:t> </a:t>
            </a:r>
            <a:r>
              <a:rPr lang="ru-RU"/>
              <a:t>1,5м</a:t>
            </a:r>
            <a:r>
              <a:rPr lang="ru-RU" baseline="30000"/>
              <a:t>3</a:t>
            </a:r>
          </a:p>
          <a:p>
            <a:pPr marL="0" indent="0">
              <a:buFont typeface="Wingdings" pitchFamily="2" charset="2"/>
              <a:buNone/>
            </a:pPr>
            <a:endParaRPr lang="ru-RU"/>
          </a:p>
          <a:p>
            <a:pPr marL="0" indent="0">
              <a:buFont typeface="Wingdings" pitchFamily="2" charset="2"/>
              <a:buNone/>
            </a:pPr>
            <a:endParaRPr lang="ru-RU" baseline="30000"/>
          </a:p>
          <a:p>
            <a:pPr marL="0" indent="0">
              <a:buFont typeface="Wingdings" pitchFamily="2" charset="2"/>
              <a:buNone/>
            </a:pPr>
            <a:endParaRPr lang="ru-RU"/>
          </a:p>
        </p:txBody>
      </p:sp>
      <p:sp>
        <p:nvSpPr>
          <p:cNvPr id="3840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16538" y="559435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840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78163" y="55880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8400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76950" y="55673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84007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6963" y="55832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8400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6350" y="55864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3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38400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1525" y="557212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4</a:t>
            </a:r>
            <a:endParaRPr lang="ru-RU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/>
      <p:bldP spid="384005" grpId="0" animBg="1"/>
      <p:bldP spid="384006" grpId="0" animBg="1"/>
      <p:bldP spid="384007" grpId="0" animBg="1"/>
      <p:bldP spid="384008" grpId="0" animBg="1"/>
      <p:bldP spid="3840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300" y="146050"/>
            <a:ext cx="7681913" cy="2547938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Закон Шарля</a:t>
            </a:r>
            <a:r>
              <a:rPr lang="ru-RU" sz="3600"/>
              <a:t/>
            </a:r>
            <a:br>
              <a:rPr lang="ru-RU" sz="3600"/>
            </a:br>
            <a:r>
              <a:rPr lang="ru-RU" sz="2400"/>
              <a:t>(изохорный процесс)</a:t>
            </a:r>
            <a:br>
              <a:rPr lang="ru-RU" sz="24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 </a:t>
            </a:r>
            <a:r>
              <a:rPr lang="ru-RU" sz="2400"/>
              <a:t>р/Т</a:t>
            </a:r>
            <a:r>
              <a:rPr lang="en-US" sz="2400"/>
              <a:t>=const  </a:t>
            </a:r>
            <a:r>
              <a:rPr lang="ru-RU" sz="2400"/>
              <a:t>при </a:t>
            </a:r>
            <a:r>
              <a:rPr lang="en-US" sz="2400"/>
              <a:t>V=const</a:t>
            </a:r>
            <a:r>
              <a:rPr lang="en-US" sz="3600"/>
              <a:t/>
            </a:r>
            <a:br>
              <a:rPr lang="en-US" sz="3600"/>
            </a:br>
            <a:r>
              <a:rPr lang="ru-RU" sz="1200"/>
              <a:t/>
            </a:r>
            <a:br>
              <a:rPr lang="ru-RU" sz="1200"/>
            </a:br>
            <a:r>
              <a:rPr lang="ru-RU" sz="2000"/>
              <a:t>Для газа данной массы отношение давления к температуре постоянно, </a:t>
            </a:r>
            <a:br>
              <a:rPr lang="ru-RU" sz="2000"/>
            </a:br>
            <a:r>
              <a:rPr lang="ru-RU" sz="2000"/>
              <a:t>если объем газа не меняется.</a:t>
            </a:r>
            <a:r>
              <a:rPr lang="en-US" sz="2000"/>
              <a:t/>
            </a:r>
            <a:br>
              <a:rPr lang="en-US" sz="2000"/>
            </a:br>
            <a:endParaRPr lang="ru-RU" sz="2000"/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2887663" y="1058863"/>
            <a:ext cx="3930650" cy="563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8884" name="Object 4"/>
          <p:cNvGraphicFramePr>
            <a:graphicFrameLocks noChangeAspect="1"/>
          </p:cNvGraphicFramePr>
          <p:nvPr>
            <p:ph idx="1"/>
          </p:nvPr>
        </p:nvGraphicFramePr>
        <p:xfrm>
          <a:off x="1211263" y="2905125"/>
          <a:ext cx="7624762" cy="3673475"/>
        </p:xfrm>
        <a:graphic>
          <a:graphicData uri="http://schemas.openxmlformats.org/presentationml/2006/ole">
            <p:oleObj spid="_x0000_s378884" name="Точечный рисунок" r:id="rId3" imgW="3866667" imgH="2228571" progId="Paint.Picture">
              <p:embed/>
            </p:oleObj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rgbClr val="CCFF66"/>
                </a:solidFill>
              </a:rPr>
              <a:t>Определись в своих знаниях и проверь свои умения</a:t>
            </a:r>
            <a:r>
              <a:rPr lang="ru-RU" sz="3600">
                <a:solidFill>
                  <a:srgbClr val="FFCC00"/>
                </a:solidFill>
              </a:rPr>
              <a:t/>
            </a:r>
            <a:br>
              <a:rPr lang="ru-RU" sz="3600">
                <a:solidFill>
                  <a:srgbClr val="FFCC00"/>
                </a:solidFill>
              </a:rPr>
            </a:br>
            <a:endParaRPr lang="ru-RU" sz="320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6563" y="3241675"/>
            <a:ext cx="4086225" cy="3052763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1) изотермическое сжатие;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2) изобарное нагревание;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3) изохорное нагревание;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4) изотермическое расширение;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5) изобарное расширение;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6) изохорное охлаждение.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2000"/>
          </a:p>
          <a:p>
            <a:endParaRPr lang="ru-RU" sz="2800"/>
          </a:p>
        </p:txBody>
      </p:sp>
      <p:sp>
        <p:nvSpPr>
          <p:cNvPr id="3553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6775" y="55880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3</a:t>
            </a:r>
          </a:p>
        </p:txBody>
      </p:sp>
      <p:sp>
        <p:nvSpPr>
          <p:cNvPr id="3553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91125" y="55657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5533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13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5533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43788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5533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83100" y="55626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55337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96075" y="56038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4</a:t>
            </a:r>
          </a:p>
        </p:txBody>
      </p:sp>
      <p:graphicFrame>
        <p:nvGraphicFramePr>
          <p:cNvPr id="355346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5170488" y="2208213"/>
          <a:ext cx="3702050" cy="3030537"/>
        </p:xfrm>
        <a:graphic>
          <a:graphicData uri="http://schemas.openxmlformats.org/presentationml/2006/ole">
            <p:oleObj spid="_x0000_s355346" name="Точечный рисунок" r:id="rId6" imgW="2409524" imgH="1991003" progId="Paint.Picture">
              <p:embed/>
            </p:oleObj>
          </a:graphicData>
        </a:graphic>
      </p:graphicFrame>
      <p:sp>
        <p:nvSpPr>
          <p:cNvPr id="355347" name="Rectangle 19"/>
          <p:cNvSpPr>
            <a:spLocks noChangeArrowheads="1"/>
          </p:cNvSpPr>
          <p:nvPr/>
        </p:nvSpPr>
        <p:spPr bwMode="auto">
          <a:xfrm>
            <a:off x="414338" y="2173288"/>
            <a:ext cx="43402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процесс: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/>
      <p:bldP spid="355333" grpId="0" animBg="1"/>
      <p:bldP spid="355334" grpId="0" animBg="1"/>
      <p:bldP spid="355335" grpId="0" animBg="1"/>
      <p:bldP spid="355336" grpId="0" animBg="1"/>
      <p:bldP spid="3553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rgbClr val="CCFF66"/>
                </a:solidFill>
              </a:rPr>
              <a:t>Выбери правильный ответ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2138363"/>
            <a:ext cx="3117850" cy="3179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</a:rPr>
              <a:t>1) </a:t>
            </a:r>
            <a:r>
              <a:rPr lang="ru-RU" sz="2800">
                <a:latin typeface="Monotype Corsiva" pitchFamily="66" charset="0"/>
              </a:rPr>
              <a:t> </a:t>
            </a:r>
            <a:r>
              <a:rPr lang="en-US" sz="2800">
                <a:latin typeface="Arial (W1)" pitchFamily="34" charset="0"/>
              </a:rPr>
              <a:t>p</a:t>
            </a:r>
            <a:r>
              <a:rPr lang="en-US" sz="2800">
                <a:latin typeface="Monotype Corsiva" pitchFamily="66" charset="0"/>
              </a:rPr>
              <a:t>=const </a:t>
            </a:r>
            <a:r>
              <a:rPr lang="en-US" sz="2800">
                <a:latin typeface="Arial (W1)" pitchFamily="34" charset="0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2)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3)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4)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5)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6)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endParaRPr lang="ru-RU"/>
          </a:p>
        </p:txBody>
      </p:sp>
      <p:sp>
        <p:nvSpPr>
          <p:cNvPr id="3573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3788" y="57959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3</a:t>
            </a:r>
          </a:p>
        </p:txBody>
      </p:sp>
      <p:sp>
        <p:nvSpPr>
          <p:cNvPr id="35738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22913" y="57959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57386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1813" y="579278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57387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83475" y="579278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57388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51400" y="57896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57389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19900" y="57912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4</a:t>
            </a:r>
          </a:p>
        </p:txBody>
      </p:sp>
      <p:graphicFrame>
        <p:nvGraphicFramePr>
          <p:cNvPr id="357397" name="Object 21"/>
          <p:cNvGraphicFramePr>
            <a:graphicFrameLocks noChangeAspect="1"/>
          </p:cNvGraphicFramePr>
          <p:nvPr/>
        </p:nvGraphicFramePr>
        <p:xfrm>
          <a:off x="4908550" y="2043113"/>
          <a:ext cx="3989388" cy="3503612"/>
        </p:xfrm>
        <a:graphic>
          <a:graphicData uri="http://schemas.openxmlformats.org/presentationml/2006/ole">
            <p:oleObj spid="_x0000_s357397" name="Точечный рисунок" r:id="rId6" imgW="2409524" imgH="1991003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4" grpId="0" animBg="1"/>
      <p:bldP spid="357385" grpId="0" animBg="1"/>
      <p:bldP spid="357386" grpId="0" animBg="1"/>
      <p:bldP spid="357387" grpId="0" animBg="1"/>
      <p:bldP spid="357388" grpId="0" animBg="1"/>
      <p:bldP spid="3573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CCFF66"/>
                </a:solidFill>
              </a:rPr>
              <a:t>Реши задачу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790700"/>
            <a:ext cx="7937500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/>
              <a:t>Газ находится в баллоне при температуре 288 К и давлении 1,8 МПа. При какой температуре давление газа станет равным 1,55 МПа? Объем баллона считать неизменным.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1)</a:t>
            </a:r>
            <a:r>
              <a:rPr lang="ru-RU"/>
              <a:t> 100К;</a:t>
            </a:r>
            <a:r>
              <a:rPr lang="ru-RU" baseline="30000"/>
              <a:t>           </a:t>
            </a:r>
            <a:r>
              <a:rPr lang="ru-RU">
                <a:solidFill>
                  <a:schemeClr val="accent1"/>
                </a:solidFill>
              </a:rPr>
              <a:t>3)</a:t>
            </a:r>
            <a:r>
              <a:rPr lang="ru-RU"/>
              <a:t> 248К;</a:t>
            </a:r>
            <a:r>
              <a:rPr lang="ru-RU" baseline="30000"/>
              <a:t>            </a:t>
            </a:r>
            <a:r>
              <a:rPr lang="ru-RU">
                <a:solidFill>
                  <a:schemeClr val="accent1"/>
                </a:solidFill>
              </a:rPr>
              <a:t>5)</a:t>
            </a:r>
            <a:r>
              <a:rPr lang="ru-RU"/>
              <a:t> 456К;</a:t>
            </a:r>
            <a:endParaRPr lang="ru-RU" baseline="30000"/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2)</a:t>
            </a:r>
            <a:r>
              <a:rPr lang="ru-RU"/>
              <a:t> 284К;       </a:t>
            </a:r>
            <a:r>
              <a:rPr lang="ru-RU">
                <a:solidFill>
                  <a:schemeClr val="accent1"/>
                </a:solidFill>
              </a:rPr>
              <a:t>4)</a:t>
            </a:r>
            <a:r>
              <a:rPr lang="ru-RU"/>
              <a:t> 123К;        </a:t>
            </a:r>
            <a:r>
              <a:rPr lang="ru-RU">
                <a:solidFill>
                  <a:schemeClr val="accent1"/>
                </a:solidFill>
              </a:rPr>
              <a:t>6)</a:t>
            </a:r>
            <a:r>
              <a:rPr lang="ru-RU" baseline="30000"/>
              <a:t> </a:t>
            </a:r>
            <a:r>
              <a:rPr lang="ru-RU"/>
              <a:t>789К</a:t>
            </a:r>
            <a:endParaRPr lang="ru-RU" baseline="30000"/>
          </a:p>
          <a:p>
            <a:pPr marL="0" indent="0" algn="just">
              <a:buFont typeface="Wingdings" pitchFamily="2" charset="2"/>
              <a:buNone/>
            </a:pPr>
            <a:endParaRPr lang="ru-RU"/>
          </a:p>
        </p:txBody>
      </p:sp>
      <p:sp>
        <p:nvSpPr>
          <p:cNvPr id="386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84800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8605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63900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860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69013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8605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33650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8605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83038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3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38605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70425" y="63325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/>
              </a:rPr>
              <a:t>4</a:t>
            </a:r>
            <a:endParaRPr lang="ru-RU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nimBg="1"/>
      <p:bldP spid="386053" grpId="0" animBg="1"/>
      <p:bldP spid="386054" grpId="0" animBg="1"/>
      <p:bldP spid="386055" grpId="0" animBg="1"/>
      <p:bldP spid="386056" grpId="0" animBg="1"/>
      <p:bldP spid="3860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0"/>
            <a:ext cx="7543800" cy="1431925"/>
          </a:xfrm>
        </p:spPr>
        <p:txBody>
          <a:bodyPr/>
          <a:lstStyle/>
          <a:p>
            <a:pPr algn="ctr"/>
            <a:r>
              <a:rPr lang="ru-RU">
                <a:solidFill>
                  <a:srgbClr val="F40C00"/>
                </a:solidFill>
              </a:rPr>
              <a:t>Домашнее задание</a:t>
            </a:r>
          </a:p>
        </p:txBody>
      </p:sp>
      <p:sp>
        <p:nvSpPr>
          <p:cNvPr id="387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8350" y="1989138"/>
            <a:ext cx="3856038" cy="4530725"/>
          </a:xfrm>
        </p:spPr>
        <p:txBody>
          <a:bodyPr/>
          <a:lstStyle/>
          <a:p>
            <a:pPr marL="80963" indent="-80963" algn="ctr">
              <a:buFont typeface="Wingdings" pitchFamily="2" charset="2"/>
              <a:buNone/>
            </a:pPr>
            <a:r>
              <a:rPr lang="ru-RU" sz="2800"/>
              <a:t>  На рисунке дан график изменения состояния идеального газа в координатных осях </a:t>
            </a:r>
            <a:r>
              <a:rPr lang="en-US" sz="2800"/>
              <a:t>V, T</a:t>
            </a:r>
            <a:r>
              <a:rPr lang="ru-RU" sz="2800"/>
              <a:t>. Представьте этот процесс на графиках в координатных осях </a:t>
            </a:r>
            <a:r>
              <a:rPr lang="en-US" sz="2800"/>
              <a:t>P, V </a:t>
            </a:r>
            <a:r>
              <a:rPr lang="ru-RU" sz="2800"/>
              <a:t>и </a:t>
            </a:r>
            <a:r>
              <a:rPr lang="en-US" sz="2800"/>
              <a:t>P, T</a:t>
            </a:r>
            <a:r>
              <a:rPr lang="ru-RU" sz="2800"/>
              <a:t>.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4792663" y="2139950"/>
          <a:ext cx="4103687" cy="4402138"/>
        </p:xfrm>
        <a:graphic>
          <a:graphicData uri="http://schemas.openxmlformats.org/presentationml/2006/ole">
            <p:oleObj spid="_x0000_s387075" name="Точечный рисунок" r:id="rId3" imgW="3238952" imgH="2991268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65238" y="5138738"/>
            <a:ext cx="7183437" cy="1552575"/>
          </a:xfrm>
          <a:noFill/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ru-RU" sz="3200" b="1"/>
              <a:t>Уравнение</a:t>
            </a:r>
          </a:p>
          <a:p>
            <a:pPr algn="ctr">
              <a:buFont typeface="Wingdings" pitchFamily="2" charset="2"/>
              <a:buNone/>
            </a:pPr>
            <a:r>
              <a:rPr lang="ru-RU" sz="3200" b="1"/>
              <a:t>Менделеева-Клапейрона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76350"/>
          </a:xfrm>
          <a:noFill/>
          <a:ln/>
        </p:spPr>
        <p:txBody>
          <a:bodyPr/>
          <a:lstStyle/>
          <a:p>
            <a:pPr algn="ctr"/>
            <a:r>
              <a:rPr lang="ru-RU">
                <a:solidFill>
                  <a:srgbClr val="F40C00"/>
                </a:solidFill>
              </a:rPr>
              <a:t>Уравнение состояния идеального газа</a:t>
            </a:r>
          </a:p>
        </p:txBody>
      </p:sp>
      <p:graphicFrame>
        <p:nvGraphicFramePr>
          <p:cNvPr id="408631" name="Group 55"/>
          <p:cNvGraphicFramePr>
            <a:graphicFrameLocks noGrp="1"/>
          </p:cNvGraphicFramePr>
          <p:nvPr>
            <p:ph type="body" sz="half" idx="1"/>
          </p:nvPr>
        </p:nvGraphicFramePr>
        <p:xfrm>
          <a:off x="2959100" y="2536825"/>
          <a:ext cx="3695700" cy="2414588"/>
        </p:xfrm>
        <a:graphic>
          <a:graphicData uri="http://schemas.openxmlformats.org/drawingml/2006/table">
            <a:tbl>
              <a:tblPr/>
              <a:tblGrid>
                <a:gridCol w="700088"/>
                <a:gridCol w="598487"/>
                <a:gridCol w="600075"/>
                <a:gridCol w="598488"/>
                <a:gridCol w="600075"/>
                <a:gridCol w="598487"/>
              </a:tblGrid>
              <a:tr h="12080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=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</a:t>
                      </a:r>
                      <a:endParaRPr kumimoji="0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8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build="p"/>
      <p:bldP spid="4085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76300" y="3178175"/>
            <a:ext cx="7537450" cy="3679825"/>
          </a:xfrm>
        </p:spPr>
      </p:pic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89825" cy="1965325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Закон Бойля-Мариотта</a:t>
            </a:r>
            <a:r>
              <a:rPr lang="ru-RU" sz="3600"/>
              <a:t/>
            </a:r>
            <a:br>
              <a:rPr lang="ru-RU" sz="3600"/>
            </a:br>
            <a:r>
              <a:rPr lang="ru-RU" sz="2000"/>
              <a:t>(изотермический процесс)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en-US" sz="2400"/>
              <a:t>pV=const  </a:t>
            </a:r>
            <a:r>
              <a:rPr lang="ru-RU" sz="2400"/>
              <a:t>при </a:t>
            </a:r>
            <a:r>
              <a:rPr lang="en-US" sz="2400"/>
              <a:t>T=const</a:t>
            </a:r>
            <a:r>
              <a:rPr lang="en-US" sz="3600"/>
              <a:t/>
            </a:r>
            <a:br>
              <a:rPr lang="en-US" sz="3600"/>
            </a:br>
            <a:r>
              <a:rPr lang="ru-RU" sz="1200"/>
              <a:t/>
            </a:r>
            <a:br>
              <a:rPr lang="ru-RU" sz="1200"/>
            </a:br>
            <a:endParaRPr lang="ru-RU" sz="2000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3046413" y="1368425"/>
            <a:ext cx="3935412" cy="44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757238" y="1962150"/>
            <a:ext cx="8110537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газа данной массы произведение давления газа на его объем постоянно, </a:t>
            </a:r>
            <a:b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температура газа не меняется.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>
                <a:solidFill>
                  <a:srgbClr val="FF0000"/>
                </a:solidFill>
              </a:rPr>
              <a:t>Бойль (Boyle) Роберт</a:t>
            </a:r>
            <a:br>
              <a:rPr lang="ru-RU" b="0">
                <a:solidFill>
                  <a:srgbClr val="FF0000"/>
                </a:solidFill>
              </a:rPr>
            </a:br>
            <a:r>
              <a:rPr lang="ru-RU" sz="4000" b="0">
                <a:solidFill>
                  <a:srgbClr val="FF0000"/>
                </a:solidFill>
              </a:rPr>
              <a:t> (25.I.1627–30.XII.1691)</a:t>
            </a:r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70425" y="2182813"/>
            <a:ext cx="3695700" cy="4876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</a:pPr>
            <a:endParaRPr lang="ru-RU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Английский физик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и химик, член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Лондонского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королевского общества.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Работы Бойля в области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газов помогли ему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сформулировать закон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взаимосвязи между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объемом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газа и его давлением.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</a:pPr>
            <a:endParaRPr lang="ru-RU" sz="12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/>
              <a:t/>
            </a:r>
            <a:br>
              <a:rPr lang="ru-RU" sz="1200"/>
            </a:br>
            <a:r>
              <a:rPr lang="ru-RU" sz="1200"/>
              <a:t> </a:t>
            </a:r>
            <a:br>
              <a:rPr lang="ru-RU" sz="1200"/>
            </a:br>
            <a:endParaRPr lang="ru-RU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/>
              <a:t> </a:t>
            </a:r>
          </a:p>
        </p:txBody>
      </p:sp>
      <p:pic>
        <p:nvPicPr>
          <p:cNvPr id="374789" name="Picture 5" descr="boy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776538"/>
            <a:ext cx="2147888" cy="27384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4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4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4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47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47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47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47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47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47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4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47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478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457200" y="417513"/>
            <a:ext cx="82296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ru-RU" sz="360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Определись в своих знаниях и проверь свои умения</a:t>
            </a:r>
            <a:r>
              <a:rPr lang="ru-RU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ru-RU" sz="36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ru-R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7391" name="Text Box 191"/>
          <p:cNvSpPr txBox="1">
            <a:spLocks noChangeArrowheads="1"/>
          </p:cNvSpPr>
          <p:nvPr/>
        </p:nvSpPr>
        <p:spPr bwMode="auto">
          <a:xfrm>
            <a:off x="371475" y="2519363"/>
            <a:ext cx="3992563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изотермическое сжатие; 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изохорное нагревание;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изобарное нагревание;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изотермическое расширение;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изобарное расширение;</a:t>
            </a:r>
          </a:p>
          <a:p>
            <a:pPr marL="342900" indent="-342900" algn="l">
              <a:spcBef>
                <a:spcPct val="50000"/>
              </a:spcBef>
            </a:pPr>
            <a:r>
              <a:rPr lang="ru-RU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6) изохорное охлаждение.</a:t>
            </a:r>
          </a:p>
          <a:p>
            <a:pPr marL="342900" indent="-342900" algn="l">
              <a:spcBef>
                <a:spcPct val="50000"/>
              </a:spcBef>
            </a:pPr>
            <a:endParaRPr lang="ru-RU" sz="20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392" name="AutoShape 19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99250" y="55864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4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07393" name="AutoShape 19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91125" y="55657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2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07394" name="AutoShape 19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9913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6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07395" name="AutoShape 19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43788" y="55991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5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07396" name="AutoShape 19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83100" y="55626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1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07397" name="AutoShape 19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30900" y="557688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3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07409" name="Object 209"/>
          <p:cNvGraphicFramePr>
            <a:graphicFrameLocks noChangeAspect="1"/>
          </p:cNvGraphicFramePr>
          <p:nvPr/>
        </p:nvGraphicFramePr>
        <p:xfrm>
          <a:off x="4835525" y="1735138"/>
          <a:ext cx="3498850" cy="3448050"/>
        </p:xfrm>
        <a:graphic>
          <a:graphicData uri="http://schemas.openxmlformats.org/presentationml/2006/ole">
            <p:oleObj spid="_x0000_s307409" name="Точечный рисунок" r:id="rId6" imgW="2200582" imgH="2362530" progId="Paint.Picture">
              <p:embed/>
            </p:oleObj>
          </a:graphicData>
        </a:graphic>
      </p:graphicFrame>
      <p:graphicFrame>
        <p:nvGraphicFramePr>
          <p:cNvPr id="307410" name="Object 210"/>
          <p:cNvGraphicFramePr>
            <a:graphicFrameLocks noChangeAspect="1"/>
          </p:cNvGraphicFramePr>
          <p:nvPr/>
        </p:nvGraphicFramePr>
        <p:xfrm>
          <a:off x="4835525" y="1735138"/>
          <a:ext cx="3498850" cy="3448050"/>
        </p:xfrm>
        <a:graphic>
          <a:graphicData uri="http://schemas.openxmlformats.org/presentationml/2006/ole">
            <p:oleObj spid="_x0000_s307410" name="Точечный рисунок" r:id="rId7" imgW="2200582" imgH="2362530" progId="Paint.Picture">
              <p:embed/>
            </p:oleObj>
          </a:graphicData>
        </a:graphic>
      </p:graphicFrame>
      <p:sp>
        <p:nvSpPr>
          <p:cNvPr id="307411" name="Rectangle 211"/>
          <p:cNvSpPr>
            <a:spLocks noChangeArrowheads="1"/>
          </p:cNvSpPr>
          <p:nvPr/>
        </p:nvSpPr>
        <p:spPr bwMode="auto">
          <a:xfrm>
            <a:off x="169863" y="1757363"/>
            <a:ext cx="43402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процесс: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2" grpId="0" animBg="1"/>
      <p:bldP spid="307393" grpId="0" animBg="1"/>
      <p:bldP spid="307394" grpId="0" animBg="1"/>
      <p:bldP spid="307395" grpId="0" animBg="1"/>
      <p:bldP spid="307396" grpId="0" animBg="1"/>
      <p:bldP spid="3073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1450"/>
            <a:ext cx="7543800" cy="1431925"/>
          </a:xfrm>
        </p:spPr>
        <p:txBody>
          <a:bodyPr/>
          <a:lstStyle/>
          <a:p>
            <a:r>
              <a:rPr lang="ru-RU" sz="3600">
                <a:solidFill>
                  <a:srgbClr val="CCFF66"/>
                </a:solidFill>
              </a:rPr>
              <a:t>Выбери правильный ответ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3702050" cy="41148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</a:rPr>
              <a:t>1) </a:t>
            </a:r>
            <a:r>
              <a:rPr lang="ru-RU" sz="2800">
                <a:latin typeface="Monotype Corsiva" pitchFamily="66" charset="0"/>
              </a:rPr>
              <a:t> </a:t>
            </a:r>
            <a:r>
              <a:rPr lang="en-US" sz="2800">
                <a:latin typeface="Arial (W1)" pitchFamily="34" charset="0"/>
              </a:rPr>
              <a:t>p</a:t>
            </a:r>
            <a:r>
              <a:rPr lang="en-US" sz="2800">
                <a:latin typeface="Monotype Corsiva" pitchFamily="66" charset="0"/>
              </a:rPr>
              <a:t>=const </a:t>
            </a:r>
            <a:r>
              <a:rPr lang="en-US" sz="2800">
                <a:latin typeface="Arial (W1)" pitchFamily="34" charset="0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2)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3)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4)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5)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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800">
                <a:latin typeface="Monotype Corsiva" pitchFamily="66" charset="0"/>
                <a:sym typeface="Wingdings (L$)" pitchFamily="34" charset="2"/>
              </a:rPr>
              <a:t>6) </a:t>
            </a:r>
            <a:r>
              <a:rPr lang="ru-RU" sz="2800">
                <a:latin typeface="Monotype Corsiva" pitchFamily="66" charset="0"/>
                <a:sym typeface="Wingdings (L$)" pitchFamily="34" charset="2"/>
              </a:rPr>
              <a:t>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V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=const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p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 </a:t>
            </a:r>
            <a:r>
              <a:rPr lang="en-US" sz="2800">
                <a:latin typeface="Arial (W1)" pitchFamily="34" charset="0"/>
                <a:sym typeface="Wingdings (L$)" pitchFamily="34" charset="2"/>
              </a:rPr>
              <a:t>T</a:t>
            </a:r>
            <a:r>
              <a:rPr lang="en-US" sz="2800">
                <a:latin typeface="Monotype Corsiva" pitchFamily="66" charset="0"/>
                <a:sym typeface="Wingdings (L$)" pitchFamily="34" charset="2"/>
              </a:rPr>
              <a:t></a:t>
            </a:r>
          </a:p>
        </p:txBody>
      </p:sp>
      <p:sp>
        <p:nvSpPr>
          <p:cNvPr id="35124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76750" y="58070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5124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67325" y="581342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5124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6625" y="58118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3</a:t>
            </a:r>
          </a:p>
        </p:txBody>
      </p:sp>
      <p:sp>
        <p:nvSpPr>
          <p:cNvPr id="351243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15125" y="582295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4</a:t>
            </a:r>
          </a:p>
        </p:txBody>
      </p:sp>
      <p:sp>
        <p:nvSpPr>
          <p:cNvPr id="351244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83247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5124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55000" y="5837238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graphicFrame>
        <p:nvGraphicFramePr>
          <p:cNvPr id="351248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4833938" y="1416050"/>
          <a:ext cx="3395662" cy="3646488"/>
        </p:xfrm>
        <a:graphic>
          <a:graphicData uri="http://schemas.openxmlformats.org/presentationml/2006/ole">
            <p:oleObj spid="_x0000_s351248" name="Точечный рисунок" r:id="rId6" imgW="2200582" imgH="2362530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0" grpId="0" animBg="1"/>
      <p:bldP spid="351241" grpId="0" animBg="1"/>
      <p:bldP spid="351242" grpId="0" animBg="1"/>
      <p:bldP spid="351243" grpId="0" animBg="1"/>
      <p:bldP spid="351244" grpId="0" animBg="1"/>
      <p:bldP spid="3512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266700"/>
            <a:ext cx="7543800" cy="1431925"/>
          </a:xfrm>
        </p:spPr>
        <p:txBody>
          <a:bodyPr/>
          <a:lstStyle/>
          <a:p>
            <a:pPr algn="ctr"/>
            <a:r>
              <a:rPr lang="ru-RU">
                <a:solidFill>
                  <a:srgbClr val="CCFF66"/>
                </a:solidFill>
              </a:rPr>
              <a:t>Реши задачу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/>
              <a:t>  Воздух под поршнем насоса имеет давление 10</a:t>
            </a:r>
            <a:r>
              <a:rPr lang="ru-RU" baseline="30000"/>
              <a:t>5</a:t>
            </a:r>
            <a:r>
              <a:rPr lang="ru-RU"/>
              <a:t> Па и объем 260 см</a:t>
            </a:r>
            <a:r>
              <a:rPr lang="ru-RU" baseline="30000"/>
              <a:t>3</a:t>
            </a:r>
            <a:r>
              <a:rPr lang="ru-RU"/>
              <a:t>. При каком давлении этот воздух займет объем 130 см</a:t>
            </a:r>
            <a:r>
              <a:rPr lang="ru-RU" baseline="30000"/>
              <a:t>3</a:t>
            </a:r>
            <a:r>
              <a:rPr lang="ru-RU"/>
              <a:t>, если его температура не изменится?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1) </a:t>
            </a:r>
            <a:r>
              <a:rPr lang="ru-RU" sz="2800"/>
              <a:t>0,5*10</a:t>
            </a:r>
            <a:r>
              <a:rPr lang="ru-RU" sz="2800" baseline="30000"/>
              <a:t>5</a:t>
            </a:r>
            <a:r>
              <a:rPr lang="ru-RU" sz="2800"/>
              <a:t> Па;</a:t>
            </a:r>
            <a:r>
              <a:rPr lang="ru-RU" baseline="30000"/>
              <a:t> </a:t>
            </a:r>
            <a:r>
              <a:rPr lang="ru-RU">
                <a:solidFill>
                  <a:schemeClr val="accent1"/>
                </a:solidFill>
              </a:rPr>
              <a:t>3)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sz="2800"/>
              <a:t>2*10</a:t>
            </a:r>
            <a:r>
              <a:rPr lang="ru-RU" sz="2800" baseline="30000"/>
              <a:t>4</a:t>
            </a:r>
            <a:r>
              <a:rPr lang="ru-RU" sz="2800"/>
              <a:t> Па;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chemeClr val="accent1"/>
                </a:solidFill>
              </a:rPr>
              <a:t>5)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sz="2800"/>
              <a:t>3*10</a:t>
            </a:r>
            <a:r>
              <a:rPr lang="ru-RU" sz="2800" baseline="30000"/>
              <a:t>5</a:t>
            </a:r>
            <a:r>
              <a:rPr lang="ru-RU" sz="2800"/>
              <a:t> Па;</a:t>
            </a:r>
            <a:r>
              <a:rPr lang="ru-RU" baseline="30000"/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chemeClr val="accent1"/>
                </a:solidFill>
              </a:rPr>
              <a:t>2) </a:t>
            </a:r>
            <a:r>
              <a:rPr lang="ru-RU" sz="2800"/>
              <a:t>5*10</a:t>
            </a:r>
            <a:r>
              <a:rPr lang="ru-RU" sz="2800" baseline="30000"/>
              <a:t>4</a:t>
            </a:r>
            <a:r>
              <a:rPr lang="ru-RU" sz="2800"/>
              <a:t> Па;</a:t>
            </a:r>
            <a:r>
              <a:rPr lang="ru-RU"/>
              <a:t>   </a:t>
            </a:r>
            <a:r>
              <a:rPr lang="ru-RU">
                <a:solidFill>
                  <a:schemeClr val="accent1"/>
                </a:solidFill>
              </a:rPr>
              <a:t>4)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sz="2800"/>
              <a:t>2*10</a:t>
            </a:r>
            <a:r>
              <a:rPr lang="ru-RU" sz="2800" baseline="30000"/>
              <a:t>5</a:t>
            </a:r>
            <a:r>
              <a:rPr lang="ru-RU" sz="2800"/>
              <a:t> Па;</a:t>
            </a:r>
            <a:r>
              <a:rPr lang="ru-RU"/>
              <a:t> </a:t>
            </a:r>
            <a:r>
              <a:rPr lang="ru-RU">
                <a:solidFill>
                  <a:schemeClr val="accent1"/>
                </a:solidFill>
              </a:rPr>
              <a:t>6)</a:t>
            </a:r>
            <a:r>
              <a:rPr lang="ru-RU">
                <a:solidFill>
                  <a:srgbClr val="0000FF"/>
                </a:solidFill>
              </a:rPr>
              <a:t> </a:t>
            </a:r>
            <a:r>
              <a:rPr lang="ru-RU" sz="2800"/>
              <a:t>3,9*10</a:t>
            </a:r>
            <a:r>
              <a:rPr lang="ru-RU" sz="2800" baseline="30000"/>
              <a:t>5</a:t>
            </a:r>
            <a:r>
              <a:rPr lang="ru-RU" sz="2800"/>
              <a:t> Па</a:t>
            </a:r>
            <a:r>
              <a:rPr lang="ru-RU"/>
              <a:t> </a:t>
            </a:r>
          </a:p>
        </p:txBody>
      </p:sp>
      <p:sp>
        <p:nvSpPr>
          <p:cNvPr id="3850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1638" y="605631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5</a:t>
            </a:r>
          </a:p>
        </p:txBody>
      </p:sp>
      <p:sp>
        <p:nvSpPr>
          <p:cNvPr id="38502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43263" y="6049963"/>
            <a:ext cx="555625" cy="5254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2</a:t>
            </a:r>
          </a:p>
        </p:txBody>
      </p:sp>
      <p:sp>
        <p:nvSpPr>
          <p:cNvPr id="38503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2050" y="602932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6</a:t>
            </a:r>
          </a:p>
        </p:txBody>
      </p:sp>
      <p:sp>
        <p:nvSpPr>
          <p:cNvPr id="38503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9213" y="604520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1</a:t>
            </a:r>
          </a:p>
        </p:txBody>
      </p:sp>
      <p:sp>
        <p:nvSpPr>
          <p:cNvPr id="38503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6064250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4</a:t>
            </a:r>
          </a:p>
        </p:txBody>
      </p:sp>
      <p:sp>
        <p:nvSpPr>
          <p:cNvPr id="38503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78275" y="6067425"/>
            <a:ext cx="555625" cy="5254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FFFF00"/>
                </a:solidFill>
                <a:effectLst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nimBg="1"/>
      <p:bldP spid="385029" grpId="0" animBg="1"/>
      <p:bldP spid="385030" grpId="0" animBg="1"/>
      <p:bldP spid="385031" grpId="0" animBg="1"/>
      <p:bldP spid="385032" grpId="0" animBg="1"/>
      <p:bldP spid="3850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266700"/>
            <a:ext cx="7681913" cy="2547938"/>
          </a:xfrm>
        </p:spPr>
        <p:txBody>
          <a:bodyPr/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Закон Гей-Люссака</a:t>
            </a:r>
            <a:r>
              <a:rPr lang="ru-RU" sz="3600"/>
              <a:t/>
            </a:r>
            <a:br>
              <a:rPr lang="ru-RU" sz="3600"/>
            </a:br>
            <a:r>
              <a:rPr lang="ru-RU" sz="2400"/>
              <a:t>(изобарный процесс)</a:t>
            </a:r>
            <a:br>
              <a:rPr lang="ru-RU" sz="24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       </a:t>
            </a:r>
            <a:r>
              <a:rPr lang="en-US" sz="2400"/>
              <a:t>V</a:t>
            </a:r>
            <a:r>
              <a:rPr lang="ru-RU" sz="2400"/>
              <a:t>/Т</a:t>
            </a:r>
            <a:r>
              <a:rPr lang="en-US" sz="2400"/>
              <a:t>=const  </a:t>
            </a:r>
            <a:r>
              <a:rPr lang="ru-RU" sz="2400"/>
              <a:t>при р</a:t>
            </a:r>
            <a:r>
              <a:rPr lang="en-US" sz="2400"/>
              <a:t>=const</a:t>
            </a:r>
            <a:br>
              <a:rPr lang="en-US" sz="2400"/>
            </a:br>
            <a:r>
              <a:rPr lang="ru-RU" sz="1200"/>
              <a:t/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2000"/>
              <a:t>Для газа данной массы отношение объема к температуре постоянно, </a:t>
            </a:r>
            <a:br>
              <a:rPr lang="ru-RU" sz="2000"/>
            </a:br>
            <a:r>
              <a:rPr lang="ru-RU" sz="2000"/>
              <a:t>если давление газа не меняется.</a:t>
            </a:r>
            <a:r>
              <a:rPr lang="en-US" sz="2000"/>
              <a:t/>
            </a:r>
            <a:br>
              <a:rPr lang="en-US" sz="2000"/>
            </a:br>
            <a:endParaRPr lang="ru-RU" sz="2000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2868613" y="1135063"/>
            <a:ext cx="4211637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>
            <p:ph idx="1"/>
          </p:nvPr>
        </p:nvGraphicFramePr>
        <p:xfrm>
          <a:off x="1187450" y="3141663"/>
          <a:ext cx="7632700" cy="3527425"/>
        </p:xfrm>
        <a:graphic>
          <a:graphicData uri="http://schemas.openxmlformats.org/presentationml/2006/ole">
            <p:oleObj spid="_x0000_s377860" name="Точечный рисунок" r:id="rId3" imgW="3839111" imgH="2228571" progId="Paint.Picture">
              <p:embed/>
            </p:oleObj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>
                <a:solidFill>
                  <a:srgbClr val="FF0000"/>
                </a:solidFill>
              </a:rPr>
              <a:t>Гей-Люссак (Gay-Lussac) Жозеф Луи </a:t>
            </a:r>
            <a:br>
              <a:rPr lang="ru-RU" b="0">
                <a:solidFill>
                  <a:srgbClr val="FF0000"/>
                </a:solidFill>
              </a:rPr>
            </a:br>
            <a:r>
              <a:rPr lang="ru-RU" b="0">
                <a:solidFill>
                  <a:srgbClr val="FF0000"/>
                </a:solidFill>
              </a:rPr>
              <a:t>(6.XII.1778–9.V.1850)</a:t>
            </a:r>
          </a:p>
        </p:txBody>
      </p:sp>
      <p:pic>
        <p:nvPicPr>
          <p:cNvPr id="376835" name="Picture 3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27750" y="2863850"/>
            <a:ext cx="2344738" cy="3111500"/>
          </a:xfrm>
        </p:spPr>
      </p:pic>
      <p:sp>
        <p:nvSpPr>
          <p:cNvPr id="3768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53355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Французский химик 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физик, член АН в Париже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(1806).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1802, независимо от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Дж. Дальтона, Гей-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Люссак открыл закон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теплового расширения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газов.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/>
            </a:r>
            <a:br>
              <a:rPr lang="ru-RU" sz="1800"/>
            </a:br>
            <a:r>
              <a:rPr lang="ru-RU" sz="1800"/>
              <a:t> </a:t>
            </a:r>
            <a:br>
              <a:rPr lang="ru-RU" sz="1800"/>
            </a:b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6" grpId="0" uiExpand="1" build="p"/>
    </p:bld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Lucida Console" pitchFamily="49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595</Words>
  <Application>Microsoft PowerPoint</Application>
  <PresentationFormat>Экран (4:3)</PresentationFormat>
  <Paragraphs>164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Tahoma</vt:lpstr>
      <vt:lpstr>Times New Roman</vt:lpstr>
      <vt:lpstr>Wingdings</vt:lpstr>
      <vt:lpstr>Vineta BT</vt:lpstr>
      <vt:lpstr>Arial Black</vt:lpstr>
      <vt:lpstr>Lucida Console</vt:lpstr>
      <vt:lpstr>Monotype Corsiva</vt:lpstr>
      <vt:lpstr>Arial (W1)</vt:lpstr>
      <vt:lpstr>Wingdings (L$)</vt:lpstr>
      <vt:lpstr>Сумерки</vt:lpstr>
      <vt:lpstr>Точечный рисунок</vt:lpstr>
      <vt:lpstr>Молекулярная физика Газовые законы</vt:lpstr>
      <vt:lpstr>Уравнение состояния идеального газа</vt:lpstr>
      <vt:lpstr>Закон Бойля-Мариотта (изотермический процесс)   pV=const  при T=const  </vt:lpstr>
      <vt:lpstr>Бойль (Boyle) Роберт  (25.I.1627–30.XII.1691)</vt:lpstr>
      <vt:lpstr>Слайд 5</vt:lpstr>
      <vt:lpstr>Выбери правильный ответ</vt:lpstr>
      <vt:lpstr>Реши задачу</vt:lpstr>
      <vt:lpstr>Закон Гей-Люссака (изобарный процесс)         V/Т=const  при р=const   Для газа данной массы отношение объема к температуре постоянно,  если давление газа не меняется. </vt:lpstr>
      <vt:lpstr>Гей-Люссак (Gay-Lussac) Жозеф Луи  (6.XII.1778–9.V.1850)</vt:lpstr>
      <vt:lpstr>Определись в своих знаниях и проверь свои умения </vt:lpstr>
      <vt:lpstr>Выбери правильный ответ</vt:lpstr>
      <vt:lpstr>Реши задачу</vt:lpstr>
      <vt:lpstr>Закон Шарля (изохорный процесс)   р/Т=const  при V=const  Для газа данной массы отношение давления к температуре постоянно,  если объем газа не меняется. </vt:lpstr>
      <vt:lpstr>Определись в своих знаниях и проверь свои умения </vt:lpstr>
      <vt:lpstr>Выбери правильный ответ</vt:lpstr>
      <vt:lpstr>Реши задачу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УРАВНЕНИЙ.</dc:title>
  <dc:creator>дима</dc:creator>
  <cp:lastModifiedBy>1</cp:lastModifiedBy>
  <cp:revision>61</cp:revision>
  <cp:lastPrinted>1601-01-01T00:00:00Z</cp:lastPrinted>
  <dcterms:created xsi:type="dcterms:W3CDTF">2004-10-02T18:38:00Z</dcterms:created>
  <dcterms:modified xsi:type="dcterms:W3CDTF">2014-02-14T18:04:15Z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