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72" r:id="rId3"/>
    <p:sldId id="299" r:id="rId4"/>
    <p:sldId id="281" r:id="rId5"/>
    <p:sldId id="303" r:id="rId6"/>
    <p:sldId id="301" r:id="rId7"/>
    <p:sldId id="304" r:id="rId8"/>
    <p:sldId id="300" r:id="rId9"/>
    <p:sldId id="302" r:id="rId10"/>
    <p:sldId id="291" r:id="rId11"/>
    <p:sldId id="267" r:id="rId12"/>
    <p:sldId id="259" r:id="rId13"/>
    <p:sldId id="284" r:id="rId14"/>
    <p:sldId id="268" r:id="rId15"/>
    <p:sldId id="307" r:id="rId16"/>
    <p:sldId id="308" r:id="rId17"/>
    <p:sldId id="309" r:id="rId18"/>
    <p:sldId id="305" r:id="rId19"/>
    <p:sldId id="270" r:id="rId20"/>
    <p:sldId id="310" r:id="rId21"/>
    <p:sldId id="271" r:id="rId22"/>
    <p:sldId id="311" r:id="rId23"/>
    <p:sldId id="306" r:id="rId24"/>
    <p:sldId id="317" r:id="rId25"/>
    <p:sldId id="279" r:id="rId26"/>
    <p:sldId id="312" r:id="rId27"/>
    <p:sldId id="277" r:id="rId28"/>
    <p:sldId id="313" r:id="rId29"/>
    <p:sldId id="314" r:id="rId30"/>
    <p:sldId id="315" r:id="rId31"/>
    <p:sldId id="278" r:id="rId32"/>
    <p:sldId id="316" r:id="rId33"/>
    <p:sldId id="298" r:id="rId34"/>
    <p:sldId id="318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663300"/>
    <a:srgbClr val="FFCC99"/>
    <a:srgbClr val="800000"/>
    <a:srgbClr val="000099"/>
    <a:srgbClr val="66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495" autoAdjust="0"/>
    <p:restoredTop sz="9417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E532E-23C6-4F22-A214-1489FA8230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A1EF8-EC1B-4DA5-A5E8-F8298422FC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0E00E-CB93-4FFB-91EF-1022453831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07B2AEB-D75F-4740-9021-C4C530879F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D075DC8-5A54-458F-863C-695516E9A6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ультимедиа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B3E01B3-3D74-48A2-B58A-FA0EC35E4C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E02D0-89EA-45C5-AF4D-9BDE45F1EC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AD703-D645-4435-9903-246E305C7B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7A617-94CB-476A-9DA6-7280DCF579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74315-7968-4D3A-B088-3F13A93EBC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3AC00-973F-4FF7-A154-35298CCF09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1A7F9-1684-4912-9AA1-DBAFA6C6DE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7A8E3-45CE-4253-B404-2CC619D48F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B91D0-6C92-4D02-9F6E-D04F73605F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21AD01-7A42-40D4-ABD7-1E5443FA97F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file:///C:\Documents%20and%20Settings\Physicon\Physics7-11\content2\chapter2\section\paragraph2\images\0200201.gif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Relationship Id="rId4" Type="http://schemas.openxmlformats.org/officeDocument/2006/relationships/hyperlink" Target="&#1040;&#1085;&#1080;&#1084;&#1072;&#1094;&#1080;&#1103;_&#1048;&#1079;&#1086;&#1090;&#1077;&#1088;&#1084;&#1080;&#1095;&#1077;&#1089;&#1082;&#1080;&#1081;%20&#1087;&#1088;&#1086;&#1094;&#1077;&#1089;&#1089;.mpg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Relationship Id="rId4" Type="http://schemas.openxmlformats.org/officeDocument/2006/relationships/hyperlink" Target="&#1040;&#1085;&#1080;&#1084;&#1072;&#1094;&#1080;&#1103;_&#1048;&#1079;&#1086;&#1073;&#1072;&#1088;&#1085;&#1099;&#1081;%20&#1087;&#1088;&#1086;&#1094;&#1077;&#1089;&#1089;.mp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Relationship Id="rId4" Type="http://schemas.openxmlformats.org/officeDocument/2006/relationships/hyperlink" Target="&#1040;&#1085;&#1080;&#1084;&#1072;&#1094;&#1080;&#1103;_&#1048;&#1079;&#1086;&#1093;&#1086;&#1088;&#1085;&#1099;&#1081;%20&#1087;&#1088;&#1086;&#1094;&#1077;&#1089;&#1089;.mpg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file:///C:\Documents%20and%20Settings\Physicon\Physics7-11\content2\chapter2\section\paragraph2\images\0200201.gif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H:\&#1059;&#1088;&#1086;&#1082;\2.mp3" TargetMode="External"/><Relationship Id="rId4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" Type="http://schemas.openxmlformats.org/officeDocument/2006/relationships/audio" Target="file:///H:\&#1059;&#1088;&#1086;&#1082;\3.mp3" TargetMode="External"/><Relationship Id="rId4" Type="http://schemas.openxmlformats.org/officeDocument/2006/relationships/image" Target="../media/image1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&#1059;&#1088;&#1086;&#1082;\4.mp3" TargetMode="Externa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H:\&#1059;&#1088;&#1086;&#1082;\5.mp3" TargetMode="External"/><Relationship Id="rId4" Type="http://schemas.openxmlformats.org/officeDocument/2006/relationships/image" Target="../media/image1.jpe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&#1059;&#1088;&#1086;&#1082;\2.mp3" TargetMode="External"/><Relationship Id="rId4" Type="http://schemas.openxmlformats.org/officeDocument/2006/relationships/image" Target="../media/image1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&#1059;&#1088;&#1086;&#1082;\1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64" name="Picture 16" descr="ArtDekadans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662" name="WordArt 14"/>
          <p:cNvSpPr>
            <a:spLocks noChangeArrowheads="1" noChangeShapeType="1" noTextEdit="1"/>
          </p:cNvSpPr>
          <p:nvPr/>
        </p:nvSpPr>
        <p:spPr bwMode="auto">
          <a:xfrm>
            <a:off x="539750" y="549275"/>
            <a:ext cx="8207375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800000"/>
                    </a:gs>
                    <a:gs pos="100000">
                      <a:srgbClr val="FFCC99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Газовые  законы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504825" y="2349500"/>
            <a:ext cx="8639175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ru-RU" sz="3200">
                <a:solidFill>
                  <a:srgbClr val="800000"/>
                </a:solidFill>
                <a:latin typeface="Monotype Corsiva" pitchFamily="66" charset="0"/>
              </a:rPr>
              <a:t>“</a:t>
            </a:r>
            <a:r>
              <a:rPr lang="ru-RU" sz="3600">
                <a:solidFill>
                  <a:srgbClr val="800000"/>
                </a:solidFill>
                <a:latin typeface="Monotype Corsiva" pitchFamily="66" charset="0"/>
              </a:rPr>
              <a:t>Всякая физическая теория должна                  </a:t>
            </a:r>
          </a:p>
          <a:p>
            <a:pPr algn="r" eaLnBrk="0" hangingPunct="0"/>
            <a:r>
              <a:rPr lang="ru-RU" sz="3600">
                <a:solidFill>
                  <a:srgbClr val="800000"/>
                </a:solidFill>
                <a:latin typeface="Monotype Corsiva" pitchFamily="66" charset="0"/>
              </a:rPr>
              <a:t>                          быть математически  красивой”.</a:t>
            </a:r>
            <a:r>
              <a:rPr lang="ru-RU" sz="3600">
                <a:solidFill>
                  <a:srgbClr val="800000"/>
                </a:solidFill>
              </a:rPr>
              <a:t>                                                                                                               </a:t>
            </a:r>
            <a:r>
              <a:rPr lang="ru-RU">
                <a:solidFill>
                  <a:srgbClr val="800000"/>
                </a:solidFill>
              </a:rPr>
              <a:t>                                                                                                                     </a:t>
            </a:r>
            <a:r>
              <a:rPr lang="ru-RU" sz="3200">
                <a:solidFill>
                  <a:srgbClr val="800000"/>
                </a:solidFill>
              </a:rPr>
              <a:t>М.Дирак</a:t>
            </a:r>
            <a:r>
              <a:rPr lang="ru-RU">
                <a:solidFill>
                  <a:srgbClr val="800000"/>
                </a:solidFill>
              </a:rPr>
              <a:t>.</a:t>
            </a:r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1714500" y="153988"/>
            <a:ext cx="95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7665" name="Picture 17" descr="C:\Documents and Settings\Physicon\Physics7-11\content2\chapter2\section\paragraph2\images\0200201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0" y="4076700"/>
            <a:ext cx="9144000" cy="2359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7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7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7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0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7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7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76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64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876" name="Picture 4" descr="ArtDekadans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7877" name="Rectangle 5"/>
          <p:cNvSpPr>
            <a:spLocks noChangeArrowheads="1"/>
          </p:cNvSpPr>
          <p:nvPr/>
        </p:nvSpPr>
        <p:spPr bwMode="auto">
          <a:xfrm>
            <a:off x="0" y="260350"/>
            <a:ext cx="874871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5400">
                <a:solidFill>
                  <a:srgbClr val="800000"/>
                </a:solidFill>
                <a:latin typeface="Arial Narrow" pitchFamily="34" charset="0"/>
              </a:rPr>
              <a:t>Закон  Бойля - Мариотта</a:t>
            </a:r>
          </a:p>
        </p:txBody>
      </p:sp>
      <p:pic>
        <p:nvPicPr>
          <p:cNvPr id="207878" name="Picture 6" descr="boy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557338"/>
            <a:ext cx="3278187" cy="4176712"/>
          </a:xfrm>
          <a:prstGeom prst="rect">
            <a:avLst/>
          </a:prstGeom>
          <a:noFill/>
        </p:spPr>
      </p:pic>
      <p:pic>
        <p:nvPicPr>
          <p:cNvPr id="207879" name="Picture 7" descr="IMG001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888" y="1557338"/>
            <a:ext cx="2374900" cy="3959225"/>
          </a:xfrm>
          <a:prstGeom prst="rect">
            <a:avLst/>
          </a:prstGeom>
          <a:noFill/>
        </p:spPr>
      </p:pic>
      <p:sp>
        <p:nvSpPr>
          <p:cNvPr id="207880" name="Rectangle 8"/>
          <p:cNvSpPr>
            <a:spLocks noChangeArrowheads="1"/>
          </p:cNvSpPr>
          <p:nvPr/>
        </p:nvSpPr>
        <p:spPr bwMode="auto">
          <a:xfrm>
            <a:off x="539750" y="5876925"/>
            <a:ext cx="828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i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       Роберт Бойль (англ.)                                                               Э. Мариотт (франц.)     </a:t>
            </a:r>
          </a:p>
          <a:p>
            <a:pPr eaLnBrk="0" hangingPunct="0"/>
            <a:r>
              <a:rPr lang="ru-RU" i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             (1627-1691 г.)                                                                                   (1620-1684 г.)</a:t>
            </a:r>
          </a:p>
        </p:txBody>
      </p:sp>
      <p:sp>
        <p:nvSpPr>
          <p:cNvPr id="207881" name="Rectangle 9"/>
          <p:cNvSpPr>
            <a:spLocks noChangeArrowheads="1"/>
          </p:cNvSpPr>
          <p:nvPr/>
        </p:nvSpPr>
        <p:spPr bwMode="auto">
          <a:xfrm>
            <a:off x="1547813" y="1196975"/>
            <a:ext cx="868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i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1662 г</a:t>
            </a:r>
          </a:p>
        </p:txBody>
      </p:sp>
      <p:sp>
        <p:nvSpPr>
          <p:cNvPr id="207882" name="Rectangle 10"/>
          <p:cNvSpPr>
            <a:spLocks noChangeArrowheads="1"/>
          </p:cNvSpPr>
          <p:nvPr/>
        </p:nvSpPr>
        <p:spPr bwMode="auto">
          <a:xfrm>
            <a:off x="6588125" y="1125538"/>
            <a:ext cx="868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i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1676 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71" name="Picture 7" descr="ArtDekadans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008063"/>
          </a:xfrm>
        </p:spPr>
        <p:txBody>
          <a:bodyPr/>
          <a:lstStyle/>
          <a:p>
            <a:r>
              <a:rPr lang="ru-RU" sz="5400">
                <a:solidFill>
                  <a:srgbClr val="800000"/>
                </a:solidFill>
                <a:latin typeface="Arial Narrow" pitchFamily="34" charset="0"/>
              </a:rPr>
              <a:t>Закон  Бойля - Мариотта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079625"/>
            <a:ext cx="8713788" cy="4778375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ru-RU" sz="4400">
                <a:solidFill>
                  <a:srgbClr val="663300"/>
                </a:solidFill>
              </a:rPr>
              <a:t>         Для газа данной массы произведение давления газа на его объем постоянно, если температура газа не меняется: </a:t>
            </a:r>
          </a:p>
          <a:p>
            <a:pPr marL="0" indent="0" algn="ctr">
              <a:buFontTx/>
              <a:buNone/>
            </a:pPr>
            <a:r>
              <a:rPr lang="ru-RU" sz="4400"/>
              <a:t>       </a:t>
            </a:r>
            <a:r>
              <a:rPr lang="en-US" sz="4400">
                <a:solidFill>
                  <a:srgbClr val="800000"/>
                </a:solidFill>
              </a:rPr>
              <a:t>PV = const</a:t>
            </a:r>
            <a:r>
              <a:rPr lang="ru-RU" sz="4400">
                <a:solidFill>
                  <a:srgbClr val="800000"/>
                </a:solidFill>
              </a:rPr>
              <a:t>, </a:t>
            </a:r>
            <a:r>
              <a:rPr lang="en-US" sz="4400">
                <a:solidFill>
                  <a:srgbClr val="800000"/>
                </a:solidFill>
              </a:rPr>
              <a:t>T = const</a:t>
            </a:r>
            <a:endParaRPr lang="ru-RU" sz="4400">
              <a:solidFill>
                <a:srgbClr val="800000"/>
              </a:solidFill>
            </a:endParaRPr>
          </a:p>
          <a:p>
            <a:pPr marL="0" indent="0">
              <a:buFontTx/>
              <a:buNone/>
            </a:pPr>
            <a:endParaRPr lang="ru-RU" sz="4000" baseline="-2500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7" name="Picture 13" descr="ArtDekadans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251200" cy="4525963"/>
          </a:xfrm>
        </p:spPr>
        <p:txBody>
          <a:bodyPr/>
          <a:lstStyle/>
          <a:p>
            <a:pPr>
              <a:buFontTx/>
              <a:buNone/>
            </a:pPr>
            <a:endParaRPr lang="ru-RU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ru-RU" sz="2800"/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323850" y="765175"/>
            <a:ext cx="84963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ru-RU" sz="2800">
                <a:solidFill>
                  <a:srgbClr val="663300"/>
                </a:solidFill>
              </a:rPr>
              <a:t>Давление газа зависит от числа ударов молекул о стенки сосуда.  </a:t>
            </a:r>
          </a:p>
          <a:p>
            <a:pPr algn="just" eaLnBrk="0" hangingPunct="0">
              <a:spcBef>
                <a:spcPct val="50000"/>
              </a:spcBef>
            </a:pPr>
            <a:r>
              <a:rPr lang="ru-RU" sz="2800">
                <a:solidFill>
                  <a:srgbClr val="663300"/>
                </a:solidFill>
              </a:rPr>
              <a:t>При сжатии газа объем уменьшается,    число ударов увеличивается  и следовательно давление газа увеличивается.</a:t>
            </a:r>
          </a:p>
        </p:txBody>
      </p:sp>
      <p:sp useBgFill="1">
        <p:nvSpPr>
          <p:cNvPr id="36875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88375" y="6419850"/>
            <a:ext cx="468313" cy="360363"/>
          </a:xfrm>
          <a:prstGeom prst="actionButtonReturn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78" name="Rectangle 14"/>
          <p:cNvSpPr>
            <a:spLocks noGrp="1" noChangeArrowheads="1"/>
          </p:cNvSpPr>
          <p:nvPr>
            <p:ph type="title"/>
          </p:nvPr>
        </p:nvSpPr>
        <p:spPr>
          <a:xfrm>
            <a:off x="179388" y="5876925"/>
            <a:ext cx="2952750" cy="433388"/>
          </a:xfrm>
          <a:noFill/>
          <a:ln/>
        </p:spPr>
        <p:txBody>
          <a:bodyPr/>
          <a:lstStyle/>
          <a:p>
            <a:r>
              <a:rPr lang="ru-RU" sz="1600" b="1">
                <a:hlinkClick r:id="rId4" action="ppaction://hlinkfile"/>
              </a:rPr>
              <a:t>Изотермический процесс</a:t>
            </a:r>
            <a:endParaRPr lang="ru-RU" sz="16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709" name="Picture 5" descr="{44790AD9-1B5C-467C-BEEB-3A93A1F62A11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2" name="Picture 4" descr="ArtDekadans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052513"/>
            <a:ext cx="8642350" cy="2881312"/>
          </a:xfrm>
        </p:spPr>
        <p:txBody>
          <a:bodyPr/>
          <a:lstStyle/>
          <a:p>
            <a:r>
              <a:rPr lang="ru-RU" sz="4800" b="1">
                <a:latin typeface="Arial Black" pitchFamily="34" charset="0"/>
              </a:rPr>
              <a:t/>
            </a:r>
            <a:br>
              <a:rPr lang="ru-RU" sz="4800" b="1">
                <a:latin typeface="Arial Black" pitchFamily="34" charset="0"/>
              </a:rPr>
            </a:br>
            <a:r>
              <a:rPr lang="ru-RU" sz="4800" b="1">
                <a:latin typeface="Arial Black" pitchFamily="34" charset="0"/>
              </a:rPr>
              <a:t>  </a:t>
            </a:r>
            <a:r>
              <a:rPr lang="ru-RU" sz="4000">
                <a:solidFill>
                  <a:srgbClr val="663300"/>
                </a:solidFill>
                <a:latin typeface="Arial Black" pitchFamily="34" charset="0"/>
              </a:rPr>
              <a:t>Изобарный процесс –</a:t>
            </a:r>
            <a:br>
              <a:rPr lang="ru-RU" sz="4000">
                <a:solidFill>
                  <a:srgbClr val="663300"/>
                </a:solidFill>
                <a:latin typeface="Arial Black" pitchFamily="34" charset="0"/>
              </a:rPr>
            </a:br>
            <a:r>
              <a:rPr lang="ru-RU" sz="4000">
                <a:solidFill>
                  <a:srgbClr val="663300"/>
                </a:solidFill>
                <a:latin typeface="Arial Narrow" pitchFamily="34" charset="0"/>
              </a:rPr>
              <a:t> процесс изменения состояния термодинамической системы при постоянном давлении</a:t>
            </a:r>
            <a:r>
              <a:rPr lang="ru-RU" sz="4800">
                <a:latin typeface="Batang" pitchFamily="18" charset="-127"/>
              </a:rPr>
              <a:t> </a:t>
            </a:r>
            <a:br>
              <a:rPr lang="ru-RU" sz="4800">
                <a:latin typeface="Batang" pitchFamily="18" charset="-127"/>
              </a:rPr>
            </a:br>
            <a:endParaRPr lang="ru-RU" sz="4000">
              <a:latin typeface="Batang" pitchFamily="18" charset="-127"/>
            </a:endParaRP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2051050" y="5013325"/>
            <a:ext cx="5832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ru-RU" sz="32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барос</a:t>
            </a:r>
            <a:r>
              <a:rPr lang="en-US" sz="32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</a:t>
            </a:r>
            <a:r>
              <a:rPr lang="ru-RU" sz="32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(греч.) - давление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4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3170" name="Picture 2" descr="ArtDekadans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3171" name="Rectangle 3"/>
          <p:cNvSpPr>
            <a:spLocks noChangeArrowheads="1"/>
          </p:cNvSpPr>
          <p:nvPr/>
        </p:nvSpPr>
        <p:spPr bwMode="auto">
          <a:xfrm>
            <a:off x="0" y="260350"/>
            <a:ext cx="874871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5400">
                <a:solidFill>
                  <a:srgbClr val="800000"/>
                </a:solidFill>
                <a:latin typeface="Arial Narrow" pitchFamily="34" charset="0"/>
              </a:rPr>
              <a:t>Закон  Гей-Люссака</a:t>
            </a:r>
          </a:p>
        </p:txBody>
      </p:sp>
      <p:sp>
        <p:nvSpPr>
          <p:cNvPr id="263174" name="Rectangle 6"/>
          <p:cNvSpPr>
            <a:spLocks noChangeArrowheads="1"/>
          </p:cNvSpPr>
          <p:nvPr/>
        </p:nvSpPr>
        <p:spPr bwMode="auto">
          <a:xfrm>
            <a:off x="0" y="3213100"/>
            <a:ext cx="334803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i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       </a:t>
            </a:r>
            <a:r>
              <a:rPr lang="ru-RU" sz="2300" i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Ж. Гей-Люссак (франц.)</a:t>
            </a:r>
          </a:p>
          <a:p>
            <a:pPr eaLnBrk="0" hangingPunct="0"/>
            <a:r>
              <a:rPr lang="ru-RU" sz="2300" i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             (1778-1850 г.)</a:t>
            </a:r>
            <a:r>
              <a:rPr lang="ru-RU" i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                                                                                  </a:t>
            </a:r>
          </a:p>
        </p:txBody>
      </p:sp>
      <p:sp>
        <p:nvSpPr>
          <p:cNvPr id="263175" name="Rectangle 7"/>
          <p:cNvSpPr>
            <a:spLocks noChangeArrowheads="1"/>
          </p:cNvSpPr>
          <p:nvPr/>
        </p:nvSpPr>
        <p:spPr bwMode="auto">
          <a:xfrm>
            <a:off x="4067175" y="1196975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i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1802 г</a:t>
            </a:r>
          </a:p>
        </p:txBody>
      </p:sp>
      <p:pic>
        <p:nvPicPr>
          <p:cNvPr id="263177" name="Picture 9" descr="gay-lussac_joseph"/>
          <p:cNvPicPr>
            <a:picLocks noChangeAspect="1" noChangeArrowheads="1"/>
          </p:cNvPicPr>
          <p:nvPr/>
        </p:nvPicPr>
        <p:blipFill>
          <a:blip r:embed="rId3" cstate="print">
            <a:lum bright="6000"/>
          </a:blip>
          <a:srcRect/>
          <a:stretch>
            <a:fillRect/>
          </a:stretch>
        </p:blipFill>
        <p:spPr bwMode="auto">
          <a:xfrm>
            <a:off x="3395663" y="1557338"/>
            <a:ext cx="3119437" cy="4679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194" name="Picture 2" descr="ArtDekadans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419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008063"/>
          </a:xfrm>
        </p:spPr>
        <p:txBody>
          <a:bodyPr/>
          <a:lstStyle/>
          <a:p>
            <a:r>
              <a:rPr lang="ru-RU" sz="5400">
                <a:solidFill>
                  <a:srgbClr val="800000"/>
                </a:solidFill>
                <a:latin typeface="Arial Narrow" pitchFamily="34" charset="0"/>
              </a:rPr>
              <a:t>Закон  Гей-Люссака</a:t>
            </a:r>
          </a:p>
        </p:txBody>
      </p:sp>
      <p:sp>
        <p:nvSpPr>
          <p:cNvPr id="264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2079625"/>
            <a:ext cx="8713788" cy="4778375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ru-RU" sz="4400">
                <a:solidFill>
                  <a:srgbClr val="663300"/>
                </a:solidFill>
              </a:rPr>
              <a:t>         Для газа данной массы отношение объёма к температуре постоянно, если давление газа не меняется:</a:t>
            </a:r>
          </a:p>
          <a:p>
            <a:pPr marL="0" indent="0" algn="ctr">
              <a:buFontTx/>
              <a:buNone/>
            </a:pPr>
            <a:r>
              <a:rPr lang="ru-RU" sz="4400"/>
              <a:t> </a:t>
            </a:r>
            <a:r>
              <a:rPr lang="en-US" sz="4400">
                <a:solidFill>
                  <a:srgbClr val="800000"/>
                </a:solidFill>
              </a:rPr>
              <a:t>V</a:t>
            </a:r>
            <a:r>
              <a:rPr lang="ru-RU" sz="4400">
                <a:solidFill>
                  <a:srgbClr val="800000"/>
                </a:solidFill>
              </a:rPr>
              <a:t>/</a:t>
            </a:r>
            <a:r>
              <a:rPr lang="en-US" sz="4400">
                <a:solidFill>
                  <a:srgbClr val="800000"/>
                </a:solidFill>
              </a:rPr>
              <a:t>T</a:t>
            </a:r>
            <a:r>
              <a:rPr lang="ru-RU" sz="4400"/>
              <a:t> </a:t>
            </a:r>
            <a:r>
              <a:rPr lang="en-US" sz="4400">
                <a:solidFill>
                  <a:srgbClr val="800000"/>
                </a:solidFill>
              </a:rPr>
              <a:t>= const</a:t>
            </a:r>
            <a:r>
              <a:rPr lang="ru-RU" sz="4400">
                <a:solidFill>
                  <a:srgbClr val="800000"/>
                </a:solidFill>
              </a:rPr>
              <a:t>, </a:t>
            </a:r>
            <a:r>
              <a:rPr lang="en-US" sz="4400">
                <a:solidFill>
                  <a:srgbClr val="800000"/>
                </a:solidFill>
              </a:rPr>
              <a:t>P</a:t>
            </a:r>
            <a:r>
              <a:rPr lang="ru-RU" sz="4400">
                <a:solidFill>
                  <a:srgbClr val="800000"/>
                </a:solidFill>
              </a:rPr>
              <a:t> </a:t>
            </a:r>
            <a:r>
              <a:rPr lang="en-US" sz="4400">
                <a:solidFill>
                  <a:srgbClr val="800000"/>
                </a:solidFill>
              </a:rPr>
              <a:t>= const</a:t>
            </a:r>
            <a:endParaRPr lang="ru-RU" sz="4400">
              <a:solidFill>
                <a:srgbClr val="800000"/>
              </a:solidFill>
            </a:endParaRPr>
          </a:p>
          <a:p>
            <a:pPr marL="0" indent="0">
              <a:buFontTx/>
              <a:buNone/>
            </a:pPr>
            <a:endParaRPr lang="ru-RU" sz="4000" baseline="-2500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218" name="Picture 2" descr="ArtDekadans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5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251200" cy="4525963"/>
          </a:xfrm>
        </p:spPr>
        <p:txBody>
          <a:bodyPr/>
          <a:lstStyle/>
          <a:p>
            <a:pPr>
              <a:buFontTx/>
              <a:buNone/>
            </a:pPr>
            <a:endParaRPr lang="ru-RU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ru-RU" sz="2800"/>
          </a:p>
        </p:txBody>
      </p:sp>
      <p:sp useBgFill="1">
        <p:nvSpPr>
          <p:cNvPr id="26522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88375" y="6419850"/>
            <a:ext cx="468313" cy="360363"/>
          </a:xfrm>
          <a:prstGeom prst="actionButtonReturn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5222" name="Rectangle 6"/>
          <p:cNvSpPr>
            <a:spLocks noGrp="1" noChangeArrowheads="1"/>
          </p:cNvSpPr>
          <p:nvPr>
            <p:ph type="title"/>
          </p:nvPr>
        </p:nvSpPr>
        <p:spPr>
          <a:xfrm>
            <a:off x="179388" y="5876925"/>
            <a:ext cx="2952750" cy="433388"/>
          </a:xfrm>
          <a:noFill/>
          <a:ln/>
        </p:spPr>
        <p:txBody>
          <a:bodyPr/>
          <a:lstStyle/>
          <a:p>
            <a:r>
              <a:rPr lang="ru-RU" sz="1600" b="1">
                <a:hlinkClick r:id="rId4" action="ppaction://hlinkfile"/>
              </a:rPr>
              <a:t>Изобарный процесс</a:t>
            </a:r>
            <a:endParaRPr lang="ru-RU" sz="1600" b="1"/>
          </a:p>
        </p:txBody>
      </p:sp>
      <p:sp>
        <p:nvSpPr>
          <p:cNvPr id="265223" name="Rectangle 7"/>
          <p:cNvSpPr>
            <a:spLocks noChangeArrowheads="1"/>
          </p:cNvSpPr>
          <p:nvPr/>
        </p:nvSpPr>
        <p:spPr bwMode="auto">
          <a:xfrm>
            <a:off x="395288" y="1255713"/>
            <a:ext cx="8459787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3600">
                <a:solidFill>
                  <a:srgbClr val="663300"/>
                </a:solidFill>
              </a:rPr>
              <a:t>       Нагревая газ при постоянном давлении и изменении температуры газа постоянной массы, его объем изменяется одинаково для всех газов.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098" name="Picture 2" descr="ArtDekadans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0099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1052513"/>
            <a:ext cx="8642350" cy="2881312"/>
          </a:xfrm>
        </p:spPr>
        <p:txBody>
          <a:bodyPr/>
          <a:lstStyle/>
          <a:p>
            <a:r>
              <a:rPr lang="ru-RU" sz="5400" b="1">
                <a:latin typeface="Arial Black" pitchFamily="34" charset="0"/>
              </a:rPr>
              <a:t/>
            </a:r>
            <a:br>
              <a:rPr lang="ru-RU" sz="5400" b="1">
                <a:latin typeface="Arial Black" pitchFamily="34" charset="0"/>
              </a:rPr>
            </a:br>
            <a:r>
              <a:rPr lang="ru-RU" sz="5400" b="1">
                <a:latin typeface="Arial Black" pitchFamily="34" charset="0"/>
              </a:rPr>
              <a:t> </a:t>
            </a:r>
            <a:r>
              <a:rPr lang="ru-RU" sz="5400">
                <a:latin typeface="Batang" pitchFamily="18" charset="-127"/>
              </a:rPr>
              <a:t/>
            </a:r>
            <a:br>
              <a:rPr lang="ru-RU" sz="5400">
                <a:latin typeface="Batang" pitchFamily="18" charset="-127"/>
              </a:rPr>
            </a:br>
            <a:endParaRPr lang="ru-RU">
              <a:latin typeface="Batang" pitchFamily="18" charset="-127"/>
            </a:endParaRPr>
          </a:p>
        </p:txBody>
      </p:sp>
      <p:pic>
        <p:nvPicPr>
          <p:cNvPr id="260102" name="Picture 6" descr="{B8751FEC-9755-455B-9866-1A85588AFE26}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00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0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0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3" name="Picture 5" descr="ArtDekadans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8686800" cy="5041900"/>
          </a:xfrm>
        </p:spPr>
        <p:txBody>
          <a:bodyPr/>
          <a:lstStyle/>
          <a:p>
            <a:r>
              <a:rPr lang="ru-RU" sz="5400" b="1">
                <a:solidFill>
                  <a:srgbClr val="663300"/>
                </a:solidFill>
                <a:latin typeface="Arial Narrow" pitchFamily="34" charset="0"/>
              </a:rPr>
              <a:t>Изохорный процесс</a:t>
            </a:r>
            <a:r>
              <a:rPr lang="ru-RU" sz="5400">
                <a:solidFill>
                  <a:srgbClr val="663300"/>
                </a:solidFill>
                <a:latin typeface="Arial Narrow" pitchFamily="34" charset="0"/>
              </a:rPr>
              <a:t> </a:t>
            </a:r>
            <a:r>
              <a:rPr lang="ru-RU" sz="5400" b="1">
                <a:solidFill>
                  <a:srgbClr val="663300"/>
                </a:solidFill>
                <a:latin typeface="Arial Narrow" pitchFamily="34" charset="0"/>
              </a:rPr>
              <a:t>–</a:t>
            </a:r>
            <a:r>
              <a:rPr lang="ru-RU" sz="5400">
                <a:solidFill>
                  <a:srgbClr val="663300"/>
                </a:solidFill>
                <a:latin typeface="Arial Narrow" pitchFamily="34" charset="0"/>
              </a:rPr>
              <a:t> </a:t>
            </a:r>
            <a:br>
              <a:rPr lang="ru-RU" sz="5400">
                <a:solidFill>
                  <a:srgbClr val="663300"/>
                </a:solidFill>
                <a:latin typeface="Arial Narrow" pitchFamily="34" charset="0"/>
              </a:rPr>
            </a:br>
            <a:r>
              <a:rPr lang="ru-RU" sz="5400">
                <a:solidFill>
                  <a:srgbClr val="663300"/>
                </a:solidFill>
                <a:latin typeface="Arial Narrow" pitchFamily="34" charset="0"/>
              </a:rPr>
              <a:t>процесс изменения состояния термодинамической системы при постоянном объёме</a:t>
            </a:r>
            <a:br>
              <a:rPr lang="ru-RU" sz="5400">
                <a:solidFill>
                  <a:srgbClr val="663300"/>
                </a:solidFill>
                <a:latin typeface="Arial Narrow" pitchFamily="34" charset="0"/>
              </a:rPr>
            </a:br>
            <a:r>
              <a:rPr lang="ru-RU" sz="5400"/>
              <a:t/>
            </a:r>
            <a:br>
              <a:rPr lang="ru-RU" sz="5400"/>
            </a:br>
            <a:r>
              <a:rPr lang="ru-RU" sz="5400"/>
              <a:t> </a:t>
            </a:r>
            <a:endParaRPr lang="ru-RU" sz="4000">
              <a:latin typeface="Batang" pitchFamily="18" charset="-127"/>
            </a:endParaRPr>
          </a:p>
        </p:txBody>
      </p:sp>
      <p:sp>
        <p:nvSpPr>
          <p:cNvPr id="119814" name="Rectangle 6"/>
          <p:cNvSpPr>
            <a:spLocks noChangeArrowheads="1"/>
          </p:cNvSpPr>
          <p:nvPr/>
        </p:nvSpPr>
        <p:spPr bwMode="auto">
          <a:xfrm>
            <a:off x="2555875" y="5157788"/>
            <a:ext cx="4727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ru-RU" sz="32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хорос</a:t>
            </a:r>
            <a:r>
              <a:rPr lang="en-US" sz="32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</a:t>
            </a:r>
            <a:r>
              <a:rPr lang="ru-RU" sz="32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(греч.) - объем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67" name="Picture 187" descr="ArtDekadans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3037" name="Rectangle 157"/>
          <p:cNvSpPr>
            <a:spLocks noGrp="1" noChangeArrowheads="1"/>
          </p:cNvSpPr>
          <p:nvPr>
            <p:ph type="title"/>
          </p:nvPr>
        </p:nvSpPr>
        <p:spPr>
          <a:xfrm>
            <a:off x="179388" y="692150"/>
            <a:ext cx="8713787" cy="936625"/>
          </a:xfrm>
        </p:spPr>
        <p:txBody>
          <a:bodyPr/>
          <a:lstStyle/>
          <a:p>
            <a:r>
              <a:rPr lang="ru-RU" sz="2400" b="1">
                <a:solidFill>
                  <a:srgbClr val="800000"/>
                </a:solidFill>
                <a:latin typeface="Arial Narrow" pitchFamily="34" charset="0"/>
              </a:rPr>
              <a:t>Задание 1</a:t>
            </a:r>
            <a:br>
              <a:rPr lang="ru-RU" sz="2400" b="1">
                <a:solidFill>
                  <a:srgbClr val="800000"/>
                </a:solidFill>
                <a:latin typeface="Arial Narrow" pitchFamily="34" charset="0"/>
              </a:rPr>
            </a:br>
            <a:r>
              <a:rPr lang="ru-RU" sz="2400">
                <a:solidFill>
                  <a:srgbClr val="800000"/>
                </a:solidFill>
                <a:latin typeface="Arial Narrow" pitchFamily="34" charset="0"/>
              </a:rPr>
              <a:t>Используя уравнение состояния идеального газа, </a:t>
            </a:r>
            <a:br>
              <a:rPr lang="ru-RU" sz="2400">
                <a:solidFill>
                  <a:srgbClr val="800000"/>
                </a:solidFill>
                <a:latin typeface="Arial Narrow" pitchFamily="34" charset="0"/>
              </a:rPr>
            </a:br>
            <a:r>
              <a:rPr lang="ru-RU" sz="2400">
                <a:solidFill>
                  <a:srgbClr val="800000"/>
                </a:solidFill>
                <a:latin typeface="Arial Narrow" pitchFamily="34" charset="0"/>
              </a:rPr>
              <a:t>вычислите по четырем параметрам, представленным в таблице, пятый, неизвестный параметр</a:t>
            </a:r>
          </a:p>
        </p:txBody>
      </p:sp>
      <p:graphicFrame>
        <p:nvGraphicFramePr>
          <p:cNvPr id="123063" name="Group 183"/>
          <p:cNvGraphicFramePr>
            <a:graphicFrameLocks noGrp="1"/>
          </p:cNvGraphicFramePr>
          <p:nvPr>
            <p:ph type="dgm" idx="1"/>
          </p:nvPr>
        </p:nvGraphicFramePr>
        <p:xfrm>
          <a:off x="179388" y="2133600"/>
          <a:ext cx="8713787" cy="4338639"/>
        </p:xfrm>
        <a:graphic>
          <a:graphicData uri="http://schemas.openxmlformats.org/drawingml/2006/table">
            <a:tbl>
              <a:tblPr/>
              <a:tblGrid>
                <a:gridCol w="1452562"/>
                <a:gridCol w="1162050"/>
                <a:gridCol w="1582738"/>
                <a:gridCol w="1611312"/>
                <a:gridCol w="1452563"/>
                <a:gridCol w="1452562"/>
              </a:tblGrid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Номер варианта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m ,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кг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М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кг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моль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P,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Па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V,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м</a:t>
                      </a: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Т, 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вариант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4*10</a:t>
                      </a: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-3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2*10</a:t>
                      </a: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16,6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?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вариант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0,02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2*10</a:t>
                      </a: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-3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8,3*10</a:t>
                      </a: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?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вариант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32*10</a:t>
                      </a: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-3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?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24,9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4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вариант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?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5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вариант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?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44*10</a:t>
                      </a: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-3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0,0249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42" name="Picture 2" descr="ArtDekadans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6243" name="Rectangle 3"/>
          <p:cNvSpPr>
            <a:spLocks noChangeArrowheads="1"/>
          </p:cNvSpPr>
          <p:nvPr/>
        </p:nvSpPr>
        <p:spPr bwMode="auto">
          <a:xfrm>
            <a:off x="0" y="260350"/>
            <a:ext cx="874871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5400">
                <a:solidFill>
                  <a:srgbClr val="800000"/>
                </a:solidFill>
                <a:latin typeface="Arial Narrow" pitchFamily="34" charset="0"/>
              </a:rPr>
              <a:t>Закон  Шарля</a:t>
            </a:r>
          </a:p>
        </p:txBody>
      </p:sp>
      <p:sp>
        <p:nvSpPr>
          <p:cNvPr id="266244" name="Rectangle 4"/>
          <p:cNvSpPr>
            <a:spLocks noChangeArrowheads="1"/>
          </p:cNvSpPr>
          <p:nvPr/>
        </p:nvSpPr>
        <p:spPr bwMode="auto">
          <a:xfrm>
            <a:off x="0" y="3213100"/>
            <a:ext cx="334803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i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       </a:t>
            </a:r>
            <a:r>
              <a:rPr lang="ru-RU" sz="2300" i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Ж. Шарль (франц.)</a:t>
            </a:r>
          </a:p>
          <a:p>
            <a:pPr eaLnBrk="0" hangingPunct="0"/>
            <a:r>
              <a:rPr lang="ru-RU" sz="2300" i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             (1746-1823 г.)</a:t>
            </a:r>
            <a:r>
              <a:rPr lang="ru-RU" i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                                                                                  </a:t>
            </a:r>
          </a:p>
        </p:txBody>
      </p:sp>
      <p:sp>
        <p:nvSpPr>
          <p:cNvPr id="266245" name="Rectangle 5"/>
          <p:cNvSpPr>
            <a:spLocks noChangeArrowheads="1"/>
          </p:cNvSpPr>
          <p:nvPr/>
        </p:nvSpPr>
        <p:spPr bwMode="auto">
          <a:xfrm>
            <a:off x="4500563" y="1196975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i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1787 г</a:t>
            </a:r>
          </a:p>
        </p:txBody>
      </p:sp>
      <p:pic>
        <p:nvPicPr>
          <p:cNvPr id="266247" name="Picture 7" descr="Jacques_Charles_-_Julien_L%C3%A9opold_Boill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400" y="1700213"/>
            <a:ext cx="342423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61" name="Picture 5" descr="ArtDekadans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>
                <a:solidFill>
                  <a:srgbClr val="800000"/>
                </a:solidFill>
                <a:latin typeface="Arial Narrow" pitchFamily="34" charset="0"/>
              </a:rPr>
              <a:t>Закон Шарля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518525" cy="3989387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ru-RU" sz="4400">
                <a:solidFill>
                  <a:srgbClr val="663300"/>
                </a:solidFill>
              </a:rPr>
              <a:t>        Для газа данной массы отношение давления газа к его температуре постоянно, если объём не меняется</a:t>
            </a:r>
            <a:r>
              <a:rPr lang="en-US" sz="4400">
                <a:solidFill>
                  <a:srgbClr val="663300"/>
                </a:solidFill>
              </a:rPr>
              <a:t>: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4400">
                <a:solidFill>
                  <a:srgbClr val="663300"/>
                </a:solidFill>
              </a:rPr>
              <a:t>          </a:t>
            </a:r>
            <a:r>
              <a:rPr lang="en-US" sz="4400" u="sng">
                <a:solidFill>
                  <a:srgbClr val="663300"/>
                </a:solidFill>
              </a:rPr>
              <a:t>P</a:t>
            </a:r>
            <a:endParaRPr lang="ru-RU" sz="4400" u="sng">
              <a:solidFill>
                <a:srgbClr val="6633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4400">
                <a:solidFill>
                  <a:srgbClr val="663300"/>
                </a:solidFill>
              </a:rPr>
              <a:t>          T</a:t>
            </a:r>
            <a:endParaRPr lang="ru-RU" sz="4400">
              <a:solidFill>
                <a:srgbClr val="663300"/>
              </a:solidFill>
            </a:endParaRPr>
          </a:p>
        </p:txBody>
      </p:sp>
      <p:sp>
        <p:nvSpPr>
          <p:cNvPr id="121860" name="WordArt 4"/>
          <p:cNvSpPr>
            <a:spLocks noChangeArrowheads="1" noChangeShapeType="1" noTextEdit="1"/>
          </p:cNvSpPr>
          <p:nvPr/>
        </p:nvSpPr>
        <p:spPr bwMode="auto">
          <a:xfrm>
            <a:off x="2771775" y="4437063"/>
            <a:ext cx="13620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33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=const</a:t>
            </a:r>
            <a:endParaRPr lang="ru-RU" sz="3600" i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6633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4211638" y="4508500"/>
            <a:ext cx="34559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663300"/>
                </a:solidFill>
              </a:rPr>
              <a:t>,   </a:t>
            </a:r>
            <a:r>
              <a:rPr lang="en-US" sz="4400" b="1">
                <a:solidFill>
                  <a:srgbClr val="663300"/>
                </a:solidFill>
                <a:latin typeface="Arial Narrow" pitchFamily="34" charset="0"/>
              </a:rPr>
              <a:t>V = const</a:t>
            </a:r>
            <a:endParaRPr lang="ru-RU" sz="4400" b="1">
              <a:solidFill>
                <a:srgbClr val="6633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266" name="Picture 2" descr="ArtDekadans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7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251200" cy="4525963"/>
          </a:xfrm>
        </p:spPr>
        <p:txBody>
          <a:bodyPr/>
          <a:lstStyle/>
          <a:p>
            <a:pPr>
              <a:buFontTx/>
              <a:buNone/>
            </a:pPr>
            <a:endParaRPr lang="ru-RU" sz="2800"/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ru-RU" sz="2800"/>
          </a:p>
        </p:txBody>
      </p:sp>
      <p:sp useBgFill="1">
        <p:nvSpPr>
          <p:cNvPr id="26726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88375" y="6419850"/>
            <a:ext cx="468313" cy="360363"/>
          </a:xfrm>
          <a:prstGeom prst="actionButtonReturn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7269" name="Rectangle 5"/>
          <p:cNvSpPr>
            <a:spLocks noGrp="1" noChangeArrowheads="1"/>
          </p:cNvSpPr>
          <p:nvPr>
            <p:ph type="title"/>
          </p:nvPr>
        </p:nvSpPr>
        <p:spPr>
          <a:xfrm>
            <a:off x="179388" y="5876925"/>
            <a:ext cx="2952750" cy="433388"/>
          </a:xfrm>
          <a:noFill/>
          <a:ln/>
        </p:spPr>
        <p:txBody>
          <a:bodyPr/>
          <a:lstStyle/>
          <a:p>
            <a:r>
              <a:rPr lang="ru-RU" sz="1600" b="1">
                <a:hlinkClick r:id="rId4" action="ppaction://hlinkfile"/>
              </a:rPr>
              <a:t>Изохорный процесс</a:t>
            </a:r>
            <a:endParaRPr lang="ru-RU" sz="1600" b="1"/>
          </a:p>
        </p:txBody>
      </p:sp>
      <p:sp>
        <p:nvSpPr>
          <p:cNvPr id="267271" name="Rectangle 7"/>
          <p:cNvSpPr>
            <a:spLocks noChangeArrowheads="1"/>
          </p:cNvSpPr>
          <p:nvPr/>
        </p:nvSpPr>
        <p:spPr bwMode="auto">
          <a:xfrm>
            <a:off x="323850" y="908050"/>
            <a:ext cx="8353425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ru-RU" sz="3600" b="1">
                <a:solidFill>
                  <a:srgbClr val="663300"/>
                </a:solidFill>
                <a:latin typeface="Arial Narrow" pitchFamily="34" charset="0"/>
              </a:rPr>
              <a:t>      Давление газа зависит от числа ударов молекул о стенки сосуда.</a:t>
            </a:r>
          </a:p>
          <a:p>
            <a:pPr algn="just"/>
            <a:endParaRPr lang="ru-RU" b="1">
              <a:solidFill>
                <a:srgbClr val="663300"/>
              </a:solidFill>
              <a:latin typeface="Arial Narrow" pitchFamily="34" charset="0"/>
            </a:endParaRPr>
          </a:p>
          <a:p>
            <a:pPr algn="just"/>
            <a:r>
              <a:rPr lang="ru-RU" sz="3600" b="1">
                <a:solidFill>
                  <a:srgbClr val="663300"/>
                </a:solidFill>
                <a:latin typeface="Arial Narrow" pitchFamily="34" charset="0"/>
              </a:rPr>
              <a:t>      При повышении температуры число ударов молекул увеличивается и, следовательно, давление повышается.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122" name="Picture 2" descr="ArtDekadans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61126" name="Picture 6" descr="{CAB06042-7507-49A8-A966-DFEA5162F81E}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3410" name="Picture 2" descr="ArtDekadans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73411" name="Picture 3" descr="C:\Documents and Settings\Physicon\Physics7-11\content2\chapter2\section\paragraph2\images\0200201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0" y="1196975"/>
            <a:ext cx="9144000" cy="2359025"/>
          </a:xfrm>
          <a:prstGeom prst="rect">
            <a:avLst/>
          </a:prstGeom>
          <a:noFill/>
        </p:spPr>
      </p:pic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250825" y="3929063"/>
            <a:ext cx="849788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/>
              <a:t>         </a:t>
            </a:r>
            <a:r>
              <a:rPr lang="ru-RU" sz="2400" i="1">
                <a:solidFill>
                  <a:srgbClr val="663300"/>
                </a:solidFill>
              </a:rPr>
              <a:t>Если переход между состояниями системы с разными значениями p, V, T происходит так медленно, что в каждый данный момент времени систему можно считать находящейся в равновесии с окружающей средой, то такой переход называется </a:t>
            </a:r>
            <a:r>
              <a:rPr lang="ru-RU" sz="2400" b="1" i="1">
                <a:solidFill>
                  <a:srgbClr val="800000"/>
                </a:solidFill>
              </a:rPr>
              <a:t>квазистатическим.</a:t>
            </a:r>
            <a:r>
              <a:rPr lang="ru-RU" sz="2400" b="1" i="1">
                <a:solidFill>
                  <a:srgbClr val="663300"/>
                </a:solidFill>
              </a:rPr>
              <a:t> </a:t>
            </a:r>
          </a:p>
        </p:txBody>
      </p:sp>
      <p:sp>
        <p:nvSpPr>
          <p:cNvPr id="273413" name="Rectangle 5"/>
          <p:cNvSpPr>
            <a:spLocks noChangeArrowheads="1"/>
          </p:cNvSpPr>
          <p:nvPr/>
        </p:nvSpPr>
        <p:spPr bwMode="auto">
          <a:xfrm>
            <a:off x="2051050" y="476250"/>
            <a:ext cx="55895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800000"/>
                </a:solidFill>
              </a:rPr>
              <a:t>Диаграммы состояния.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3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562" name="2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9200" y="6092825"/>
            <a:ext cx="304800" cy="304800"/>
          </a:xfrm>
          <a:prstGeom prst="rect">
            <a:avLst/>
          </a:prstGeom>
          <a:noFill/>
        </p:spPr>
      </p:pic>
      <p:pic>
        <p:nvPicPr>
          <p:cNvPr id="193559" name="Picture 23" descr="ArtDekadans"/>
          <p:cNvPicPr>
            <a:picLocks noChangeAspect="1" noChangeArrowheads="1"/>
          </p:cNvPicPr>
          <p:nvPr/>
        </p:nvPicPr>
        <p:blipFill>
          <a:blip r:embed="rId4" cstate="print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008063"/>
          </a:xfrm>
        </p:spPr>
        <p:txBody>
          <a:bodyPr/>
          <a:lstStyle/>
          <a:p>
            <a:r>
              <a:rPr lang="ru-RU" sz="2800">
                <a:solidFill>
                  <a:srgbClr val="800000"/>
                </a:solidFill>
              </a:rPr>
              <a:t>Задание 2</a:t>
            </a:r>
            <a:br>
              <a:rPr lang="ru-RU" sz="2800">
                <a:solidFill>
                  <a:srgbClr val="800000"/>
                </a:solidFill>
              </a:rPr>
            </a:br>
            <a:endParaRPr lang="ru-RU" sz="2800">
              <a:solidFill>
                <a:srgbClr val="800000"/>
              </a:solidFill>
            </a:endParaRP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4076700"/>
            <a:ext cx="3203575" cy="1955800"/>
          </a:xfrm>
        </p:spPr>
        <p:txBody>
          <a:bodyPr/>
          <a:lstStyle/>
          <a:p>
            <a:pPr lvl="1" algn="ctr">
              <a:lnSpc>
                <a:spcPct val="90000"/>
              </a:lnSpc>
              <a:buFontTx/>
              <a:buNone/>
            </a:pPr>
            <a:r>
              <a:rPr lang="ru-RU" sz="2800">
                <a:solidFill>
                  <a:srgbClr val="800000"/>
                </a:solidFill>
              </a:rPr>
              <a:t>Вариант 1</a:t>
            </a:r>
          </a:p>
          <a:p>
            <a:pPr lvl="1" algn="ctr">
              <a:lnSpc>
                <a:spcPct val="90000"/>
              </a:lnSpc>
              <a:buFontTx/>
              <a:buNone/>
            </a:pPr>
            <a:endParaRPr lang="ru-RU" sz="2800">
              <a:solidFill>
                <a:srgbClr val="800000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i="1">
                <a:solidFill>
                  <a:srgbClr val="663300"/>
                </a:solidFill>
              </a:rPr>
              <a:t>изотермическом процессе?</a:t>
            </a:r>
          </a:p>
        </p:txBody>
      </p:sp>
      <p:sp>
        <p:nvSpPr>
          <p:cNvPr id="1935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563938" y="4076700"/>
            <a:ext cx="2520950" cy="2162175"/>
          </a:xfrm>
        </p:spPr>
        <p:txBody>
          <a:bodyPr/>
          <a:lstStyle/>
          <a:p>
            <a:pPr lvl="1" algn="ctr">
              <a:lnSpc>
                <a:spcPct val="90000"/>
              </a:lnSpc>
              <a:buFontTx/>
              <a:buNone/>
            </a:pPr>
            <a:r>
              <a:rPr lang="ru-RU" sz="2800">
                <a:solidFill>
                  <a:srgbClr val="800000"/>
                </a:solidFill>
              </a:rPr>
              <a:t>Вариант </a:t>
            </a:r>
            <a:r>
              <a:rPr lang="en-US" sz="2800">
                <a:solidFill>
                  <a:srgbClr val="800000"/>
                </a:solidFill>
              </a:rPr>
              <a:t>2</a:t>
            </a:r>
            <a:endParaRPr lang="ru-RU" sz="2800">
              <a:solidFill>
                <a:srgbClr val="800000"/>
              </a:solidFill>
            </a:endParaRPr>
          </a:p>
          <a:p>
            <a:pPr lvl="1" algn="ctr">
              <a:lnSpc>
                <a:spcPct val="90000"/>
              </a:lnSpc>
              <a:buFontTx/>
              <a:buNone/>
            </a:pPr>
            <a:endParaRPr lang="ru-RU"/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    </a:t>
            </a:r>
            <a:r>
              <a:rPr lang="ru-RU" i="1">
                <a:solidFill>
                  <a:srgbClr val="663300"/>
                </a:solidFill>
              </a:rPr>
              <a:t>изобарном процессе?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ru-RU" sz="2800"/>
          </a:p>
          <a:p>
            <a:pPr>
              <a:lnSpc>
                <a:spcPct val="90000"/>
              </a:lnSpc>
            </a:pPr>
            <a:endParaRPr lang="ru-RU"/>
          </a:p>
        </p:txBody>
      </p:sp>
      <p:grpSp>
        <p:nvGrpSpPr>
          <p:cNvPr id="193541" name="Group 5"/>
          <p:cNvGrpSpPr>
            <a:grpSpLocks/>
          </p:cNvGrpSpPr>
          <p:nvPr/>
        </p:nvGrpSpPr>
        <p:grpSpPr bwMode="auto">
          <a:xfrm>
            <a:off x="684213" y="1125538"/>
            <a:ext cx="7259637" cy="1643062"/>
            <a:chOff x="340" y="752"/>
            <a:chExt cx="4664" cy="1004"/>
          </a:xfrm>
        </p:grpSpPr>
        <p:sp>
          <p:nvSpPr>
            <p:cNvPr id="193542" name="Rectangle 6"/>
            <p:cNvSpPr>
              <a:spLocks noChangeArrowheads="1"/>
            </p:cNvSpPr>
            <p:nvPr/>
          </p:nvSpPr>
          <p:spPr bwMode="auto">
            <a:xfrm>
              <a:off x="340" y="752"/>
              <a:ext cx="619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>
                  <a:latin typeface="Tahoma" pitchFamily="34" charset="0"/>
                </a:rPr>
                <a:t>     </a:t>
              </a:r>
              <a:r>
                <a:rPr lang="ru-RU" sz="2400" b="1" i="1">
                  <a:solidFill>
                    <a:srgbClr val="800000"/>
                  </a:solidFill>
                  <a:latin typeface="Tahoma" pitchFamily="34" charset="0"/>
                </a:rPr>
                <a:t>А.</a:t>
              </a:r>
            </a:p>
          </p:txBody>
        </p:sp>
        <p:sp>
          <p:nvSpPr>
            <p:cNvPr id="193543" name="Rectangle 7"/>
            <p:cNvSpPr>
              <a:spLocks noChangeArrowheads="1"/>
            </p:cNvSpPr>
            <p:nvPr/>
          </p:nvSpPr>
          <p:spPr bwMode="auto">
            <a:xfrm>
              <a:off x="1565" y="754"/>
              <a:ext cx="620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latin typeface="Tahoma" pitchFamily="34" charset="0"/>
                </a:rPr>
                <a:t>     </a:t>
              </a:r>
              <a:r>
                <a:rPr lang="ru-RU" sz="2400" b="1" i="1">
                  <a:solidFill>
                    <a:srgbClr val="800000"/>
                  </a:solidFill>
                  <a:latin typeface="Tahoma" pitchFamily="34" charset="0"/>
                </a:rPr>
                <a:t>Б.</a:t>
              </a:r>
            </a:p>
          </p:txBody>
        </p:sp>
        <p:sp>
          <p:nvSpPr>
            <p:cNvPr id="193544" name="Rectangle 8"/>
            <p:cNvSpPr>
              <a:spLocks noChangeArrowheads="1"/>
            </p:cNvSpPr>
            <p:nvPr/>
          </p:nvSpPr>
          <p:spPr bwMode="auto">
            <a:xfrm>
              <a:off x="2925" y="754"/>
              <a:ext cx="620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>
                  <a:latin typeface="Tahoma" pitchFamily="34" charset="0"/>
                </a:rPr>
                <a:t>     </a:t>
              </a:r>
              <a:r>
                <a:rPr lang="ru-RU" sz="2400" b="1" i="1">
                  <a:solidFill>
                    <a:srgbClr val="800000"/>
                  </a:solidFill>
                  <a:latin typeface="Tahoma" pitchFamily="34" charset="0"/>
                </a:rPr>
                <a:t>В.</a:t>
              </a:r>
            </a:p>
          </p:txBody>
        </p:sp>
        <p:sp>
          <p:nvSpPr>
            <p:cNvPr id="193545" name="Rectangle 9"/>
            <p:cNvSpPr>
              <a:spLocks noChangeArrowheads="1"/>
            </p:cNvSpPr>
            <p:nvPr/>
          </p:nvSpPr>
          <p:spPr bwMode="auto">
            <a:xfrm>
              <a:off x="4285" y="754"/>
              <a:ext cx="719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latin typeface="Tahoma" pitchFamily="34" charset="0"/>
                </a:rPr>
                <a:t>       </a:t>
              </a:r>
              <a:r>
                <a:rPr lang="ru-RU" sz="2400" b="1" i="1">
                  <a:solidFill>
                    <a:srgbClr val="800000"/>
                  </a:solidFill>
                  <a:latin typeface="Tahoma" pitchFamily="34" charset="0"/>
                </a:rPr>
                <a:t>Г.</a:t>
              </a:r>
            </a:p>
          </p:txBody>
        </p:sp>
        <p:sp>
          <p:nvSpPr>
            <p:cNvPr id="193546" name="Text Box 10"/>
            <p:cNvSpPr txBox="1">
              <a:spLocks noChangeArrowheads="1"/>
            </p:cNvSpPr>
            <p:nvPr/>
          </p:nvSpPr>
          <p:spPr bwMode="auto">
            <a:xfrm>
              <a:off x="612" y="1207"/>
              <a:ext cx="363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800" b="1">
                  <a:solidFill>
                    <a:srgbClr val="663300"/>
                  </a:solidFill>
                  <a:latin typeface="Tahoma" pitchFamily="34" charset="0"/>
                </a:rPr>
                <a:t>Т</a:t>
              </a:r>
            </a:p>
          </p:txBody>
        </p:sp>
        <p:sp>
          <p:nvSpPr>
            <p:cNvPr id="193547" name="Text Box 11"/>
            <p:cNvSpPr txBox="1">
              <a:spLocks noChangeArrowheads="1"/>
            </p:cNvSpPr>
            <p:nvPr/>
          </p:nvSpPr>
          <p:spPr bwMode="auto">
            <a:xfrm>
              <a:off x="3243" y="1207"/>
              <a:ext cx="499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>
                  <a:solidFill>
                    <a:srgbClr val="663300"/>
                  </a:solidFill>
                  <a:latin typeface="Tahoma" pitchFamily="34" charset="0"/>
                </a:rPr>
                <a:t>V</a:t>
              </a:r>
              <a:endParaRPr lang="ru-RU" sz="4800" b="1">
                <a:solidFill>
                  <a:srgbClr val="663300"/>
                </a:solidFill>
                <a:latin typeface="Tahoma" pitchFamily="34" charset="0"/>
              </a:endParaRPr>
            </a:p>
          </p:txBody>
        </p:sp>
        <p:sp>
          <p:nvSpPr>
            <p:cNvPr id="193548" name="Text Box 12"/>
            <p:cNvSpPr txBox="1">
              <a:spLocks noChangeArrowheads="1"/>
            </p:cNvSpPr>
            <p:nvPr/>
          </p:nvSpPr>
          <p:spPr bwMode="auto">
            <a:xfrm>
              <a:off x="1882" y="1207"/>
              <a:ext cx="635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>
                  <a:solidFill>
                    <a:srgbClr val="663300"/>
                  </a:solidFill>
                  <a:latin typeface="Tahoma" pitchFamily="34" charset="0"/>
                </a:rPr>
                <a:t>p</a:t>
              </a:r>
              <a:endParaRPr lang="ru-RU" sz="4800" b="1">
                <a:solidFill>
                  <a:srgbClr val="663300"/>
                </a:solidFill>
                <a:latin typeface="Tahoma" pitchFamily="34" charset="0"/>
              </a:endParaRPr>
            </a:p>
          </p:txBody>
        </p:sp>
        <p:sp>
          <p:nvSpPr>
            <p:cNvPr id="193549" name="Text Box 13"/>
            <p:cNvSpPr txBox="1">
              <a:spLocks noChangeArrowheads="1"/>
            </p:cNvSpPr>
            <p:nvPr/>
          </p:nvSpPr>
          <p:spPr bwMode="auto">
            <a:xfrm>
              <a:off x="4604" y="1253"/>
              <a:ext cx="363" cy="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b="1">
                  <a:solidFill>
                    <a:srgbClr val="663300"/>
                  </a:solidFill>
                  <a:latin typeface="Tahoma" pitchFamily="34" charset="0"/>
                </a:rPr>
                <a:t>m</a:t>
              </a:r>
              <a:endParaRPr lang="ru-RU" sz="4800" b="1">
                <a:solidFill>
                  <a:srgbClr val="663300"/>
                </a:solidFill>
                <a:latin typeface="Tahoma" pitchFamily="34" charset="0"/>
              </a:endParaRPr>
            </a:p>
          </p:txBody>
        </p:sp>
      </p:grpSp>
      <p:sp>
        <p:nvSpPr>
          <p:cNvPr id="193550" name="Line 14"/>
          <p:cNvSpPr>
            <a:spLocks noChangeShapeType="1"/>
          </p:cNvSpPr>
          <p:nvPr/>
        </p:nvSpPr>
        <p:spPr bwMode="auto">
          <a:xfrm>
            <a:off x="3348038" y="4005263"/>
            <a:ext cx="0" cy="2447925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93551" name="Text Box 15"/>
          <p:cNvSpPr txBox="1">
            <a:spLocks noChangeArrowheads="1"/>
          </p:cNvSpPr>
          <p:nvPr/>
        </p:nvSpPr>
        <p:spPr bwMode="auto">
          <a:xfrm>
            <a:off x="539750" y="2852738"/>
            <a:ext cx="79200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Какой из макроскопических параметров остается постоянным при</a:t>
            </a:r>
            <a:r>
              <a:rPr lang="en-US" sz="24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ru-RU" sz="24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…</a:t>
            </a:r>
          </a:p>
        </p:txBody>
      </p:sp>
      <p:sp>
        <p:nvSpPr>
          <p:cNvPr id="193553" name="Text Box 17"/>
          <p:cNvSpPr txBox="1">
            <a:spLocks noChangeArrowheads="1"/>
          </p:cNvSpPr>
          <p:nvPr/>
        </p:nvSpPr>
        <p:spPr bwMode="auto">
          <a:xfrm>
            <a:off x="0" y="6381750"/>
            <a:ext cx="1547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ru-RU" b="1"/>
          </a:p>
        </p:txBody>
      </p:sp>
      <p:sp>
        <p:nvSpPr>
          <p:cNvPr id="193560" name="Rectangle 24"/>
          <p:cNvSpPr>
            <a:spLocks noChangeArrowheads="1"/>
          </p:cNvSpPr>
          <p:nvPr/>
        </p:nvSpPr>
        <p:spPr bwMode="auto">
          <a:xfrm>
            <a:off x="6372225" y="4076700"/>
            <a:ext cx="252095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ctr">
              <a:lnSpc>
                <a:spcPct val="90000"/>
              </a:lnSpc>
              <a:spcBef>
                <a:spcPct val="20000"/>
              </a:spcBef>
            </a:pPr>
            <a:r>
              <a:rPr lang="ru-RU" sz="2800">
                <a:solidFill>
                  <a:srgbClr val="800000"/>
                </a:solidFill>
              </a:rPr>
              <a:t>Вариант 3</a:t>
            </a:r>
          </a:p>
          <a:p>
            <a:pPr marL="742950" lvl="1" indent="-285750" algn="ctr">
              <a:lnSpc>
                <a:spcPct val="90000"/>
              </a:lnSpc>
              <a:spcBef>
                <a:spcPct val="20000"/>
              </a:spcBef>
            </a:pPr>
            <a:endParaRPr lang="ru-RU" sz="24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800"/>
              <a:t>    </a:t>
            </a:r>
            <a:r>
              <a:rPr lang="ru-RU" sz="2800" i="1">
                <a:solidFill>
                  <a:srgbClr val="663300"/>
                </a:solidFill>
              </a:rPr>
              <a:t>изохорном процессе?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</a:pPr>
            <a:endParaRPr lang="ru-RU" sz="28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ru-RU" sz="2800"/>
          </a:p>
        </p:txBody>
      </p:sp>
      <p:sp>
        <p:nvSpPr>
          <p:cNvPr id="193561" name="Line 25"/>
          <p:cNvSpPr>
            <a:spLocks noChangeShapeType="1"/>
          </p:cNvSpPr>
          <p:nvPr/>
        </p:nvSpPr>
        <p:spPr bwMode="auto">
          <a:xfrm>
            <a:off x="6443663" y="4076700"/>
            <a:ext cx="0" cy="2447925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3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3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3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4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24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93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3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24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9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240"/>
                            </p:stCondLst>
                            <p:childTnLst>
                              <p:par>
                                <p:cTn id="3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65803" fill="hold"/>
                                        <p:tgtEl>
                                          <p:spTgt spid="1935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3562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290" name="Picture 2" descr="ArtDekadans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8291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008063"/>
          </a:xfrm>
        </p:spPr>
        <p:txBody>
          <a:bodyPr/>
          <a:lstStyle/>
          <a:p>
            <a:r>
              <a:rPr lang="ru-RU" sz="3200" b="1">
                <a:solidFill>
                  <a:srgbClr val="800000"/>
                </a:solidFill>
              </a:rPr>
              <a:t>Ответ</a:t>
            </a:r>
          </a:p>
        </p:txBody>
      </p:sp>
      <p:sp>
        <p:nvSpPr>
          <p:cNvPr id="2682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28775"/>
            <a:ext cx="3348038" cy="2592388"/>
          </a:xfrm>
        </p:spPr>
        <p:txBody>
          <a:bodyPr/>
          <a:lstStyle/>
          <a:p>
            <a:pPr lvl="1" algn="ctr">
              <a:lnSpc>
                <a:spcPct val="80000"/>
              </a:lnSpc>
              <a:buFontTx/>
              <a:buNone/>
            </a:pPr>
            <a:r>
              <a:rPr lang="ru-RU" sz="3200">
                <a:solidFill>
                  <a:srgbClr val="800000"/>
                </a:solidFill>
              </a:rPr>
              <a:t>Вариант 1</a:t>
            </a:r>
          </a:p>
          <a:p>
            <a:pPr lvl="1" algn="ctr">
              <a:lnSpc>
                <a:spcPct val="80000"/>
              </a:lnSpc>
              <a:buFontTx/>
              <a:buNone/>
            </a:pPr>
            <a:endParaRPr lang="ru-RU" sz="3200" b="1">
              <a:solidFill>
                <a:srgbClr val="800000"/>
              </a:solidFill>
            </a:endParaRPr>
          </a:p>
          <a:p>
            <a:pPr lvl="1" algn="ctr">
              <a:lnSpc>
                <a:spcPct val="80000"/>
              </a:lnSpc>
              <a:buFontTx/>
              <a:buNone/>
            </a:pPr>
            <a:endParaRPr lang="ru-RU" sz="1000" b="1">
              <a:solidFill>
                <a:srgbClr val="663300"/>
              </a:solidFill>
            </a:endParaRPr>
          </a:p>
          <a:p>
            <a:pPr lvl="1" algn="ctr">
              <a:lnSpc>
                <a:spcPct val="80000"/>
              </a:lnSpc>
              <a:buFontTx/>
              <a:buNone/>
            </a:pPr>
            <a:endParaRPr lang="en-US" sz="3200" b="1">
              <a:solidFill>
                <a:srgbClr val="663300"/>
              </a:solidFill>
            </a:endParaRPr>
          </a:p>
          <a:p>
            <a:pPr lvl="1" algn="ctr">
              <a:lnSpc>
                <a:spcPct val="80000"/>
              </a:lnSpc>
              <a:buFontTx/>
              <a:buNone/>
            </a:pPr>
            <a:r>
              <a:rPr lang="ru-RU" sz="5400" b="1">
                <a:solidFill>
                  <a:srgbClr val="663300"/>
                </a:solidFill>
              </a:rPr>
              <a:t>А) Т</a:t>
            </a:r>
          </a:p>
        </p:txBody>
      </p:sp>
      <p:sp>
        <p:nvSpPr>
          <p:cNvPr id="26829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348038" y="1557338"/>
            <a:ext cx="2376487" cy="2735262"/>
          </a:xfrm>
        </p:spPr>
        <p:txBody>
          <a:bodyPr/>
          <a:lstStyle/>
          <a:p>
            <a:pPr lvl="1" algn="ctr">
              <a:lnSpc>
                <a:spcPct val="80000"/>
              </a:lnSpc>
              <a:buFontTx/>
              <a:buNone/>
            </a:pPr>
            <a:r>
              <a:rPr lang="ru-RU" sz="2800">
                <a:solidFill>
                  <a:srgbClr val="800000"/>
                </a:solidFill>
              </a:rPr>
              <a:t>Вариант </a:t>
            </a:r>
            <a:r>
              <a:rPr lang="en-US" sz="2800">
                <a:solidFill>
                  <a:srgbClr val="800000"/>
                </a:solidFill>
              </a:rPr>
              <a:t>2</a:t>
            </a:r>
            <a:endParaRPr lang="ru-RU" sz="2800">
              <a:solidFill>
                <a:srgbClr val="800000"/>
              </a:solidFill>
            </a:endParaRPr>
          </a:p>
          <a:p>
            <a:pPr lvl="1" algn="ctr">
              <a:lnSpc>
                <a:spcPct val="80000"/>
              </a:lnSpc>
              <a:buFontTx/>
              <a:buNone/>
            </a:pPr>
            <a:endParaRPr lang="ru-RU" sz="2800"/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/>
              <a:t>   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200"/>
          </a:p>
          <a:p>
            <a:pPr>
              <a:lnSpc>
                <a:spcPct val="80000"/>
              </a:lnSpc>
              <a:buFontTx/>
              <a:buNone/>
            </a:pPr>
            <a:endParaRPr lang="en-US" sz="1200"/>
          </a:p>
          <a:p>
            <a:pPr>
              <a:lnSpc>
                <a:spcPct val="80000"/>
              </a:lnSpc>
              <a:buFontTx/>
              <a:buNone/>
            </a:pPr>
            <a:endParaRPr lang="ru-RU" sz="120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400"/>
              <a:t>      </a:t>
            </a:r>
            <a:endParaRPr lang="en-US" sz="140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6000" b="1">
                <a:solidFill>
                  <a:srgbClr val="663300"/>
                </a:solidFill>
              </a:rPr>
              <a:t>Б) Р</a:t>
            </a:r>
          </a:p>
        </p:txBody>
      </p:sp>
      <p:sp>
        <p:nvSpPr>
          <p:cNvPr id="268303" name="Line 15"/>
          <p:cNvSpPr>
            <a:spLocks noChangeShapeType="1"/>
          </p:cNvSpPr>
          <p:nvPr/>
        </p:nvSpPr>
        <p:spPr bwMode="auto">
          <a:xfrm>
            <a:off x="3132138" y="1484313"/>
            <a:ext cx="0" cy="2447925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68305" name="Text Box 17"/>
          <p:cNvSpPr txBox="1">
            <a:spLocks noChangeArrowheads="1"/>
          </p:cNvSpPr>
          <p:nvPr/>
        </p:nvSpPr>
        <p:spPr bwMode="auto">
          <a:xfrm>
            <a:off x="0" y="6381750"/>
            <a:ext cx="1547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ru-RU" b="1"/>
          </a:p>
        </p:txBody>
      </p:sp>
      <p:sp>
        <p:nvSpPr>
          <p:cNvPr id="268306" name="Rectangle 18"/>
          <p:cNvSpPr>
            <a:spLocks noChangeArrowheads="1"/>
          </p:cNvSpPr>
          <p:nvPr/>
        </p:nvSpPr>
        <p:spPr bwMode="auto">
          <a:xfrm>
            <a:off x="6443663" y="1628775"/>
            <a:ext cx="2376487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ctr">
              <a:spcBef>
                <a:spcPct val="20000"/>
              </a:spcBef>
            </a:pPr>
            <a:r>
              <a:rPr lang="ru-RU" sz="2800">
                <a:solidFill>
                  <a:srgbClr val="800000"/>
                </a:solidFill>
              </a:rPr>
              <a:t>Вариант 3</a:t>
            </a:r>
          </a:p>
          <a:p>
            <a:pPr marL="742950" lvl="1" indent="-285750" algn="ctr">
              <a:spcBef>
                <a:spcPct val="20000"/>
              </a:spcBef>
            </a:pPr>
            <a:endParaRPr lang="ru-RU" sz="2400"/>
          </a:p>
          <a:p>
            <a:pPr marL="342900" indent="-342900" algn="ctr">
              <a:spcBef>
                <a:spcPct val="20000"/>
              </a:spcBef>
            </a:pPr>
            <a:r>
              <a:rPr lang="ru-RU" sz="2800"/>
              <a:t>    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5400" b="1">
                <a:solidFill>
                  <a:srgbClr val="663300"/>
                </a:solidFill>
              </a:rPr>
              <a:t>В) </a:t>
            </a:r>
            <a:r>
              <a:rPr lang="en-US" sz="5400" b="1">
                <a:solidFill>
                  <a:srgbClr val="663300"/>
                </a:solidFill>
              </a:rPr>
              <a:t>V</a:t>
            </a:r>
            <a:endParaRPr lang="ru-RU" sz="5400" b="1">
              <a:solidFill>
                <a:srgbClr val="663300"/>
              </a:solidFill>
            </a:endParaRPr>
          </a:p>
        </p:txBody>
      </p:sp>
      <p:sp>
        <p:nvSpPr>
          <p:cNvPr id="268307" name="Line 19"/>
          <p:cNvSpPr>
            <a:spLocks noChangeShapeType="1"/>
          </p:cNvSpPr>
          <p:nvPr/>
        </p:nvSpPr>
        <p:spPr bwMode="auto">
          <a:xfrm>
            <a:off x="6227763" y="1628775"/>
            <a:ext cx="0" cy="2447925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502" name="3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4250" y="5949950"/>
            <a:ext cx="80963" cy="304800"/>
          </a:xfrm>
          <a:prstGeom prst="rect">
            <a:avLst/>
          </a:prstGeom>
          <a:noFill/>
        </p:spPr>
      </p:pic>
      <p:pic>
        <p:nvPicPr>
          <p:cNvPr id="190498" name="Picture 34" descr="ArtDekadans"/>
          <p:cNvPicPr>
            <a:picLocks noChangeAspect="1" noChangeArrowheads="1"/>
          </p:cNvPicPr>
          <p:nvPr/>
        </p:nvPicPr>
        <p:blipFill>
          <a:blip r:embed="rId4" cstate="print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04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r>
              <a:rPr lang="ru-RU" sz="3200">
                <a:solidFill>
                  <a:srgbClr val="800000"/>
                </a:solidFill>
              </a:rPr>
              <a:t>Задание </a:t>
            </a:r>
            <a:r>
              <a:rPr lang="en-US" sz="3200">
                <a:solidFill>
                  <a:srgbClr val="800000"/>
                </a:solidFill>
              </a:rPr>
              <a:t>3</a:t>
            </a:r>
            <a:endParaRPr lang="ru-RU" sz="3200">
              <a:solidFill>
                <a:srgbClr val="800000"/>
              </a:solidFill>
            </a:endParaRPr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3644900"/>
            <a:ext cx="2592387" cy="3827463"/>
          </a:xfrm>
        </p:spPr>
        <p:txBody>
          <a:bodyPr/>
          <a:lstStyle/>
          <a:p>
            <a:pPr lvl="1" algn="ctr">
              <a:buFontTx/>
              <a:buNone/>
            </a:pPr>
            <a:r>
              <a:rPr lang="ru-RU">
                <a:solidFill>
                  <a:srgbClr val="800000"/>
                </a:solidFill>
              </a:rPr>
              <a:t>Вариант 1</a:t>
            </a:r>
          </a:p>
          <a:p>
            <a:endParaRPr lang="ru-RU" sz="2800">
              <a:solidFill>
                <a:srgbClr val="800000"/>
              </a:solidFill>
            </a:endParaRPr>
          </a:p>
        </p:txBody>
      </p:sp>
      <p:grpSp>
        <p:nvGrpSpPr>
          <p:cNvPr id="190486" name="Group 22"/>
          <p:cNvGrpSpPr>
            <a:grpSpLocks/>
          </p:cNvGrpSpPr>
          <p:nvPr/>
        </p:nvGrpSpPr>
        <p:grpSpPr bwMode="auto">
          <a:xfrm>
            <a:off x="323850" y="908050"/>
            <a:ext cx="8135938" cy="1876425"/>
            <a:chOff x="204" y="572"/>
            <a:chExt cx="5125" cy="1182"/>
          </a:xfrm>
        </p:grpSpPr>
        <p:sp>
          <p:nvSpPr>
            <p:cNvPr id="190471" name="Text Box 7"/>
            <p:cNvSpPr txBox="1">
              <a:spLocks noChangeArrowheads="1"/>
            </p:cNvSpPr>
            <p:nvPr/>
          </p:nvSpPr>
          <p:spPr bwMode="auto">
            <a:xfrm>
              <a:off x="204" y="572"/>
              <a:ext cx="240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A.   </a:t>
              </a:r>
              <a:r>
                <a:rPr lang="en-US" sz="3200" b="1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rPr>
                <a:t>P V = const</a:t>
              </a:r>
              <a:endParaRPr lang="ru-RU" sz="32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grpSp>
          <p:nvGrpSpPr>
            <p:cNvPr id="190477" name="Group 13"/>
            <p:cNvGrpSpPr>
              <a:grpSpLocks/>
            </p:cNvGrpSpPr>
            <p:nvPr/>
          </p:nvGrpSpPr>
          <p:grpSpPr bwMode="auto">
            <a:xfrm>
              <a:off x="204" y="1026"/>
              <a:ext cx="1904" cy="683"/>
              <a:chOff x="204" y="1026"/>
              <a:chExt cx="1904" cy="683"/>
            </a:xfrm>
          </p:grpSpPr>
          <p:sp>
            <p:nvSpPr>
              <p:cNvPr id="190472" name="Rectangle 8"/>
              <p:cNvSpPr>
                <a:spLocks noChangeArrowheads="1"/>
              </p:cNvSpPr>
              <p:nvPr/>
            </p:nvSpPr>
            <p:spPr bwMode="auto">
              <a:xfrm>
                <a:off x="204" y="1026"/>
                <a:ext cx="779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800">
                    <a:solidFill>
                      <a:srgbClr val="66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Б</a:t>
                </a:r>
                <a:r>
                  <a:rPr lang="en-US" sz="3200">
                    <a:solidFill>
                      <a:srgbClr val="66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.  </a:t>
                </a:r>
                <a:r>
                  <a:rPr lang="ru-RU" sz="3200">
                    <a:solidFill>
                      <a:srgbClr val="66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 </a:t>
                </a:r>
                <a:r>
                  <a:rPr lang="en-US" sz="3200" b="1">
                    <a:solidFill>
                      <a:srgbClr val="66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P</a:t>
                </a:r>
                <a:endParaRPr lang="ru-RU" sz="3200" b="1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endParaRPr>
              </a:p>
            </p:txBody>
          </p:sp>
          <p:sp>
            <p:nvSpPr>
              <p:cNvPr id="190473" name="Line 9"/>
              <p:cNvSpPr>
                <a:spLocks noChangeShapeType="1"/>
              </p:cNvSpPr>
              <p:nvPr/>
            </p:nvSpPr>
            <p:spPr bwMode="auto">
              <a:xfrm>
                <a:off x="657" y="1344"/>
                <a:ext cx="318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90475" name="Text Box 11"/>
              <p:cNvSpPr txBox="1">
                <a:spLocks noChangeArrowheads="1"/>
              </p:cNvSpPr>
              <p:nvPr/>
            </p:nvSpPr>
            <p:spPr bwMode="auto">
              <a:xfrm>
                <a:off x="657" y="1344"/>
                <a:ext cx="36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>
                    <a:solidFill>
                      <a:srgbClr val="66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T</a:t>
                </a:r>
                <a:endParaRPr lang="ru-RU" sz="3200" b="1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endParaRPr>
              </a:p>
            </p:txBody>
          </p:sp>
          <p:sp>
            <p:nvSpPr>
              <p:cNvPr id="190476" name="Text Box 12"/>
              <p:cNvSpPr txBox="1">
                <a:spLocks noChangeArrowheads="1"/>
              </p:cNvSpPr>
              <p:nvPr/>
            </p:nvSpPr>
            <p:spPr bwMode="auto">
              <a:xfrm>
                <a:off x="975" y="1162"/>
                <a:ext cx="113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>
                    <a:solidFill>
                      <a:srgbClr val="66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= const</a:t>
                </a:r>
                <a:endParaRPr lang="ru-RU" sz="3200" b="1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endParaRPr>
              </a:p>
            </p:txBody>
          </p:sp>
        </p:grpSp>
        <p:grpSp>
          <p:nvGrpSpPr>
            <p:cNvPr id="190480" name="Group 16"/>
            <p:cNvGrpSpPr>
              <a:grpSpLocks/>
            </p:cNvGrpSpPr>
            <p:nvPr/>
          </p:nvGrpSpPr>
          <p:grpSpPr bwMode="auto">
            <a:xfrm>
              <a:off x="3152" y="572"/>
              <a:ext cx="2177" cy="365"/>
              <a:chOff x="3152" y="572"/>
              <a:chExt cx="2177" cy="365"/>
            </a:xfrm>
          </p:grpSpPr>
          <p:sp>
            <p:nvSpPr>
              <p:cNvPr id="190478" name="Rectangle 14"/>
              <p:cNvSpPr>
                <a:spLocks noChangeArrowheads="1"/>
              </p:cNvSpPr>
              <p:nvPr/>
            </p:nvSpPr>
            <p:spPr bwMode="auto">
              <a:xfrm>
                <a:off x="3152" y="572"/>
                <a:ext cx="186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800">
                    <a:solidFill>
                      <a:srgbClr val="66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В</a:t>
                </a:r>
                <a:r>
                  <a:rPr lang="en-US" sz="3200">
                    <a:solidFill>
                      <a:srgbClr val="66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. </a:t>
                </a:r>
                <a:r>
                  <a:rPr lang="ru-RU" sz="3200">
                    <a:solidFill>
                      <a:srgbClr val="66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 </a:t>
                </a:r>
                <a:r>
                  <a:rPr lang="en-US" sz="3200" b="1">
                    <a:solidFill>
                      <a:srgbClr val="66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V</a:t>
                </a:r>
                <a:r>
                  <a:rPr lang="ru-RU" sz="3200" b="1">
                    <a:solidFill>
                      <a:srgbClr val="66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 Т</a:t>
                </a:r>
              </a:p>
            </p:txBody>
          </p:sp>
          <p:sp>
            <p:nvSpPr>
              <p:cNvPr id="190479" name="Rectangle 15"/>
              <p:cNvSpPr>
                <a:spLocks noChangeArrowheads="1"/>
              </p:cNvSpPr>
              <p:nvPr/>
            </p:nvSpPr>
            <p:spPr bwMode="auto">
              <a:xfrm>
                <a:off x="4059" y="572"/>
                <a:ext cx="127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3200" b="1">
                    <a:solidFill>
                      <a:srgbClr val="66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= const</a:t>
                </a:r>
                <a:endParaRPr lang="ru-RU" sz="3200" b="1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endParaRPr>
              </a:p>
            </p:txBody>
          </p:sp>
        </p:grpSp>
        <p:grpSp>
          <p:nvGrpSpPr>
            <p:cNvPr id="190481" name="Group 17"/>
            <p:cNvGrpSpPr>
              <a:grpSpLocks/>
            </p:cNvGrpSpPr>
            <p:nvPr/>
          </p:nvGrpSpPr>
          <p:grpSpPr bwMode="auto">
            <a:xfrm>
              <a:off x="3152" y="1071"/>
              <a:ext cx="1904" cy="683"/>
              <a:chOff x="204" y="1026"/>
              <a:chExt cx="1904" cy="683"/>
            </a:xfrm>
          </p:grpSpPr>
          <p:sp>
            <p:nvSpPr>
              <p:cNvPr id="190482" name="Rectangle 18"/>
              <p:cNvSpPr>
                <a:spLocks noChangeArrowheads="1"/>
              </p:cNvSpPr>
              <p:nvPr/>
            </p:nvSpPr>
            <p:spPr bwMode="auto">
              <a:xfrm>
                <a:off x="204" y="1026"/>
                <a:ext cx="779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800">
                    <a:solidFill>
                      <a:srgbClr val="66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Г</a:t>
                </a:r>
                <a:r>
                  <a:rPr lang="en-US" sz="3200">
                    <a:solidFill>
                      <a:srgbClr val="66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.  </a:t>
                </a:r>
                <a:r>
                  <a:rPr lang="ru-RU" sz="3200">
                    <a:solidFill>
                      <a:srgbClr val="66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 </a:t>
                </a:r>
                <a:r>
                  <a:rPr lang="en-US" sz="3200" b="1">
                    <a:solidFill>
                      <a:srgbClr val="66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V</a:t>
                </a:r>
                <a:endParaRPr lang="ru-RU" sz="3200" b="1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endParaRPr>
              </a:p>
            </p:txBody>
          </p:sp>
          <p:sp>
            <p:nvSpPr>
              <p:cNvPr id="190483" name="Line 19"/>
              <p:cNvSpPr>
                <a:spLocks noChangeShapeType="1"/>
              </p:cNvSpPr>
              <p:nvPr/>
            </p:nvSpPr>
            <p:spPr bwMode="auto">
              <a:xfrm>
                <a:off x="657" y="1344"/>
                <a:ext cx="318" cy="0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190484" name="Text Box 20"/>
              <p:cNvSpPr txBox="1">
                <a:spLocks noChangeArrowheads="1"/>
              </p:cNvSpPr>
              <p:nvPr/>
            </p:nvSpPr>
            <p:spPr bwMode="auto">
              <a:xfrm>
                <a:off x="657" y="1344"/>
                <a:ext cx="36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>
                    <a:solidFill>
                      <a:srgbClr val="66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T</a:t>
                </a:r>
                <a:endParaRPr lang="ru-RU" sz="3200" b="1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endParaRPr>
              </a:p>
            </p:txBody>
          </p:sp>
          <p:sp>
            <p:nvSpPr>
              <p:cNvPr id="190485" name="Text Box 21"/>
              <p:cNvSpPr txBox="1">
                <a:spLocks noChangeArrowheads="1"/>
              </p:cNvSpPr>
              <p:nvPr/>
            </p:nvSpPr>
            <p:spPr bwMode="auto">
              <a:xfrm>
                <a:off x="975" y="1162"/>
                <a:ext cx="113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>
                    <a:solidFill>
                      <a:srgbClr val="6633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ahoma" pitchFamily="34" charset="0"/>
                  </a:rPr>
                  <a:t>= const</a:t>
                </a:r>
                <a:endParaRPr lang="ru-RU" sz="3200" b="1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</a:endParaRPr>
              </a:p>
            </p:txBody>
          </p:sp>
        </p:grpSp>
      </p:grpSp>
      <p:sp>
        <p:nvSpPr>
          <p:cNvPr id="190487" name="Text Box 23"/>
          <p:cNvSpPr txBox="1">
            <a:spLocks noChangeArrowheads="1"/>
          </p:cNvSpPr>
          <p:nvPr/>
        </p:nvSpPr>
        <p:spPr bwMode="auto">
          <a:xfrm>
            <a:off x="179388" y="2852738"/>
            <a:ext cx="8569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ahoma" pitchFamily="34" charset="0"/>
            </a:endParaRPr>
          </a:p>
        </p:txBody>
      </p:sp>
      <p:sp>
        <p:nvSpPr>
          <p:cNvPr id="190488" name="Text Box 24"/>
          <p:cNvSpPr txBox="1">
            <a:spLocks noChangeArrowheads="1"/>
          </p:cNvSpPr>
          <p:nvPr/>
        </p:nvSpPr>
        <p:spPr bwMode="auto">
          <a:xfrm>
            <a:off x="179388" y="2708275"/>
            <a:ext cx="8785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Какая из формул описывает закон</a:t>
            </a:r>
          </a:p>
        </p:txBody>
      </p:sp>
      <p:sp>
        <p:nvSpPr>
          <p:cNvPr id="190489" name="Line 25"/>
          <p:cNvSpPr>
            <a:spLocks noChangeShapeType="1"/>
          </p:cNvSpPr>
          <p:nvPr/>
        </p:nvSpPr>
        <p:spPr bwMode="auto">
          <a:xfrm>
            <a:off x="2987675" y="3644900"/>
            <a:ext cx="0" cy="2808288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90490" name="Text Box 26"/>
          <p:cNvSpPr txBox="1">
            <a:spLocks noChangeArrowheads="1"/>
          </p:cNvSpPr>
          <p:nvPr/>
        </p:nvSpPr>
        <p:spPr bwMode="auto">
          <a:xfrm>
            <a:off x="3132138" y="3644900"/>
            <a:ext cx="2376487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algn="ct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ru-RU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Вариант </a:t>
            </a:r>
            <a:r>
              <a:rPr lang="en-US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</a:t>
            </a:r>
            <a:endParaRPr lang="ru-RU" sz="280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endParaRPr lang="ru-RU" sz="2800">
              <a:solidFill>
                <a:srgbClr val="800000"/>
              </a:solidFill>
              <a:latin typeface="Tahoma" pitchFamily="34" charset="0"/>
            </a:endParaRPr>
          </a:p>
        </p:txBody>
      </p:sp>
      <p:sp>
        <p:nvSpPr>
          <p:cNvPr id="190491" name="Text Box 27"/>
          <p:cNvSpPr txBox="1">
            <a:spLocks noChangeArrowheads="1"/>
          </p:cNvSpPr>
          <p:nvPr/>
        </p:nvSpPr>
        <p:spPr bwMode="auto">
          <a:xfrm>
            <a:off x="539750" y="4365625"/>
            <a:ext cx="24479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Бойля-Мариотта?</a:t>
            </a:r>
          </a:p>
        </p:txBody>
      </p:sp>
      <p:sp>
        <p:nvSpPr>
          <p:cNvPr id="190492" name="Text Box 28"/>
          <p:cNvSpPr txBox="1">
            <a:spLocks noChangeArrowheads="1"/>
          </p:cNvSpPr>
          <p:nvPr/>
        </p:nvSpPr>
        <p:spPr bwMode="auto">
          <a:xfrm>
            <a:off x="3348038" y="4437063"/>
            <a:ext cx="2592387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8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Гей-Люссака?</a:t>
            </a:r>
          </a:p>
          <a:p>
            <a:pPr>
              <a:spcBef>
                <a:spcPct val="50000"/>
              </a:spcBef>
            </a:pPr>
            <a:endParaRPr lang="ru-RU" sz="2800">
              <a:solidFill>
                <a:srgbClr val="663300"/>
              </a:solidFill>
              <a:latin typeface="Tahoma" pitchFamily="34" charset="0"/>
            </a:endParaRPr>
          </a:p>
        </p:txBody>
      </p:sp>
      <p:sp>
        <p:nvSpPr>
          <p:cNvPr id="190499" name="Line 35"/>
          <p:cNvSpPr>
            <a:spLocks noChangeShapeType="1"/>
          </p:cNvSpPr>
          <p:nvPr/>
        </p:nvSpPr>
        <p:spPr bwMode="auto">
          <a:xfrm>
            <a:off x="5867400" y="3716338"/>
            <a:ext cx="0" cy="2808287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90500" name="Text Box 36"/>
          <p:cNvSpPr txBox="1">
            <a:spLocks noChangeArrowheads="1"/>
          </p:cNvSpPr>
          <p:nvPr/>
        </p:nvSpPr>
        <p:spPr bwMode="auto">
          <a:xfrm>
            <a:off x="6084888" y="3716338"/>
            <a:ext cx="2376487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algn="ct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None/>
            </a:pPr>
            <a:r>
              <a:rPr lang="ru-RU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Вариант </a:t>
            </a:r>
            <a:r>
              <a:rPr lang="en-US" sz="280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3</a:t>
            </a:r>
            <a:endParaRPr lang="ru-RU" sz="280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endParaRPr lang="ru-RU" sz="2800">
              <a:solidFill>
                <a:srgbClr val="800000"/>
              </a:solidFill>
              <a:latin typeface="Tahoma" pitchFamily="34" charset="0"/>
            </a:endParaRPr>
          </a:p>
        </p:txBody>
      </p:sp>
      <p:sp>
        <p:nvSpPr>
          <p:cNvPr id="190501" name="Text Box 37"/>
          <p:cNvSpPr txBox="1">
            <a:spLocks noChangeArrowheads="1"/>
          </p:cNvSpPr>
          <p:nvPr/>
        </p:nvSpPr>
        <p:spPr bwMode="auto">
          <a:xfrm>
            <a:off x="6227763" y="4437063"/>
            <a:ext cx="2592387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8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Шарля?</a:t>
            </a:r>
          </a:p>
          <a:p>
            <a:pPr>
              <a:spcBef>
                <a:spcPct val="50000"/>
              </a:spcBef>
            </a:pPr>
            <a:endParaRPr lang="ru-RU" sz="2800">
              <a:solidFill>
                <a:srgbClr val="66330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2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0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12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9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12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0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90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120"/>
                            </p:stCondLst>
                            <p:childTnLst>
                              <p:par>
                                <p:cTn id="3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59887" fill="hold"/>
                                        <p:tgtEl>
                                          <p:spTgt spid="1905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0502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314" name="Picture 2" descr="ArtDekadans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9315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008063"/>
          </a:xfrm>
        </p:spPr>
        <p:txBody>
          <a:bodyPr/>
          <a:lstStyle/>
          <a:p>
            <a:r>
              <a:rPr lang="ru-RU" sz="3200" b="1">
                <a:solidFill>
                  <a:srgbClr val="800000"/>
                </a:solidFill>
              </a:rPr>
              <a:t>Ответ</a:t>
            </a:r>
          </a:p>
        </p:txBody>
      </p:sp>
      <p:sp>
        <p:nvSpPr>
          <p:cNvPr id="2693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28775"/>
            <a:ext cx="2916238" cy="2592388"/>
          </a:xfrm>
        </p:spPr>
        <p:txBody>
          <a:bodyPr/>
          <a:lstStyle/>
          <a:p>
            <a:pPr lvl="1" algn="ctr">
              <a:lnSpc>
                <a:spcPct val="80000"/>
              </a:lnSpc>
              <a:buFontTx/>
              <a:buNone/>
            </a:pPr>
            <a:r>
              <a:rPr lang="ru-RU" sz="2800">
                <a:solidFill>
                  <a:srgbClr val="800000"/>
                </a:solidFill>
              </a:rPr>
              <a:t>Вариант 1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ru-RU" b="1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A)   P V = const</a:t>
            </a:r>
            <a:endParaRPr lang="ru-RU" b="1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ctr">
              <a:lnSpc>
                <a:spcPct val="80000"/>
              </a:lnSpc>
              <a:buFontTx/>
              <a:buNone/>
            </a:pPr>
            <a:endParaRPr lang="ru-RU" b="1">
              <a:solidFill>
                <a:srgbClr val="663300"/>
              </a:solidFill>
            </a:endParaRPr>
          </a:p>
          <a:p>
            <a:pPr lvl="1" algn="ctr">
              <a:lnSpc>
                <a:spcPct val="80000"/>
              </a:lnSpc>
              <a:buFontTx/>
              <a:buNone/>
            </a:pPr>
            <a:endParaRPr lang="ru-RU" sz="900" b="1">
              <a:solidFill>
                <a:srgbClr val="663300"/>
              </a:solidFill>
            </a:endParaRPr>
          </a:p>
          <a:p>
            <a:pPr lvl="1" algn="ctr">
              <a:lnSpc>
                <a:spcPct val="80000"/>
              </a:lnSpc>
              <a:buFontTx/>
              <a:buNone/>
            </a:pPr>
            <a:endParaRPr lang="en-US" sz="2800" b="1">
              <a:solidFill>
                <a:srgbClr val="663300"/>
              </a:solidFill>
            </a:endParaRPr>
          </a:p>
          <a:p>
            <a:pPr lvl="1" algn="ctr">
              <a:lnSpc>
                <a:spcPct val="80000"/>
              </a:lnSpc>
              <a:buFontTx/>
              <a:buNone/>
            </a:pPr>
            <a:endParaRPr lang="ru-RU" sz="4800" b="1">
              <a:solidFill>
                <a:srgbClr val="663300"/>
              </a:solidFill>
            </a:endParaRPr>
          </a:p>
        </p:txBody>
      </p:sp>
      <p:sp>
        <p:nvSpPr>
          <p:cNvPr id="26931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348038" y="1557338"/>
            <a:ext cx="2519362" cy="2735262"/>
          </a:xfrm>
        </p:spPr>
        <p:txBody>
          <a:bodyPr/>
          <a:lstStyle/>
          <a:p>
            <a:pPr lvl="1" algn="ctr">
              <a:lnSpc>
                <a:spcPct val="80000"/>
              </a:lnSpc>
              <a:buFontTx/>
              <a:buNone/>
            </a:pPr>
            <a:r>
              <a:rPr lang="ru-RU">
                <a:solidFill>
                  <a:srgbClr val="800000"/>
                </a:solidFill>
              </a:rPr>
              <a:t>Вариант </a:t>
            </a:r>
            <a:r>
              <a:rPr lang="en-US">
                <a:solidFill>
                  <a:srgbClr val="800000"/>
                </a:solidFill>
              </a:rPr>
              <a:t>2</a:t>
            </a:r>
            <a:endParaRPr lang="ru-RU">
              <a:solidFill>
                <a:srgbClr val="800000"/>
              </a:solidFill>
            </a:endParaRPr>
          </a:p>
          <a:p>
            <a:pPr lvl="1" algn="ctr">
              <a:lnSpc>
                <a:spcPct val="80000"/>
              </a:lnSpc>
              <a:buFontTx/>
              <a:buNone/>
            </a:pPr>
            <a:endParaRPr lang="ru-RU"/>
          </a:p>
          <a:p>
            <a:pPr>
              <a:lnSpc>
                <a:spcPct val="80000"/>
              </a:lnSpc>
              <a:buFontTx/>
              <a:buNone/>
            </a:pPr>
            <a:r>
              <a:rPr lang="ru-RU" sz="4000" b="1"/>
              <a:t> </a:t>
            </a:r>
            <a:endParaRPr lang="en-US" sz="4000" b="1"/>
          </a:p>
          <a:p>
            <a:pPr>
              <a:lnSpc>
                <a:spcPct val="80000"/>
              </a:lnSpc>
              <a:buFontTx/>
              <a:buNone/>
            </a:pPr>
            <a:r>
              <a:rPr lang="ru-RU" b="1">
                <a:solidFill>
                  <a:srgbClr val="663300"/>
                </a:solidFill>
              </a:rPr>
              <a:t>Г</a:t>
            </a:r>
            <a:r>
              <a:rPr lang="en-US" b="1">
                <a:solidFill>
                  <a:srgbClr val="663300"/>
                </a:solidFill>
              </a:rPr>
              <a:t>)</a:t>
            </a:r>
            <a:r>
              <a:rPr lang="ru-RU" b="1">
                <a:solidFill>
                  <a:srgbClr val="663300"/>
                </a:solidFill>
              </a:rPr>
              <a:t> </a:t>
            </a:r>
            <a:r>
              <a:rPr lang="en-US" b="1">
                <a:solidFill>
                  <a:srgbClr val="663300"/>
                </a:solidFill>
              </a:rPr>
              <a:t>V</a:t>
            </a:r>
            <a:r>
              <a:rPr lang="ru-RU" b="1">
                <a:solidFill>
                  <a:srgbClr val="663300"/>
                </a:solidFill>
              </a:rPr>
              <a:t>/</a:t>
            </a:r>
            <a:r>
              <a:rPr lang="en-US" b="1">
                <a:solidFill>
                  <a:srgbClr val="663300"/>
                </a:solidFill>
              </a:rPr>
              <a:t>T</a:t>
            </a:r>
            <a:r>
              <a:rPr lang="ru-RU" b="1">
                <a:solidFill>
                  <a:srgbClr val="663300"/>
                </a:solidFill>
              </a:rPr>
              <a:t> </a:t>
            </a:r>
            <a:r>
              <a:rPr lang="en-US" b="1">
                <a:solidFill>
                  <a:srgbClr val="663300"/>
                </a:solidFill>
              </a:rPr>
              <a:t>= const</a:t>
            </a:r>
            <a:endParaRPr lang="ru-RU" b="1">
              <a:solidFill>
                <a:srgbClr val="663300"/>
              </a:solidFill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b="1">
              <a:solidFill>
                <a:srgbClr val="66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/>
          </a:p>
          <a:p>
            <a:pPr>
              <a:lnSpc>
                <a:spcPct val="80000"/>
              </a:lnSpc>
              <a:buFontTx/>
              <a:buNone/>
            </a:pPr>
            <a:endParaRPr lang="ru-RU" sz="100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200"/>
              <a:t>      </a:t>
            </a:r>
            <a:endParaRPr lang="en-US" sz="1200"/>
          </a:p>
          <a:p>
            <a:pPr algn="ctr">
              <a:lnSpc>
                <a:spcPct val="80000"/>
              </a:lnSpc>
              <a:buFontTx/>
              <a:buNone/>
            </a:pPr>
            <a:endParaRPr lang="ru-RU" sz="5400" b="1">
              <a:solidFill>
                <a:srgbClr val="663300"/>
              </a:solidFill>
            </a:endParaRPr>
          </a:p>
        </p:txBody>
      </p:sp>
      <p:sp>
        <p:nvSpPr>
          <p:cNvPr id="269318" name="Line 6"/>
          <p:cNvSpPr>
            <a:spLocks noChangeShapeType="1"/>
          </p:cNvSpPr>
          <p:nvPr/>
        </p:nvSpPr>
        <p:spPr bwMode="auto">
          <a:xfrm>
            <a:off x="3132138" y="1484313"/>
            <a:ext cx="0" cy="2447925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69319" name="Text Box 7"/>
          <p:cNvSpPr txBox="1">
            <a:spLocks noChangeArrowheads="1"/>
          </p:cNvSpPr>
          <p:nvPr/>
        </p:nvSpPr>
        <p:spPr bwMode="auto">
          <a:xfrm>
            <a:off x="0" y="6381750"/>
            <a:ext cx="1547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ru-RU" b="1"/>
          </a:p>
        </p:txBody>
      </p:sp>
      <p:sp>
        <p:nvSpPr>
          <p:cNvPr id="269320" name="Rectangle 8"/>
          <p:cNvSpPr>
            <a:spLocks noChangeArrowheads="1"/>
          </p:cNvSpPr>
          <p:nvPr/>
        </p:nvSpPr>
        <p:spPr bwMode="auto">
          <a:xfrm>
            <a:off x="5867400" y="1484313"/>
            <a:ext cx="295275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Bef>
                <a:spcPct val="20000"/>
              </a:spcBef>
            </a:pPr>
            <a:r>
              <a:rPr lang="ru-RU" sz="2400">
                <a:solidFill>
                  <a:srgbClr val="800000"/>
                </a:solidFill>
              </a:rPr>
              <a:t>Вариант 3</a:t>
            </a:r>
          </a:p>
          <a:p>
            <a:pPr marL="742950" lvl="1" indent="-285750">
              <a:spcBef>
                <a:spcPct val="20000"/>
              </a:spcBef>
            </a:pPr>
            <a:endParaRPr lang="en-US" sz="2400">
              <a:solidFill>
                <a:srgbClr val="663300"/>
              </a:solidFill>
            </a:endParaRPr>
          </a:p>
          <a:p>
            <a:pPr marL="742950" lvl="1" indent="-285750">
              <a:spcBef>
                <a:spcPct val="20000"/>
              </a:spcBef>
            </a:pPr>
            <a:endParaRPr lang="en-US" sz="900">
              <a:solidFill>
                <a:srgbClr val="663300"/>
              </a:solidFill>
            </a:endParaRPr>
          </a:p>
          <a:p>
            <a:pPr marL="742950" lvl="1" indent="-285750">
              <a:spcBef>
                <a:spcPct val="20000"/>
              </a:spcBef>
            </a:pPr>
            <a:endParaRPr lang="en-US" sz="900">
              <a:solidFill>
                <a:srgbClr val="663300"/>
              </a:solidFill>
            </a:endParaRPr>
          </a:p>
          <a:p>
            <a:pPr marL="742950" lvl="1" indent="-285750">
              <a:spcBef>
                <a:spcPct val="20000"/>
              </a:spcBef>
            </a:pPr>
            <a:endParaRPr lang="en-US" sz="900">
              <a:solidFill>
                <a:srgbClr val="663300"/>
              </a:solidFill>
            </a:endParaRPr>
          </a:p>
          <a:p>
            <a:pPr marL="742950" lvl="1" indent="-285750">
              <a:spcBef>
                <a:spcPct val="20000"/>
              </a:spcBef>
            </a:pPr>
            <a:r>
              <a:rPr lang="ru-RU" sz="2800" b="1">
                <a:solidFill>
                  <a:srgbClr val="663300"/>
                </a:solidFill>
              </a:rPr>
              <a:t>Б)</a:t>
            </a:r>
            <a:r>
              <a:rPr lang="en-US" sz="2800" b="1">
                <a:solidFill>
                  <a:srgbClr val="663300"/>
                </a:solidFill>
              </a:rPr>
              <a:t> </a:t>
            </a:r>
            <a:r>
              <a:rPr lang="ru-RU" sz="2800" b="1">
                <a:solidFill>
                  <a:srgbClr val="663300"/>
                </a:solidFill>
              </a:rPr>
              <a:t>Р/</a:t>
            </a:r>
            <a:r>
              <a:rPr lang="en-US" sz="2800" b="1">
                <a:solidFill>
                  <a:srgbClr val="663300"/>
                </a:solidFill>
              </a:rPr>
              <a:t>T</a:t>
            </a:r>
            <a:r>
              <a:rPr lang="ru-RU" sz="2800" b="1">
                <a:solidFill>
                  <a:srgbClr val="663300"/>
                </a:solidFill>
              </a:rPr>
              <a:t> =</a:t>
            </a:r>
            <a:r>
              <a:rPr lang="en-US" sz="2800" b="1">
                <a:solidFill>
                  <a:srgbClr val="663300"/>
                </a:solidFill>
              </a:rPr>
              <a:t>const</a:t>
            </a:r>
            <a:endParaRPr lang="ru-RU" sz="2800" b="1">
              <a:solidFill>
                <a:srgbClr val="663300"/>
              </a:solidFill>
            </a:endParaRPr>
          </a:p>
          <a:p>
            <a:pPr marL="742950" lvl="1" indent="-285750">
              <a:spcBef>
                <a:spcPct val="20000"/>
              </a:spcBef>
            </a:pPr>
            <a:endParaRPr lang="ru-RU" sz="2800">
              <a:solidFill>
                <a:srgbClr val="663300"/>
              </a:solidFill>
            </a:endParaRPr>
          </a:p>
        </p:txBody>
      </p:sp>
      <p:sp>
        <p:nvSpPr>
          <p:cNvPr id="269321" name="Line 9"/>
          <p:cNvSpPr>
            <a:spLocks noChangeShapeType="1"/>
          </p:cNvSpPr>
          <p:nvPr/>
        </p:nvSpPr>
        <p:spPr bwMode="auto">
          <a:xfrm>
            <a:off x="6011863" y="1628775"/>
            <a:ext cx="0" cy="2447925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0354" name="4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75688" y="6092825"/>
            <a:ext cx="304800" cy="304800"/>
          </a:xfrm>
          <a:prstGeom prst="rect">
            <a:avLst/>
          </a:prstGeom>
          <a:noFill/>
        </p:spPr>
      </p:pic>
      <p:pic>
        <p:nvPicPr>
          <p:cNvPr id="270353" name="Picture 17" descr="ArtDekadans"/>
          <p:cNvPicPr>
            <a:picLocks noChangeAspect="1" noChangeArrowheads="1"/>
          </p:cNvPicPr>
          <p:nvPr/>
        </p:nvPicPr>
        <p:blipFill>
          <a:blip r:embed="rId4" cstate="print">
            <a:lum bright="24000"/>
          </a:blip>
          <a:srcRect/>
          <a:stretch>
            <a:fillRect/>
          </a:stretch>
        </p:blipFill>
        <p:spPr bwMode="auto">
          <a:xfrm>
            <a:off x="0" y="-387350"/>
            <a:ext cx="9144000" cy="7245350"/>
          </a:xfrm>
          <a:prstGeom prst="rect">
            <a:avLst/>
          </a:prstGeom>
          <a:noFill/>
        </p:spPr>
      </p:pic>
      <p:sp>
        <p:nvSpPr>
          <p:cNvPr id="270340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427038"/>
          </a:xfrm>
          <a:noFill/>
          <a:ln/>
        </p:spPr>
        <p:txBody>
          <a:bodyPr/>
          <a:lstStyle/>
          <a:p>
            <a:r>
              <a:rPr lang="en-US" sz="3600" b="1">
                <a:solidFill>
                  <a:srgbClr val="990000"/>
                </a:solidFill>
              </a:rPr>
              <a:t/>
            </a:r>
            <a:br>
              <a:rPr lang="en-US" sz="3600" b="1">
                <a:solidFill>
                  <a:srgbClr val="990000"/>
                </a:solidFill>
              </a:rPr>
            </a:br>
            <a:r>
              <a:rPr lang="ru-RU" sz="3600" b="1">
                <a:solidFill>
                  <a:srgbClr val="990000"/>
                </a:solidFill>
              </a:rPr>
              <a:t>Задание 4</a:t>
            </a:r>
            <a:br>
              <a:rPr lang="ru-RU" sz="3600" b="1">
                <a:solidFill>
                  <a:srgbClr val="990000"/>
                </a:solidFill>
              </a:rPr>
            </a:br>
            <a:endParaRPr lang="ru-RU" sz="3600" b="1">
              <a:solidFill>
                <a:srgbClr val="990000"/>
              </a:solidFill>
            </a:endParaRPr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4076700"/>
            <a:ext cx="4506913" cy="1955800"/>
          </a:xfrm>
          <a:noFill/>
          <a:ln/>
        </p:spPr>
        <p:txBody>
          <a:bodyPr/>
          <a:lstStyle/>
          <a:p>
            <a:pPr lvl="1">
              <a:buFontTx/>
              <a:buNone/>
            </a:pPr>
            <a:r>
              <a:rPr lang="ru-RU" sz="2400">
                <a:solidFill>
                  <a:srgbClr val="990000"/>
                </a:solidFill>
              </a:rPr>
              <a:t>        Вариант 1</a:t>
            </a:r>
          </a:p>
          <a:p>
            <a:pPr lvl="1"/>
            <a:endParaRPr lang="ru-RU" sz="2400">
              <a:solidFill>
                <a:srgbClr val="990000"/>
              </a:solidFill>
            </a:endParaRPr>
          </a:p>
          <a:p>
            <a:pPr>
              <a:buFontTx/>
              <a:buNone/>
            </a:pPr>
            <a:r>
              <a:rPr lang="ru-RU" sz="2800" i="1">
                <a:solidFill>
                  <a:srgbClr val="663300"/>
                </a:solidFill>
              </a:rPr>
              <a:t>   Изобарный процесс?</a:t>
            </a:r>
          </a:p>
        </p:txBody>
      </p:sp>
      <p:sp>
        <p:nvSpPr>
          <p:cNvPr id="270342" name="Rectangle 6"/>
          <p:cNvSpPr>
            <a:spLocks noChangeArrowheads="1"/>
          </p:cNvSpPr>
          <p:nvPr/>
        </p:nvSpPr>
        <p:spPr bwMode="auto">
          <a:xfrm>
            <a:off x="4643438" y="4076700"/>
            <a:ext cx="4500562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ctr">
              <a:spcBef>
                <a:spcPct val="20000"/>
              </a:spcBef>
            </a:pPr>
            <a:r>
              <a:rPr lang="ru-RU" sz="2400">
                <a:solidFill>
                  <a:srgbClr val="990000"/>
                </a:solidFill>
              </a:rPr>
              <a:t>Вариант </a:t>
            </a:r>
            <a:r>
              <a:rPr lang="en-US" sz="2400">
                <a:solidFill>
                  <a:srgbClr val="990000"/>
                </a:solidFill>
              </a:rPr>
              <a:t>2</a:t>
            </a:r>
            <a:endParaRPr lang="ru-RU" sz="2400">
              <a:solidFill>
                <a:srgbClr val="990000"/>
              </a:solidFill>
            </a:endParaRPr>
          </a:p>
          <a:p>
            <a:pPr marL="742950" lvl="1" indent="-285750" algn="ctr">
              <a:spcBef>
                <a:spcPct val="20000"/>
              </a:spcBef>
            </a:pPr>
            <a:endParaRPr lang="ru-RU" sz="800">
              <a:solidFill>
                <a:srgbClr val="990000"/>
              </a:solidFill>
            </a:endParaRPr>
          </a:p>
          <a:p>
            <a:pPr marL="742950" lvl="1" indent="-285750" algn="ctr">
              <a:spcBef>
                <a:spcPct val="20000"/>
              </a:spcBef>
            </a:pPr>
            <a:endParaRPr lang="ru-RU" sz="800">
              <a:solidFill>
                <a:srgbClr val="990000"/>
              </a:solidFill>
            </a:endParaRPr>
          </a:p>
          <a:p>
            <a:pPr marL="742950" lvl="1" indent="-285750" algn="ctr">
              <a:spcBef>
                <a:spcPct val="20000"/>
              </a:spcBef>
            </a:pPr>
            <a:endParaRPr lang="ru-RU" sz="800">
              <a:solidFill>
                <a:srgbClr val="990000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ru-RU" sz="2800" i="1"/>
              <a:t> </a:t>
            </a:r>
            <a:r>
              <a:rPr lang="ru-RU" sz="2800" i="1">
                <a:solidFill>
                  <a:srgbClr val="663300"/>
                </a:solidFill>
              </a:rPr>
              <a:t>Изотермический процесс?</a:t>
            </a:r>
          </a:p>
          <a:p>
            <a:pPr marL="742950" lvl="1" indent="-285750">
              <a:spcBef>
                <a:spcPct val="20000"/>
              </a:spcBef>
            </a:pPr>
            <a:endParaRPr lang="ru-RU" sz="2800" i="1">
              <a:solidFill>
                <a:srgbClr val="66330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ru-RU" sz="2800"/>
          </a:p>
        </p:txBody>
      </p:sp>
      <p:sp>
        <p:nvSpPr>
          <p:cNvPr id="270343" name="Rectangle 7"/>
          <p:cNvSpPr>
            <a:spLocks noChangeArrowheads="1"/>
          </p:cNvSpPr>
          <p:nvPr/>
        </p:nvSpPr>
        <p:spPr bwMode="auto">
          <a:xfrm>
            <a:off x="2051050" y="692150"/>
            <a:ext cx="45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990000"/>
                </a:solidFill>
                <a:latin typeface="Tahoma" pitchFamily="34" charset="0"/>
              </a:rPr>
              <a:t>А.</a:t>
            </a:r>
          </a:p>
        </p:txBody>
      </p:sp>
      <p:sp>
        <p:nvSpPr>
          <p:cNvPr id="270344" name="Rectangle 8"/>
          <p:cNvSpPr>
            <a:spLocks noChangeArrowheads="1"/>
          </p:cNvSpPr>
          <p:nvPr/>
        </p:nvSpPr>
        <p:spPr bwMode="auto">
          <a:xfrm>
            <a:off x="2124075" y="1773238"/>
            <a:ext cx="455613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990000"/>
                </a:solidFill>
                <a:latin typeface="Tahoma" pitchFamily="34" charset="0"/>
              </a:rPr>
              <a:t>Б.</a:t>
            </a:r>
          </a:p>
        </p:txBody>
      </p:sp>
      <p:sp>
        <p:nvSpPr>
          <p:cNvPr id="270345" name="Rectangle 9"/>
          <p:cNvSpPr>
            <a:spLocks noChangeArrowheads="1"/>
          </p:cNvSpPr>
          <p:nvPr/>
        </p:nvSpPr>
        <p:spPr bwMode="auto">
          <a:xfrm>
            <a:off x="6372225" y="620713"/>
            <a:ext cx="455613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990000"/>
                </a:solidFill>
                <a:latin typeface="Tahoma" pitchFamily="34" charset="0"/>
              </a:rPr>
              <a:t>В.</a:t>
            </a:r>
          </a:p>
        </p:txBody>
      </p:sp>
      <p:sp>
        <p:nvSpPr>
          <p:cNvPr id="270346" name="Rectangle 10"/>
          <p:cNvSpPr>
            <a:spLocks noChangeArrowheads="1"/>
          </p:cNvSpPr>
          <p:nvPr/>
        </p:nvSpPr>
        <p:spPr bwMode="auto">
          <a:xfrm>
            <a:off x="6372225" y="1700213"/>
            <a:ext cx="430213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990000"/>
                </a:solidFill>
                <a:latin typeface="Tahoma" pitchFamily="34" charset="0"/>
              </a:rPr>
              <a:t>Г.</a:t>
            </a:r>
          </a:p>
        </p:txBody>
      </p:sp>
      <p:sp>
        <p:nvSpPr>
          <p:cNvPr id="270347" name="Text Box 11"/>
          <p:cNvSpPr txBox="1">
            <a:spLocks noChangeArrowheads="1"/>
          </p:cNvSpPr>
          <p:nvPr/>
        </p:nvSpPr>
        <p:spPr bwMode="auto">
          <a:xfrm>
            <a:off x="395288" y="1052513"/>
            <a:ext cx="4535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663300"/>
                </a:solidFill>
                <a:latin typeface="Tahoma" pitchFamily="34" charset="0"/>
              </a:rPr>
              <a:t>Менделеев, Клапейрон</a:t>
            </a:r>
          </a:p>
        </p:txBody>
      </p:sp>
      <p:sp>
        <p:nvSpPr>
          <p:cNvPr id="270348" name="Line 12"/>
          <p:cNvSpPr>
            <a:spLocks noChangeShapeType="1"/>
          </p:cNvSpPr>
          <p:nvPr/>
        </p:nvSpPr>
        <p:spPr bwMode="auto">
          <a:xfrm>
            <a:off x="4500563" y="4149725"/>
            <a:ext cx="0" cy="2447925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70349" name="Text Box 13"/>
          <p:cNvSpPr txBox="1">
            <a:spLocks noChangeArrowheads="1"/>
          </p:cNvSpPr>
          <p:nvPr/>
        </p:nvSpPr>
        <p:spPr bwMode="auto">
          <a:xfrm>
            <a:off x="539750" y="3284538"/>
            <a:ext cx="79200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Каким ученым принадлежит закон, описывающий</a:t>
            </a:r>
            <a:r>
              <a:rPr lang="en-US" sz="24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ru-RU" sz="24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…</a:t>
            </a:r>
          </a:p>
        </p:txBody>
      </p:sp>
      <p:sp>
        <p:nvSpPr>
          <p:cNvPr id="270350" name="Rectangle 14"/>
          <p:cNvSpPr>
            <a:spLocks noChangeArrowheads="1"/>
          </p:cNvSpPr>
          <p:nvPr/>
        </p:nvSpPr>
        <p:spPr bwMode="auto">
          <a:xfrm>
            <a:off x="1692275" y="2205038"/>
            <a:ext cx="12779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663300"/>
                </a:solidFill>
                <a:latin typeface="Tahoma" pitchFamily="34" charset="0"/>
              </a:rPr>
              <a:t>Шарль</a:t>
            </a:r>
          </a:p>
        </p:txBody>
      </p:sp>
      <p:sp>
        <p:nvSpPr>
          <p:cNvPr id="270351" name="Rectangle 15"/>
          <p:cNvSpPr>
            <a:spLocks noChangeArrowheads="1"/>
          </p:cNvSpPr>
          <p:nvPr/>
        </p:nvSpPr>
        <p:spPr bwMode="auto">
          <a:xfrm>
            <a:off x="5364163" y="998538"/>
            <a:ext cx="28781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663300"/>
                </a:solidFill>
                <a:latin typeface="Tahoma" pitchFamily="34" charset="0"/>
              </a:rPr>
              <a:t>Бойль,  Мариотт</a:t>
            </a:r>
          </a:p>
        </p:txBody>
      </p:sp>
      <p:sp>
        <p:nvSpPr>
          <p:cNvPr id="270352" name="Rectangle 16"/>
          <p:cNvSpPr>
            <a:spLocks noChangeArrowheads="1"/>
          </p:cNvSpPr>
          <p:nvPr/>
        </p:nvSpPr>
        <p:spPr bwMode="auto">
          <a:xfrm>
            <a:off x="5364163" y="2149475"/>
            <a:ext cx="2197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663300"/>
                </a:solidFill>
                <a:latin typeface="Tahoma" pitchFamily="34" charset="0"/>
              </a:rPr>
              <a:t>Гей- Люссак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0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0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0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4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70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70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64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70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70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640"/>
                            </p:stCondLst>
                            <p:childTnLst>
                              <p:par>
                                <p:cTn id="2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85760" fill="hold"/>
                                        <p:tgtEl>
                                          <p:spTgt spid="2703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035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810" name="Picture 2" descr="ArtDekadans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247863" name="Group 55"/>
          <p:cNvGraphicFramePr>
            <a:graphicFrameLocks noGrp="1"/>
          </p:cNvGraphicFramePr>
          <p:nvPr>
            <p:ph/>
          </p:nvPr>
        </p:nvGraphicFramePr>
        <p:xfrm>
          <a:off x="395288" y="692150"/>
          <a:ext cx="8424862" cy="5564190"/>
        </p:xfrm>
        <a:graphic>
          <a:graphicData uri="http://schemas.openxmlformats.org/drawingml/2006/table">
            <a:tbl>
              <a:tblPr/>
              <a:tblGrid>
                <a:gridCol w="1404937"/>
                <a:gridCol w="1403350"/>
                <a:gridCol w="1404938"/>
                <a:gridCol w="1403350"/>
                <a:gridCol w="1404937"/>
                <a:gridCol w="1403350"/>
              </a:tblGrid>
              <a:tr h="1100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Номер варианта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m ,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кг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М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кг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моль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P,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Па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V,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м</a:t>
                      </a: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Т, 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вариант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вариант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вариант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2*10</a:t>
                      </a:r>
                      <a:r>
                        <a:rPr kumimoji="0" lang="ru-R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вариант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0,028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</a:rPr>
                        <a:t>вариант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charset="0"/>
                        </a:rPr>
                        <a:t>4,4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1362" name="Picture 2" descr="ArtDekadans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136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008063"/>
          </a:xfrm>
        </p:spPr>
        <p:txBody>
          <a:bodyPr/>
          <a:lstStyle/>
          <a:p>
            <a:r>
              <a:rPr lang="ru-RU" sz="3200" b="1">
                <a:solidFill>
                  <a:srgbClr val="800000"/>
                </a:solidFill>
              </a:rPr>
              <a:t>Ответ</a:t>
            </a:r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28775"/>
            <a:ext cx="2916237" cy="2592388"/>
          </a:xfrm>
        </p:spPr>
        <p:txBody>
          <a:bodyPr/>
          <a:lstStyle/>
          <a:p>
            <a:pPr lvl="1" algn="ctr"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800000"/>
                </a:solidFill>
              </a:rPr>
              <a:t>Вариант 1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ru-RU" sz="2400" b="1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ru-RU" sz="24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</a:t>
            </a:r>
            <a:r>
              <a:rPr lang="en-US" sz="24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  </a:t>
            </a:r>
            <a:r>
              <a:rPr lang="ru-RU" sz="24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Гей-Люссак</a:t>
            </a:r>
          </a:p>
          <a:p>
            <a:pPr lvl="1" algn="ctr">
              <a:lnSpc>
                <a:spcPct val="80000"/>
              </a:lnSpc>
              <a:buFontTx/>
              <a:buNone/>
            </a:pPr>
            <a:endParaRPr lang="ru-RU" sz="2000" b="1">
              <a:solidFill>
                <a:srgbClr val="663300"/>
              </a:solidFill>
            </a:endParaRPr>
          </a:p>
          <a:p>
            <a:pPr lvl="1" algn="ctr">
              <a:lnSpc>
                <a:spcPct val="80000"/>
              </a:lnSpc>
              <a:buFontTx/>
              <a:buNone/>
            </a:pPr>
            <a:endParaRPr lang="ru-RU" sz="800" b="1">
              <a:solidFill>
                <a:srgbClr val="663300"/>
              </a:solidFill>
            </a:endParaRPr>
          </a:p>
          <a:p>
            <a:pPr lvl="1" algn="ctr">
              <a:lnSpc>
                <a:spcPct val="80000"/>
              </a:lnSpc>
              <a:buFontTx/>
              <a:buNone/>
            </a:pPr>
            <a:endParaRPr lang="en-US" b="1">
              <a:solidFill>
                <a:srgbClr val="663300"/>
              </a:solidFill>
            </a:endParaRPr>
          </a:p>
          <a:p>
            <a:pPr lvl="1" algn="ctr">
              <a:lnSpc>
                <a:spcPct val="80000"/>
              </a:lnSpc>
              <a:buFontTx/>
              <a:buNone/>
            </a:pPr>
            <a:endParaRPr lang="ru-RU" sz="4400" b="1">
              <a:solidFill>
                <a:srgbClr val="663300"/>
              </a:solidFill>
            </a:endParaRPr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508625" y="1557338"/>
            <a:ext cx="3167063" cy="2735262"/>
          </a:xfrm>
        </p:spPr>
        <p:txBody>
          <a:bodyPr/>
          <a:lstStyle/>
          <a:p>
            <a:pPr lvl="1" algn="ctr">
              <a:lnSpc>
                <a:spcPct val="80000"/>
              </a:lnSpc>
              <a:buFontTx/>
              <a:buNone/>
            </a:pPr>
            <a:r>
              <a:rPr lang="ru-RU" sz="2000" b="1">
                <a:solidFill>
                  <a:srgbClr val="800000"/>
                </a:solidFill>
              </a:rPr>
              <a:t>Вариант </a:t>
            </a:r>
            <a:r>
              <a:rPr lang="en-US" sz="2000" b="1">
                <a:solidFill>
                  <a:srgbClr val="800000"/>
                </a:solidFill>
              </a:rPr>
              <a:t>2</a:t>
            </a:r>
            <a:endParaRPr lang="ru-RU" sz="2000" b="1">
              <a:solidFill>
                <a:srgbClr val="800000"/>
              </a:solidFill>
            </a:endParaRPr>
          </a:p>
          <a:p>
            <a:pPr lvl="1" algn="ctr">
              <a:lnSpc>
                <a:spcPct val="80000"/>
              </a:lnSpc>
              <a:buFontTx/>
              <a:buNone/>
            </a:pPr>
            <a:endParaRPr lang="ru-RU" sz="2000" b="1"/>
          </a:p>
          <a:p>
            <a:pPr>
              <a:lnSpc>
                <a:spcPct val="80000"/>
              </a:lnSpc>
              <a:buFontTx/>
              <a:buNone/>
            </a:pPr>
            <a:r>
              <a:rPr lang="ru-RU" sz="3600" b="1"/>
              <a:t> </a:t>
            </a:r>
            <a:endParaRPr lang="en-US" sz="3600" b="1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>
                <a:solidFill>
                  <a:srgbClr val="663300"/>
                </a:solidFill>
              </a:rPr>
              <a:t>В</a:t>
            </a:r>
            <a:r>
              <a:rPr lang="en-US" sz="2400" b="1">
                <a:solidFill>
                  <a:srgbClr val="663300"/>
                </a:solidFill>
              </a:rPr>
              <a:t>)</a:t>
            </a:r>
            <a:r>
              <a:rPr lang="ru-RU" sz="2400" b="1">
                <a:solidFill>
                  <a:srgbClr val="663300"/>
                </a:solidFill>
              </a:rPr>
              <a:t> Бойль, Мариотт</a:t>
            </a:r>
            <a:endParaRPr lang="ru-RU" sz="2400" b="1">
              <a:solidFill>
                <a:srgbClr val="663300"/>
              </a:solidFill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400" b="1">
              <a:solidFill>
                <a:srgbClr val="66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900"/>
          </a:p>
          <a:p>
            <a:pPr>
              <a:lnSpc>
                <a:spcPct val="80000"/>
              </a:lnSpc>
              <a:buFontTx/>
              <a:buNone/>
            </a:pPr>
            <a:endParaRPr lang="ru-RU" sz="90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000"/>
              <a:t>      </a:t>
            </a:r>
            <a:endParaRPr lang="en-US" sz="1000"/>
          </a:p>
          <a:p>
            <a:pPr algn="ctr">
              <a:lnSpc>
                <a:spcPct val="80000"/>
              </a:lnSpc>
              <a:buFontTx/>
              <a:buNone/>
            </a:pPr>
            <a:endParaRPr lang="ru-RU" sz="4800" b="1">
              <a:solidFill>
                <a:srgbClr val="663300"/>
              </a:solidFill>
            </a:endParaRPr>
          </a:p>
        </p:txBody>
      </p:sp>
      <p:sp>
        <p:nvSpPr>
          <p:cNvPr id="271366" name="Line 6"/>
          <p:cNvSpPr>
            <a:spLocks noChangeShapeType="1"/>
          </p:cNvSpPr>
          <p:nvPr/>
        </p:nvSpPr>
        <p:spPr bwMode="auto">
          <a:xfrm>
            <a:off x="4572000" y="1557338"/>
            <a:ext cx="0" cy="2447925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71367" name="Text Box 7"/>
          <p:cNvSpPr txBox="1">
            <a:spLocks noChangeArrowheads="1"/>
          </p:cNvSpPr>
          <p:nvPr/>
        </p:nvSpPr>
        <p:spPr bwMode="auto">
          <a:xfrm>
            <a:off x="0" y="6381750"/>
            <a:ext cx="1547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ru-RU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556" name="5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4250" y="6092825"/>
            <a:ext cx="304800" cy="304800"/>
          </a:xfrm>
          <a:prstGeom prst="rect">
            <a:avLst/>
          </a:prstGeom>
          <a:noFill/>
        </p:spPr>
      </p:pic>
      <p:pic>
        <p:nvPicPr>
          <p:cNvPr id="192555" name="Picture 43" descr="ArtDekadans"/>
          <p:cNvPicPr>
            <a:picLocks noChangeAspect="1" noChangeArrowheads="1"/>
          </p:cNvPicPr>
          <p:nvPr/>
        </p:nvPicPr>
        <p:blipFill>
          <a:blip r:embed="rId4" cstate="print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7794625" cy="344487"/>
          </a:xfrm>
        </p:spPr>
        <p:txBody>
          <a:bodyPr/>
          <a:lstStyle/>
          <a:p>
            <a:pPr algn="l"/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4149725"/>
            <a:ext cx="4254500" cy="2305050"/>
          </a:xfrm>
        </p:spPr>
        <p:txBody>
          <a:bodyPr/>
          <a:lstStyle/>
          <a:p>
            <a:pPr lvl="1" algn="ctr">
              <a:buFontTx/>
              <a:buNone/>
            </a:pPr>
            <a:r>
              <a:rPr lang="ru-RU" sz="2800" b="1">
                <a:solidFill>
                  <a:srgbClr val="800000"/>
                </a:solidFill>
              </a:rPr>
              <a:t>Вариант 1</a:t>
            </a:r>
          </a:p>
          <a:p>
            <a:pPr lvl="1" algn="ctr">
              <a:buFontTx/>
              <a:buNone/>
            </a:pPr>
            <a:endParaRPr lang="ru-RU" sz="900"/>
          </a:p>
          <a:p>
            <a:pPr lvl="1" algn="ctr">
              <a:buFontTx/>
              <a:buNone/>
            </a:pPr>
            <a:endParaRPr lang="ru-RU" sz="900"/>
          </a:p>
          <a:p>
            <a:pPr lvl="1" algn="ctr">
              <a:buFontTx/>
              <a:buNone/>
            </a:pPr>
            <a:endParaRPr lang="ru-RU" sz="900"/>
          </a:p>
          <a:p>
            <a:pPr algn="ctr">
              <a:buFontTx/>
              <a:buNone/>
            </a:pPr>
            <a:r>
              <a:rPr lang="ru-RU"/>
              <a:t> </a:t>
            </a:r>
            <a:r>
              <a:rPr lang="en-US"/>
              <a:t>   </a:t>
            </a:r>
            <a:r>
              <a:rPr lang="ru-RU" sz="2400">
                <a:solidFill>
                  <a:srgbClr val="663300"/>
                </a:solidFill>
              </a:rPr>
              <a:t>изохорному процессу?</a:t>
            </a:r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4149725"/>
            <a:ext cx="4211637" cy="16256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b="1">
                <a:solidFill>
                  <a:srgbClr val="800000"/>
                </a:solidFill>
              </a:rPr>
              <a:t>Вариант 2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ru-RU" b="1">
              <a:solidFill>
                <a:srgbClr val="8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240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2400">
                <a:solidFill>
                  <a:srgbClr val="663300"/>
                </a:solidFill>
              </a:rPr>
              <a:t>изотермическому процессу?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>
              <a:solidFill>
                <a:srgbClr val="663300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ru-RU" sz="2400"/>
          </a:p>
        </p:txBody>
      </p:sp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468313" y="404813"/>
            <a:ext cx="8207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Задание 5</a:t>
            </a:r>
          </a:p>
        </p:txBody>
      </p:sp>
      <p:sp>
        <p:nvSpPr>
          <p:cNvPr id="192518" name="Text Box 6"/>
          <p:cNvSpPr txBox="1">
            <a:spLocks noChangeArrowheads="1"/>
          </p:cNvSpPr>
          <p:nvPr/>
        </p:nvSpPr>
        <p:spPr bwMode="auto">
          <a:xfrm>
            <a:off x="900113" y="3500438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pSp>
        <p:nvGrpSpPr>
          <p:cNvPr id="192519" name="Group 7"/>
          <p:cNvGrpSpPr>
            <a:grpSpLocks/>
          </p:cNvGrpSpPr>
          <p:nvPr/>
        </p:nvGrpSpPr>
        <p:grpSpPr bwMode="auto">
          <a:xfrm>
            <a:off x="179388" y="765175"/>
            <a:ext cx="8424862" cy="2317750"/>
            <a:chOff x="113" y="709"/>
            <a:chExt cx="5307" cy="1460"/>
          </a:xfrm>
        </p:grpSpPr>
        <p:grpSp>
          <p:nvGrpSpPr>
            <p:cNvPr id="192520" name="Group 8"/>
            <p:cNvGrpSpPr>
              <a:grpSpLocks/>
            </p:cNvGrpSpPr>
            <p:nvPr/>
          </p:nvGrpSpPr>
          <p:grpSpPr bwMode="auto">
            <a:xfrm>
              <a:off x="431" y="1117"/>
              <a:ext cx="4853" cy="907"/>
              <a:chOff x="340" y="1207"/>
              <a:chExt cx="4673" cy="681"/>
            </a:xfrm>
          </p:grpSpPr>
          <p:sp>
            <p:nvSpPr>
              <p:cNvPr id="192521" name="Line 9"/>
              <p:cNvSpPr>
                <a:spLocks noChangeShapeType="1"/>
              </p:cNvSpPr>
              <p:nvPr/>
            </p:nvSpPr>
            <p:spPr bwMode="auto">
              <a:xfrm>
                <a:off x="340" y="1888"/>
                <a:ext cx="6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  <p:grpSp>
            <p:nvGrpSpPr>
              <p:cNvPr id="192522" name="Group 10"/>
              <p:cNvGrpSpPr>
                <a:grpSpLocks/>
              </p:cNvGrpSpPr>
              <p:nvPr/>
            </p:nvGrpSpPr>
            <p:grpSpPr bwMode="auto">
              <a:xfrm>
                <a:off x="340" y="1253"/>
                <a:ext cx="499" cy="635"/>
                <a:chOff x="793" y="799"/>
                <a:chExt cx="499" cy="635"/>
              </a:xfrm>
            </p:grpSpPr>
            <p:sp>
              <p:nvSpPr>
                <p:cNvPr id="192523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793" y="799"/>
                  <a:ext cx="0" cy="63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92524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793" y="1253"/>
                  <a:ext cx="182" cy="18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92525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975" y="935"/>
                  <a:ext cx="317" cy="31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192526" name="Group 14"/>
              <p:cNvGrpSpPr>
                <a:grpSpLocks/>
              </p:cNvGrpSpPr>
              <p:nvPr/>
            </p:nvGrpSpPr>
            <p:grpSpPr bwMode="auto">
              <a:xfrm>
                <a:off x="2880" y="1207"/>
                <a:ext cx="681" cy="680"/>
                <a:chOff x="1791" y="754"/>
                <a:chExt cx="681" cy="680"/>
              </a:xfrm>
            </p:grpSpPr>
            <p:sp>
              <p:nvSpPr>
                <p:cNvPr id="192527" name="Line 15"/>
                <p:cNvSpPr>
                  <a:spLocks noChangeShapeType="1"/>
                </p:cNvSpPr>
                <p:nvPr/>
              </p:nvSpPr>
              <p:spPr bwMode="auto">
                <a:xfrm>
                  <a:off x="1791" y="1434"/>
                  <a:ext cx="681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grpSp>
              <p:nvGrpSpPr>
                <p:cNvPr id="192528" name="Group 16"/>
                <p:cNvGrpSpPr>
                  <a:grpSpLocks/>
                </p:cNvGrpSpPr>
                <p:nvPr/>
              </p:nvGrpSpPr>
              <p:grpSpPr bwMode="auto">
                <a:xfrm>
                  <a:off x="1791" y="754"/>
                  <a:ext cx="454" cy="680"/>
                  <a:chOff x="1791" y="754"/>
                  <a:chExt cx="454" cy="680"/>
                </a:xfrm>
              </p:grpSpPr>
              <p:sp>
                <p:nvSpPr>
                  <p:cNvPr id="192529" name="Line 1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91" y="754"/>
                    <a:ext cx="0" cy="68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92530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1791" y="890"/>
                    <a:ext cx="454" cy="408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92531" name="Group 19"/>
              <p:cNvGrpSpPr>
                <a:grpSpLocks/>
              </p:cNvGrpSpPr>
              <p:nvPr/>
            </p:nvGrpSpPr>
            <p:grpSpPr bwMode="auto">
              <a:xfrm>
                <a:off x="4332" y="1207"/>
                <a:ext cx="681" cy="680"/>
                <a:chOff x="2789" y="754"/>
                <a:chExt cx="681" cy="680"/>
              </a:xfrm>
            </p:grpSpPr>
            <p:sp>
              <p:nvSpPr>
                <p:cNvPr id="192532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789" y="799"/>
                  <a:ext cx="0" cy="63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92533" name="Line 21"/>
                <p:cNvSpPr>
                  <a:spLocks noChangeShapeType="1"/>
                </p:cNvSpPr>
                <p:nvPr/>
              </p:nvSpPr>
              <p:spPr bwMode="auto">
                <a:xfrm>
                  <a:off x="2789" y="1434"/>
                  <a:ext cx="681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92534" name="Arc 22"/>
                <p:cNvSpPr>
                  <a:spLocks/>
                </p:cNvSpPr>
                <p:nvPr/>
              </p:nvSpPr>
              <p:spPr bwMode="auto">
                <a:xfrm rot="10800000">
                  <a:off x="2890" y="754"/>
                  <a:ext cx="568" cy="562"/>
                </a:xfrm>
                <a:custGeom>
                  <a:avLst/>
                  <a:gdLst>
                    <a:gd name="G0" fmla="+- 0 0 0"/>
                    <a:gd name="G1" fmla="+- 21078 0 0"/>
                    <a:gd name="G2" fmla="+- 21600 0 0"/>
                    <a:gd name="T0" fmla="*/ 4720 w 21294"/>
                    <a:gd name="T1" fmla="*/ 0 h 21078"/>
                    <a:gd name="T2" fmla="*/ 21294 w 21294"/>
                    <a:gd name="T3" fmla="*/ 17457 h 21078"/>
                    <a:gd name="T4" fmla="*/ 0 w 21294"/>
                    <a:gd name="T5" fmla="*/ 21078 h 210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294" h="21078" fill="none" extrusionOk="0">
                      <a:moveTo>
                        <a:pt x="4719" y="0"/>
                      </a:moveTo>
                      <a:cubicBezTo>
                        <a:pt x="13275" y="1915"/>
                        <a:pt x="19824" y="8813"/>
                        <a:pt x="21294" y="17456"/>
                      </a:cubicBezTo>
                    </a:path>
                    <a:path w="21294" h="21078" stroke="0" extrusionOk="0">
                      <a:moveTo>
                        <a:pt x="4719" y="0"/>
                      </a:moveTo>
                      <a:cubicBezTo>
                        <a:pt x="13275" y="1915"/>
                        <a:pt x="19824" y="8813"/>
                        <a:pt x="21294" y="17456"/>
                      </a:cubicBezTo>
                      <a:lnTo>
                        <a:pt x="0" y="21078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92535" name="Group 23"/>
              <p:cNvGrpSpPr>
                <a:grpSpLocks/>
              </p:cNvGrpSpPr>
              <p:nvPr/>
            </p:nvGrpSpPr>
            <p:grpSpPr bwMode="auto">
              <a:xfrm>
                <a:off x="1655" y="1253"/>
                <a:ext cx="726" cy="635"/>
                <a:chOff x="3742" y="799"/>
                <a:chExt cx="726" cy="635"/>
              </a:xfrm>
            </p:grpSpPr>
            <p:sp>
              <p:nvSpPr>
                <p:cNvPr id="192536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3742" y="799"/>
                  <a:ext cx="0" cy="63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92537" name="Line 25"/>
                <p:cNvSpPr>
                  <a:spLocks noChangeShapeType="1"/>
                </p:cNvSpPr>
                <p:nvPr/>
              </p:nvSpPr>
              <p:spPr bwMode="auto">
                <a:xfrm>
                  <a:off x="3742" y="1434"/>
                  <a:ext cx="72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192538" name="Arc 26"/>
                <p:cNvSpPr>
                  <a:spLocks/>
                </p:cNvSpPr>
                <p:nvPr/>
              </p:nvSpPr>
              <p:spPr bwMode="auto">
                <a:xfrm>
                  <a:off x="3878" y="890"/>
                  <a:ext cx="499" cy="40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92539" name="Text Box 27"/>
            <p:cNvSpPr txBox="1">
              <a:spLocks noChangeArrowheads="1"/>
            </p:cNvSpPr>
            <p:nvPr/>
          </p:nvSpPr>
          <p:spPr bwMode="auto">
            <a:xfrm>
              <a:off x="204" y="709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800000"/>
                  </a:solidFill>
                </a:rPr>
                <a:t>А.</a:t>
              </a:r>
            </a:p>
          </p:txBody>
        </p:sp>
        <p:sp>
          <p:nvSpPr>
            <p:cNvPr id="192540" name="Text Box 28"/>
            <p:cNvSpPr txBox="1">
              <a:spLocks noChangeArrowheads="1"/>
            </p:cNvSpPr>
            <p:nvPr/>
          </p:nvSpPr>
          <p:spPr bwMode="auto">
            <a:xfrm>
              <a:off x="1519" y="709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800000"/>
                  </a:solidFill>
                </a:rPr>
                <a:t>Б</a:t>
              </a:r>
              <a:r>
                <a:rPr lang="ru-RU" b="1">
                  <a:solidFill>
                    <a:srgbClr val="800000"/>
                  </a:solidFill>
                </a:rPr>
                <a:t>.</a:t>
              </a:r>
            </a:p>
          </p:txBody>
        </p:sp>
        <p:sp>
          <p:nvSpPr>
            <p:cNvPr id="192541" name="Text Box 29"/>
            <p:cNvSpPr txBox="1">
              <a:spLocks noChangeArrowheads="1"/>
            </p:cNvSpPr>
            <p:nvPr/>
          </p:nvSpPr>
          <p:spPr bwMode="auto">
            <a:xfrm>
              <a:off x="2744" y="709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800000"/>
                  </a:solidFill>
                </a:rPr>
                <a:t>В.</a:t>
              </a:r>
            </a:p>
          </p:txBody>
        </p:sp>
        <p:sp>
          <p:nvSpPr>
            <p:cNvPr id="192542" name="Text Box 30"/>
            <p:cNvSpPr txBox="1">
              <a:spLocks noChangeArrowheads="1"/>
            </p:cNvSpPr>
            <p:nvPr/>
          </p:nvSpPr>
          <p:spPr bwMode="auto">
            <a:xfrm>
              <a:off x="4059" y="754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800000"/>
                  </a:solidFill>
                </a:rPr>
                <a:t>Г.</a:t>
              </a:r>
            </a:p>
          </p:txBody>
        </p:sp>
        <p:sp>
          <p:nvSpPr>
            <p:cNvPr id="192543" name="Text Box 31"/>
            <p:cNvSpPr txBox="1">
              <a:spLocks noChangeArrowheads="1"/>
            </p:cNvSpPr>
            <p:nvPr/>
          </p:nvSpPr>
          <p:spPr bwMode="auto">
            <a:xfrm>
              <a:off x="113" y="1117"/>
              <a:ext cx="2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/>
                <a:t>р</a:t>
              </a:r>
            </a:p>
          </p:txBody>
        </p:sp>
        <p:sp>
          <p:nvSpPr>
            <p:cNvPr id="192544" name="Text Box 32"/>
            <p:cNvSpPr txBox="1">
              <a:spLocks noChangeArrowheads="1"/>
            </p:cNvSpPr>
            <p:nvPr/>
          </p:nvSpPr>
          <p:spPr bwMode="auto">
            <a:xfrm>
              <a:off x="4286" y="1117"/>
              <a:ext cx="22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/>
                <a:t>р</a:t>
              </a:r>
            </a:p>
          </p:txBody>
        </p:sp>
        <p:sp>
          <p:nvSpPr>
            <p:cNvPr id="192545" name="Text Box 33"/>
            <p:cNvSpPr txBox="1">
              <a:spLocks noChangeArrowheads="1"/>
            </p:cNvSpPr>
            <p:nvPr/>
          </p:nvSpPr>
          <p:spPr bwMode="auto">
            <a:xfrm>
              <a:off x="1066" y="1797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/>
                <a:t>Т</a:t>
              </a:r>
            </a:p>
          </p:txBody>
        </p:sp>
        <p:sp>
          <p:nvSpPr>
            <p:cNvPr id="192546" name="Text Box 34"/>
            <p:cNvSpPr txBox="1">
              <a:spLocks noChangeArrowheads="1"/>
            </p:cNvSpPr>
            <p:nvPr/>
          </p:nvSpPr>
          <p:spPr bwMode="auto">
            <a:xfrm>
              <a:off x="3742" y="1797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V</a:t>
              </a:r>
              <a:endParaRPr lang="ru-RU" sz="2800" b="1"/>
            </a:p>
          </p:txBody>
        </p:sp>
        <p:sp>
          <p:nvSpPr>
            <p:cNvPr id="192547" name="Text Box 35"/>
            <p:cNvSpPr txBox="1">
              <a:spLocks noChangeArrowheads="1"/>
            </p:cNvSpPr>
            <p:nvPr/>
          </p:nvSpPr>
          <p:spPr bwMode="auto">
            <a:xfrm>
              <a:off x="5239" y="1842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V</a:t>
              </a:r>
              <a:endParaRPr lang="ru-RU" sz="2800" b="1"/>
            </a:p>
          </p:txBody>
        </p:sp>
        <p:sp>
          <p:nvSpPr>
            <p:cNvPr id="192548" name="Text Box 36"/>
            <p:cNvSpPr txBox="1">
              <a:spLocks noChangeArrowheads="1"/>
            </p:cNvSpPr>
            <p:nvPr/>
          </p:nvSpPr>
          <p:spPr bwMode="auto">
            <a:xfrm>
              <a:off x="2517" y="1797"/>
              <a:ext cx="1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/>
                <a:t>V</a:t>
              </a:r>
              <a:endParaRPr lang="ru-RU" sz="2800" b="1"/>
            </a:p>
          </p:txBody>
        </p:sp>
        <p:sp>
          <p:nvSpPr>
            <p:cNvPr id="192549" name="Rectangle 37"/>
            <p:cNvSpPr>
              <a:spLocks noChangeArrowheads="1"/>
            </p:cNvSpPr>
            <p:nvPr/>
          </p:nvSpPr>
          <p:spPr bwMode="auto">
            <a:xfrm>
              <a:off x="1474" y="1084"/>
              <a:ext cx="25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b="1"/>
                <a:t>р</a:t>
              </a:r>
            </a:p>
          </p:txBody>
        </p:sp>
        <p:sp>
          <p:nvSpPr>
            <p:cNvPr id="192550" name="Rectangle 38"/>
            <p:cNvSpPr>
              <a:spLocks noChangeArrowheads="1"/>
            </p:cNvSpPr>
            <p:nvPr/>
          </p:nvSpPr>
          <p:spPr bwMode="auto">
            <a:xfrm>
              <a:off x="2789" y="1117"/>
              <a:ext cx="18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 b="1"/>
                <a:t>T</a:t>
              </a:r>
              <a:endParaRPr lang="ru-RU" sz="2800" b="1"/>
            </a:p>
          </p:txBody>
        </p:sp>
      </p:grpSp>
      <p:sp>
        <p:nvSpPr>
          <p:cNvPr id="192551" name="Line 39"/>
          <p:cNvSpPr>
            <a:spLocks noChangeShapeType="1"/>
          </p:cNvSpPr>
          <p:nvPr/>
        </p:nvSpPr>
        <p:spPr bwMode="auto">
          <a:xfrm>
            <a:off x="4572000" y="4292600"/>
            <a:ext cx="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92552" name="Text Box 40"/>
          <p:cNvSpPr txBox="1">
            <a:spLocks noChangeArrowheads="1"/>
          </p:cNvSpPr>
          <p:nvPr/>
        </p:nvSpPr>
        <p:spPr bwMode="auto">
          <a:xfrm>
            <a:off x="250825" y="3213100"/>
            <a:ext cx="8713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Какой график соответствует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2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2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2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92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2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87835" fill="hold"/>
                                        <p:tgtEl>
                                          <p:spTgt spid="1925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2556"/>
                </p:tgtEl>
              </p:cMediaNode>
            </p:audio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386" name="Picture 2" descr="ArtDekadans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2387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008063"/>
          </a:xfrm>
        </p:spPr>
        <p:txBody>
          <a:bodyPr/>
          <a:lstStyle/>
          <a:p>
            <a:r>
              <a:rPr lang="ru-RU" sz="3200" b="1">
                <a:solidFill>
                  <a:srgbClr val="800000"/>
                </a:solidFill>
              </a:rPr>
              <a:t>Ответ</a:t>
            </a:r>
          </a:p>
        </p:txBody>
      </p:sp>
      <p:sp>
        <p:nvSpPr>
          <p:cNvPr id="2723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28775"/>
            <a:ext cx="3600450" cy="2592388"/>
          </a:xfrm>
        </p:spPr>
        <p:txBody>
          <a:bodyPr/>
          <a:lstStyle/>
          <a:p>
            <a:pPr lvl="1" algn="ctr">
              <a:lnSpc>
                <a:spcPct val="80000"/>
              </a:lnSpc>
              <a:buFontTx/>
              <a:buNone/>
            </a:pPr>
            <a:r>
              <a:rPr lang="ru-RU" b="1">
                <a:solidFill>
                  <a:srgbClr val="800000"/>
                </a:solidFill>
              </a:rPr>
              <a:t>Вариант 1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ru-RU" b="1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ru-RU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  <a:r>
              <a:rPr lang="en-US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ru-RU" b="1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ctr">
              <a:lnSpc>
                <a:spcPct val="80000"/>
              </a:lnSpc>
              <a:buFontTx/>
              <a:buNone/>
            </a:pPr>
            <a:endParaRPr lang="ru-RU" b="1">
              <a:solidFill>
                <a:srgbClr val="663300"/>
              </a:solidFill>
            </a:endParaRPr>
          </a:p>
          <a:p>
            <a:pPr lvl="1" algn="ctr">
              <a:lnSpc>
                <a:spcPct val="80000"/>
              </a:lnSpc>
              <a:buFontTx/>
              <a:buNone/>
            </a:pPr>
            <a:endParaRPr lang="ru-RU" sz="900" b="1">
              <a:solidFill>
                <a:srgbClr val="663300"/>
              </a:solidFill>
            </a:endParaRPr>
          </a:p>
          <a:p>
            <a:pPr lvl="1" algn="ctr">
              <a:lnSpc>
                <a:spcPct val="80000"/>
              </a:lnSpc>
              <a:buFontTx/>
              <a:buNone/>
            </a:pPr>
            <a:endParaRPr lang="en-US" sz="2800" b="1">
              <a:solidFill>
                <a:srgbClr val="663300"/>
              </a:solidFill>
            </a:endParaRPr>
          </a:p>
          <a:p>
            <a:pPr lvl="1" algn="ctr">
              <a:lnSpc>
                <a:spcPct val="80000"/>
              </a:lnSpc>
              <a:buFontTx/>
              <a:buNone/>
            </a:pPr>
            <a:endParaRPr lang="ru-RU" sz="4800" b="1">
              <a:solidFill>
                <a:srgbClr val="663300"/>
              </a:solidFill>
            </a:endParaRPr>
          </a:p>
        </p:txBody>
      </p:sp>
      <p:sp>
        <p:nvSpPr>
          <p:cNvPr id="27238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508625" y="1557338"/>
            <a:ext cx="3167063" cy="2735262"/>
          </a:xfrm>
        </p:spPr>
        <p:txBody>
          <a:bodyPr/>
          <a:lstStyle/>
          <a:p>
            <a:pPr lvl="1" algn="ctr">
              <a:lnSpc>
                <a:spcPct val="80000"/>
              </a:lnSpc>
              <a:buFontTx/>
              <a:buNone/>
            </a:pPr>
            <a:r>
              <a:rPr lang="ru-RU" b="1">
                <a:solidFill>
                  <a:srgbClr val="800000"/>
                </a:solidFill>
              </a:rPr>
              <a:t>Вариант </a:t>
            </a:r>
            <a:r>
              <a:rPr lang="en-US" b="1">
                <a:solidFill>
                  <a:srgbClr val="800000"/>
                </a:solidFill>
              </a:rPr>
              <a:t>2</a:t>
            </a:r>
            <a:endParaRPr lang="ru-RU" b="1">
              <a:solidFill>
                <a:srgbClr val="800000"/>
              </a:solidFill>
            </a:endParaRPr>
          </a:p>
          <a:p>
            <a:pPr lvl="1" algn="ctr">
              <a:lnSpc>
                <a:spcPct val="80000"/>
              </a:lnSpc>
              <a:buFontTx/>
              <a:buNone/>
            </a:pPr>
            <a:endParaRPr lang="ru-RU" b="1"/>
          </a:p>
          <a:p>
            <a:pPr>
              <a:lnSpc>
                <a:spcPct val="80000"/>
              </a:lnSpc>
              <a:buFontTx/>
              <a:buNone/>
            </a:pPr>
            <a:r>
              <a:rPr lang="ru-RU" sz="4000" b="1"/>
              <a:t> </a:t>
            </a:r>
            <a:endParaRPr lang="en-US" sz="4000" b="1"/>
          </a:p>
          <a:p>
            <a:pPr>
              <a:lnSpc>
                <a:spcPct val="80000"/>
              </a:lnSpc>
              <a:buFontTx/>
              <a:buNone/>
            </a:pPr>
            <a:r>
              <a:rPr lang="ru-RU" b="1">
                <a:solidFill>
                  <a:srgbClr val="663300"/>
                </a:solidFill>
              </a:rPr>
              <a:t>Г</a:t>
            </a:r>
            <a:r>
              <a:rPr lang="en-US" b="1">
                <a:solidFill>
                  <a:srgbClr val="663300"/>
                </a:solidFill>
              </a:rPr>
              <a:t>)</a:t>
            </a:r>
            <a:endParaRPr lang="ru-RU" b="1">
              <a:solidFill>
                <a:srgbClr val="663300"/>
              </a:solidFill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b="1">
              <a:solidFill>
                <a:srgbClr val="6633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/>
          </a:p>
          <a:p>
            <a:pPr>
              <a:lnSpc>
                <a:spcPct val="80000"/>
              </a:lnSpc>
              <a:buFontTx/>
              <a:buNone/>
            </a:pPr>
            <a:endParaRPr lang="ru-RU" sz="100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200"/>
              <a:t>      </a:t>
            </a:r>
            <a:endParaRPr lang="en-US" sz="1200"/>
          </a:p>
          <a:p>
            <a:pPr algn="ctr">
              <a:lnSpc>
                <a:spcPct val="80000"/>
              </a:lnSpc>
              <a:buFontTx/>
              <a:buNone/>
            </a:pPr>
            <a:endParaRPr lang="ru-RU" sz="5400" b="1">
              <a:solidFill>
                <a:srgbClr val="663300"/>
              </a:solidFill>
            </a:endParaRPr>
          </a:p>
        </p:txBody>
      </p:sp>
      <p:sp>
        <p:nvSpPr>
          <p:cNvPr id="272390" name="Line 6"/>
          <p:cNvSpPr>
            <a:spLocks noChangeShapeType="1"/>
          </p:cNvSpPr>
          <p:nvPr/>
        </p:nvSpPr>
        <p:spPr bwMode="auto">
          <a:xfrm>
            <a:off x="4572000" y="1557338"/>
            <a:ext cx="0" cy="2447925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72391" name="Text Box 7"/>
          <p:cNvSpPr txBox="1">
            <a:spLocks noChangeArrowheads="1"/>
          </p:cNvSpPr>
          <p:nvPr/>
        </p:nvSpPr>
        <p:spPr bwMode="auto">
          <a:xfrm>
            <a:off x="0" y="6381750"/>
            <a:ext cx="1547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ru-RU" b="1"/>
          </a:p>
        </p:txBody>
      </p:sp>
      <p:sp>
        <p:nvSpPr>
          <p:cNvPr id="272394" name="Line 10"/>
          <p:cNvSpPr>
            <a:spLocks noChangeShapeType="1"/>
          </p:cNvSpPr>
          <p:nvPr/>
        </p:nvSpPr>
        <p:spPr bwMode="auto">
          <a:xfrm>
            <a:off x="2744788" y="3932238"/>
            <a:ext cx="7159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grpSp>
        <p:nvGrpSpPr>
          <p:cNvPr id="272395" name="Group 11"/>
          <p:cNvGrpSpPr>
            <a:grpSpLocks/>
          </p:cNvGrpSpPr>
          <p:nvPr/>
        </p:nvGrpSpPr>
        <p:grpSpPr bwMode="auto">
          <a:xfrm>
            <a:off x="2744788" y="2655888"/>
            <a:ext cx="560387" cy="1343025"/>
            <a:chOff x="793" y="799"/>
            <a:chExt cx="499" cy="635"/>
          </a:xfrm>
        </p:grpSpPr>
        <p:sp>
          <p:nvSpPr>
            <p:cNvPr id="272396" name="Line 12"/>
            <p:cNvSpPr>
              <a:spLocks noChangeShapeType="1"/>
            </p:cNvSpPr>
            <p:nvPr/>
          </p:nvSpPr>
          <p:spPr bwMode="auto">
            <a:xfrm flipV="1">
              <a:off x="793" y="799"/>
              <a:ext cx="0" cy="6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72397" name="Line 13"/>
            <p:cNvSpPr>
              <a:spLocks noChangeShapeType="1"/>
            </p:cNvSpPr>
            <p:nvPr/>
          </p:nvSpPr>
          <p:spPr bwMode="auto">
            <a:xfrm flipV="1">
              <a:off x="793" y="1253"/>
              <a:ext cx="182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72398" name="Line 14"/>
            <p:cNvSpPr>
              <a:spLocks noChangeShapeType="1"/>
            </p:cNvSpPr>
            <p:nvPr/>
          </p:nvSpPr>
          <p:spPr bwMode="auto">
            <a:xfrm flipV="1">
              <a:off x="975" y="935"/>
              <a:ext cx="317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272404" name="Group 20"/>
          <p:cNvGrpSpPr>
            <a:grpSpLocks/>
          </p:cNvGrpSpPr>
          <p:nvPr/>
        </p:nvGrpSpPr>
        <p:grpSpPr bwMode="auto">
          <a:xfrm>
            <a:off x="7235825" y="2492375"/>
            <a:ext cx="765175" cy="1438275"/>
            <a:chOff x="2789" y="754"/>
            <a:chExt cx="681" cy="680"/>
          </a:xfrm>
        </p:grpSpPr>
        <p:sp>
          <p:nvSpPr>
            <p:cNvPr id="272405" name="Line 21"/>
            <p:cNvSpPr>
              <a:spLocks noChangeShapeType="1"/>
            </p:cNvSpPr>
            <p:nvPr/>
          </p:nvSpPr>
          <p:spPr bwMode="auto">
            <a:xfrm flipV="1">
              <a:off x="2789" y="799"/>
              <a:ext cx="0" cy="6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72406" name="Line 22"/>
            <p:cNvSpPr>
              <a:spLocks noChangeShapeType="1"/>
            </p:cNvSpPr>
            <p:nvPr/>
          </p:nvSpPr>
          <p:spPr bwMode="auto">
            <a:xfrm>
              <a:off x="2789" y="1434"/>
              <a:ext cx="6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72407" name="Arc 23"/>
            <p:cNvSpPr>
              <a:spLocks/>
            </p:cNvSpPr>
            <p:nvPr/>
          </p:nvSpPr>
          <p:spPr bwMode="auto">
            <a:xfrm rot="10800000">
              <a:off x="2890" y="754"/>
              <a:ext cx="568" cy="562"/>
            </a:xfrm>
            <a:custGeom>
              <a:avLst/>
              <a:gdLst>
                <a:gd name="G0" fmla="+- 0 0 0"/>
                <a:gd name="G1" fmla="+- 21078 0 0"/>
                <a:gd name="G2" fmla="+- 21600 0 0"/>
                <a:gd name="T0" fmla="*/ 4720 w 21294"/>
                <a:gd name="T1" fmla="*/ 0 h 21078"/>
                <a:gd name="T2" fmla="*/ 21294 w 21294"/>
                <a:gd name="T3" fmla="*/ 17457 h 21078"/>
                <a:gd name="T4" fmla="*/ 0 w 21294"/>
                <a:gd name="T5" fmla="*/ 21078 h 21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294" h="21078" fill="none" extrusionOk="0">
                  <a:moveTo>
                    <a:pt x="4719" y="0"/>
                  </a:moveTo>
                  <a:cubicBezTo>
                    <a:pt x="13275" y="1915"/>
                    <a:pt x="19824" y="8813"/>
                    <a:pt x="21294" y="17456"/>
                  </a:cubicBezTo>
                </a:path>
                <a:path w="21294" h="21078" stroke="0" extrusionOk="0">
                  <a:moveTo>
                    <a:pt x="4719" y="0"/>
                  </a:moveTo>
                  <a:cubicBezTo>
                    <a:pt x="13275" y="1915"/>
                    <a:pt x="19824" y="8813"/>
                    <a:pt x="21294" y="17456"/>
                  </a:cubicBezTo>
                  <a:lnTo>
                    <a:pt x="0" y="21078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72416" name="Text Box 32"/>
          <p:cNvSpPr txBox="1">
            <a:spLocks noChangeArrowheads="1"/>
          </p:cNvSpPr>
          <p:nvPr/>
        </p:nvSpPr>
        <p:spPr bwMode="auto">
          <a:xfrm>
            <a:off x="2195513" y="2276475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р</a:t>
            </a:r>
          </a:p>
        </p:txBody>
      </p:sp>
      <p:sp>
        <p:nvSpPr>
          <p:cNvPr id="272417" name="Text Box 33"/>
          <p:cNvSpPr txBox="1">
            <a:spLocks noChangeArrowheads="1"/>
          </p:cNvSpPr>
          <p:nvPr/>
        </p:nvSpPr>
        <p:spPr bwMode="auto">
          <a:xfrm>
            <a:off x="6659563" y="2060575"/>
            <a:ext cx="4302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р</a:t>
            </a:r>
          </a:p>
        </p:txBody>
      </p:sp>
      <p:sp>
        <p:nvSpPr>
          <p:cNvPr id="272418" name="Text Box 34"/>
          <p:cNvSpPr txBox="1">
            <a:spLocks noChangeArrowheads="1"/>
          </p:cNvSpPr>
          <p:nvPr/>
        </p:nvSpPr>
        <p:spPr bwMode="auto">
          <a:xfrm>
            <a:off x="3563938" y="3573463"/>
            <a:ext cx="2873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Т</a:t>
            </a:r>
          </a:p>
        </p:txBody>
      </p:sp>
      <p:sp>
        <p:nvSpPr>
          <p:cNvPr id="272420" name="Text Box 36"/>
          <p:cNvSpPr txBox="1">
            <a:spLocks noChangeArrowheads="1"/>
          </p:cNvSpPr>
          <p:nvPr/>
        </p:nvSpPr>
        <p:spPr bwMode="auto">
          <a:xfrm>
            <a:off x="8172450" y="3500438"/>
            <a:ext cx="287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V</a:t>
            </a:r>
            <a:endParaRPr lang="ru-RU" sz="28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07" name="2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2813" y="6021388"/>
            <a:ext cx="304800" cy="304800"/>
          </a:xfrm>
          <a:prstGeom prst="rect">
            <a:avLst/>
          </a:prstGeom>
          <a:noFill/>
        </p:spPr>
      </p:pic>
      <p:pic>
        <p:nvPicPr>
          <p:cNvPr id="230404" name="Picture 4" descr="ArtDekadans"/>
          <p:cNvPicPr>
            <a:picLocks noChangeAspect="1" noChangeArrowheads="1"/>
          </p:cNvPicPr>
          <p:nvPr/>
        </p:nvPicPr>
        <p:blipFill>
          <a:blip r:embed="rId4" cstate="print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229600" cy="1079500"/>
          </a:xfrm>
        </p:spPr>
        <p:txBody>
          <a:bodyPr/>
          <a:lstStyle/>
          <a:p>
            <a:r>
              <a:rPr lang="ru-RU" sz="4000">
                <a:solidFill>
                  <a:srgbClr val="800000"/>
                </a:solidFill>
              </a:rPr>
              <a:t>О каком изопроцессе идет речь в каждом случае?</a:t>
            </a:r>
            <a:r>
              <a:rPr lang="ru-RU" sz="40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30405" name="Rectangle 5"/>
          <p:cNvSpPr>
            <a:spLocks noChangeArrowheads="1"/>
          </p:cNvSpPr>
          <p:nvPr/>
        </p:nvSpPr>
        <p:spPr bwMode="auto">
          <a:xfrm>
            <a:off x="323850" y="1638300"/>
            <a:ext cx="8351838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ru-RU">
                <a:solidFill>
                  <a:srgbClr val="663300"/>
                </a:solidFill>
              </a:rPr>
              <a:t>1.Во фляжке вместимостью 0,5 л находится вода объемом 0,3 л. Турист  </a:t>
            </a:r>
          </a:p>
          <a:p>
            <a:pPr algn="just">
              <a:tabLst>
                <a:tab pos="457200" algn="l"/>
              </a:tabLst>
            </a:pPr>
            <a:r>
              <a:rPr lang="ru-RU">
                <a:solidFill>
                  <a:srgbClr val="663300"/>
                </a:solidFill>
              </a:rPr>
              <a:t>   пьёт из нее воду, плотно прижав губы к горлышку так, что во фляжку не  </a:t>
            </a:r>
          </a:p>
          <a:p>
            <a:pPr algn="just">
              <a:tabLst>
                <a:tab pos="457200" algn="l"/>
              </a:tabLst>
            </a:pPr>
            <a:r>
              <a:rPr lang="ru-RU">
                <a:solidFill>
                  <a:srgbClr val="663300"/>
                </a:solidFill>
              </a:rPr>
              <a:t>   поступает наружный воздух. Сколько воды удастся выпить туристу, если  </a:t>
            </a:r>
          </a:p>
          <a:p>
            <a:pPr algn="just">
              <a:tabLst>
                <a:tab pos="457200" algn="l"/>
              </a:tabLst>
            </a:pPr>
            <a:r>
              <a:rPr lang="ru-RU">
                <a:solidFill>
                  <a:srgbClr val="663300"/>
                </a:solidFill>
              </a:rPr>
              <a:t>    он может понизить давление оставшегося во фляжке воздуха до 80 кПа?</a:t>
            </a:r>
          </a:p>
          <a:p>
            <a:pPr algn="just">
              <a:tabLst>
                <a:tab pos="457200" algn="l"/>
              </a:tabLst>
            </a:pPr>
            <a:r>
              <a:rPr lang="ru-RU">
                <a:solidFill>
                  <a:srgbClr val="663300"/>
                </a:solidFill>
              </a:rPr>
              <a:t>     (р</a:t>
            </a:r>
            <a:r>
              <a:rPr lang="ru-RU" baseline="-25000">
                <a:solidFill>
                  <a:srgbClr val="663300"/>
                </a:solidFill>
              </a:rPr>
              <a:t>0</a:t>
            </a:r>
            <a:r>
              <a:rPr lang="ru-RU">
                <a:solidFill>
                  <a:srgbClr val="663300"/>
                </a:solidFill>
              </a:rPr>
              <a:t> = 10</a:t>
            </a:r>
            <a:r>
              <a:rPr lang="ru-RU" baseline="30000">
                <a:solidFill>
                  <a:srgbClr val="663300"/>
                </a:solidFill>
              </a:rPr>
              <a:t>5</a:t>
            </a:r>
            <a:r>
              <a:rPr lang="ru-RU">
                <a:solidFill>
                  <a:srgbClr val="663300"/>
                </a:solidFill>
              </a:rPr>
              <a:t> Па)</a:t>
            </a:r>
          </a:p>
          <a:p>
            <a:pPr algn="just">
              <a:tabLst>
                <a:tab pos="457200" algn="l"/>
              </a:tabLst>
            </a:pPr>
            <a:r>
              <a:rPr lang="ru-RU">
                <a:solidFill>
                  <a:srgbClr val="663300"/>
                </a:solidFill>
              </a:rPr>
              <a:t>   (Ответ: Т = const, V</a:t>
            </a:r>
            <a:r>
              <a:rPr lang="en-US">
                <a:solidFill>
                  <a:srgbClr val="663300"/>
                </a:solidFill>
              </a:rPr>
              <a:t> </a:t>
            </a:r>
            <a:r>
              <a:rPr lang="ru-RU">
                <a:solidFill>
                  <a:srgbClr val="663300"/>
                </a:solidFill>
              </a:rPr>
              <a:t>выпитой воды = 0,05 л – изотермический процесс) </a:t>
            </a:r>
          </a:p>
          <a:p>
            <a:pPr algn="just">
              <a:tabLst>
                <a:tab pos="457200" algn="l"/>
              </a:tabLst>
            </a:pPr>
            <a:endParaRPr lang="ru-RU" sz="800">
              <a:solidFill>
                <a:srgbClr val="663300"/>
              </a:solidFill>
            </a:endParaRPr>
          </a:p>
          <a:p>
            <a:pPr algn="just">
              <a:tabLst>
                <a:tab pos="457200" algn="l"/>
              </a:tabLst>
            </a:pPr>
            <a:r>
              <a:rPr lang="ru-RU">
                <a:solidFill>
                  <a:srgbClr val="663300"/>
                </a:solidFill>
              </a:rPr>
              <a:t>2. Под каким давлением должна наполниться электролампа инертным            </a:t>
            </a:r>
          </a:p>
          <a:p>
            <a:pPr algn="just">
              <a:tabLst>
                <a:tab pos="457200" algn="l"/>
              </a:tabLst>
            </a:pPr>
            <a:r>
              <a:rPr lang="ru-RU">
                <a:solidFill>
                  <a:srgbClr val="663300"/>
                </a:solidFill>
              </a:rPr>
              <a:t>    газом при температуре 150ºС, чтобы при температуре 300ºС давление не  </a:t>
            </a:r>
          </a:p>
          <a:p>
            <a:pPr>
              <a:tabLst>
                <a:tab pos="457200" algn="l"/>
              </a:tabLst>
            </a:pPr>
            <a:r>
              <a:rPr lang="ru-RU">
                <a:solidFill>
                  <a:srgbClr val="663300"/>
                </a:solidFill>
              </a:rPr>
              <a:t>    превышало 0,1 МПа?</a:t>
            </a:r>
          </a:p>
          <a:p>
            <a:pPr>
              <a:tabLst>
                <a:tab pos="457200" algn="l"/>
              </a:tabLst>
            </a:pPr>
            <a:endParaRPr lang="ru-RU" sz="800">
              <a:solidFill>
                <a:srgbClr val="663300"/>
              </a:solidFill>
            </a:endParaRPr>
          </a:p>
          <a:p>
            <a:pPr>
              <a:tabLst>
                <a:tab pos="457200" algn="l"/>
              </a:tabLst>
            </a:pPr>
            <a:r>
              <a:rPr lang="ru-RU">
                <a:solidFill>
                  <a:srgbClr val="663300"/>
                </a:solidFill>
              </a:rPr>
              <a:t>    (Ответ: V = const, р</a:t>
            </a:r>
            <a:r>
              <a:rPr lang="ru-RU" baseline="-25000">
                <a:solidFill>
                  <a:srgbClr val="663300"/>
                </a:solidFill>
              </a:rPr>
              <a:t>1</a:t>
            </a:r>
            <a:r>
              <a:rPr lang="ru-RU">
                <a:solidFill>
                  <a:srgbClr val="663300"/>
                </a:solidFill>
              </a:rPr>
              <a:t> = 7,4·10</a:t>
            </a:r>
            <a:r>
              <a:rPr lang="ru-RU" baseline="30000">
                <a:solidFill>
                  <a:srgbClr val="663300"/>
                </a:solidFill>
              </a:rPr>
              <a:t>4</a:t>
            </a:r>
            <a:r>
              <a:rPr lang="ru-RU">
                <a:solidFill>
                  <a:srgbClr val="663300"/>
                </a:solidFill>
              </a:rPr>
              <a:t> Па – изохорный процесс) </a:t>
            </a:r>
          </a:p>
          <a:p>
            <a:pPr>
              <a:tabLst>
                <a:tab pos="457200" algn="l"/>
              </a:tabLst>
            </a:pPr>
            <a:endParaRPr lang="ru-RU" sz="800">
              <a:solidFill>
                <a:srgbClr val="663300"/>
              </a:solidFill>
            </a:endParaRPr>
          </a:p>
          <a:p>
            <a:pPr algn="just">
              <a:tabLst>
                <a:tab pos="457200" algn="l"/>
              </a:tabLst>
            </a:pPr>
            <a:r>
              <a:rPr lang="ru-RU">
                <a:solidFill>
                  <a:srgbClr val="663300"/>
                </a:solidFill>
              </a:rPr>
              <a:t>3. Какой объем займет газ при 77ºС, если при 27ºС его объем был 6 л.</a:t>
            </a:r>
            <a:br>
              <a:rPr lang="ru-RU">
                <a:solidFill>
                  <a:srgbClr val="663300"/>
                </a:solidFill>
              </a:rPr>
            </a:br>
            <a:endParaRPr lang="ru-RU">
              <a:solidFill>
                <a:srgbClr val="663300"/>
              </a:solidFill>
            </a:endParaRPr>
          </a:p>
          <a:p>
            <a:pPr algn="just">
              <a:tabLst>
                <a:tab pos="457200" algn="l"/>
              </a:tabLst>
            </a:pPr>
            <a:r>
              <a:rPr lang="ru-RU">
                <a:solidFill>
                  <a:srgbClr val="663300"/>
                </a:solidFill>
              </a:rPr>
              <a:t>    (Ответ: р = const, V</a:t>
            </a:r>
            <a:r>
              <a:rPr lang="ru-RU" baseline="-25000">
                <a:solidFill>
                  <a:srgbClr val="663300"/>
                </a:solidFill>
              </a:rPr>
              <a:t>1</a:t>
            </a:r>
            <a:r>
              <a:rPr lang="ru-RU">
                <a:solidFill>
                  <a:srgbClr val="663300"/>
                </a:solidFill>
              </a:rPr>
              <a:t> = 7 л – изобарный процесс)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803" fill="hold"/>
                                        <p:tgtEl>
                                          <p:spTgt spid="2304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500"/>
                                        <p:tgtEl>
                                          <p:spTgt spid="230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0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30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30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0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304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04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304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3040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304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304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3040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0407"/>
                </p:tgtEl>
              </p:cMediaNode>
            </p:audi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434" name="Picture 2" descr="ArtDekadans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4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800000"/>
                </a:solidFill>
              </a:rPr>
              <a:t>Домашнее задание</a:t>
            </a:r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2276475"/>
            <a:ext cx="8820150" cy="1397000"/>
          </a:xfrm>
        </p:spPr>
        <p:txBody>
          <a:bodyPr/>
          <a:lstStyle/>
          <a:p>
            <a:pPr>
              <a:buFontTx/>
              <a:buNone/>
            </a:pPr>
            <a:r>
              <a:rPr lang="ru-RU" sz="3600" b="1">
                <a:solidFill>
                  <a:srgbClr val="663300"/>
                </a:solidFill>
              </a:rPr>
              <a:t>   </a:t>
            </a:r>
            <a:r>
              <a:rPr lang="en-US" sz="3600" b="1" i="1">
                <a:solidFill>
                  <a:srgbClr val="663300"/>
                </a:solidFill>
              </a:rPr>
              <a:t>§</a:t>
            </a:r>
            <a:r>
              <a:rPr lang="ru-RU" sz="3600" b="1" i="1">
                <a:solidFill>
                  <a:srgbClr val="663300"/>
                </a:solidFill>
              </a:rPr>
              <a:t> 71, сборник Рымкевич № 516, 536. </a:t>
            </a:r>
          </a:p>
          <a:p>
            <a:pPr>
              <a:buFontTx/>
              <a:buNone/>
            </a:pPr>
            <a:endParaRPr lang="ru-RU" sz="3600" b="1" i="1">
              <a:solidFill>
                <a:srgbClr val="663300"/>
              </a:solidFill>
            </a:endParaRPr>
          </a:p>
          <a:p>
            <a:pPr>
              <a:buFontTx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590" name="Picture 6" descr="ArtDekadans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5591" name="Rectangle 7"/>
          <p:cNvSpPr>
            <a:spLocks noChangeArrowheads="1"/>
          </p:cNvSpPr>
          <p:nvPr/>
        </p:nvSpPr>
        <p:spPr bwMode="auto">
          <a:xfrm>
            <a:off x="179388" y="692150"/>
            <a:ext cx="878522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600" b="1" i="1">
                <a:solidFill>
                  <a:srgbClr val="663300"/>
                </a:solidFill>
                <a:latin typeface="Elephant" pitchFamily="18" charset="0"/>
              </a:rPr>
              <a:t>Идеальный газ –</a:t>
            </a:r>
            <a:r>
              <a:rPr lang="ru-RU" sz="3600" b="1" i="1">
                <a:solidFill>
                  <a:srgbClr val="800000"/>
                </a:solidFill>
                <a:latin typeface="Elephant" pitchFamily="18" charset="0"/>
              </a:rPr>
              <a:t> </a:t>
            </a:r>
          </a:p>
          <a:p>
            <a:pPr algn="just"/>
            <a:r>
              <a:rPr lang="ru-RU" sz="3600" b="1" i="1">
                <a:solidFill>
                  <a:srgbClr val="800000"/>
                </a:solidFill>
                <a:latin typeface="Elephant" pitchFamily="18" charset="0"/>
              </a:rPr>
              <a:t>это газ, взаимодействие между молекулами  которого  пренебрежимо мало.</a:t>
            </a:r>
            <a:r>
              <a:rPr lang="ru-RU" sz="3600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195592" name="Rectangle 8"/>
          <p:cNvSpPr>
            <a:spLocks noChangeArrowheads="1"/>
          </p:cNvSpPr>
          <p:nvPr/>
        </p:nvSpPr>
        <p:spPr bwMode="auto">
          <a:xfrm>
            <a:off x="900113" y="3141663"/>
            <a:ext cx="7510462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/>
              <a:t> </a:t>
            </a:r>
            <a:r>
              <a:rPr lang="ru-RU" sz="4000" b="1">
                <a:solidFill>
                  <a:srgbClr val="663300"/>
                </a:solidFill>
                <a:latin typeface="Arial Black" pitchFamily="34" charset="0"/>
              </a:rPr>
              <a:t>(Е = 3/2 kT) </a:t>
            </a:r>
          </a:p>
          <a:p>
            <a:pPr algn="ctr"/>
            <a:endParaRPr lang="ru-RU" sz="4000" b="1">
              <a:solidFill>
                <a:srgbClr val="663300"/>
              </a:solidFill>
              <a:latin typeface="Arial Black" pitchFamily="34" charset="0"/>
            </a:endParaRPr>
          </a:p>
          <a:p>
            <a:pPr algn="ctr"/>
            <a:r>
              <a:rPr lang="ru-RU" sz="4000" b="1">
                <a:solidFill>
                  <a:srgbClr val="663300"/>
                </a:solidFill>
                <a:latin typeface="Arial Black" pitchFamily="34" charset="0"/>
              </a:rPr>
              <a:t>(V ~ 1/n , n = N/V)</a:t>
            </a:r>
          </a:p>
          <a:p>
            <a:pPr algn="ctr"/>
            <a:endParaRPr lang="ru-RU" sz="4000" b="1">
              <a:solidFill>
                <a:srgbClr val="6633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95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5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5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053" name="Picture 5" descr="ArtDekadans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58052" name="Picture 4" descr="123_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3850" y="2205038"/>
            <a:ext cx="8469313" cy="2232025"/>
          </a:xfrm>
          <a:solidFill>
            <a:srgbClr val="FFCC99">
              <a:alpha val="74001"/>
            </a:srgbClr>
          </a:solidFill>
          <a:ln>
            <a:solidFill>
              <a:srgbClr val="FFCC99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978" name="Picture 2" descr="ArtDekadans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4979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908050"/>
            <a:ext cx="8462963" cy="4105275"/>
          </a:xfrm>
          <a:noFill/>
          <a:ln/>
        </p:spPr>
        <p:txBody>
          <a:bodyPr/>
          <a:lstStyle/>
          <a:p>
            <a:r>
              <a:rPr lang="ru-RU" sz="4000">
                <a:solidFill>
                  <a:srgbClr val="800000"/>
                </a:solidFill>
              </a:rPr>
              <a:t>Изопроцессы – </a:t>
            </a:r>
            <a:br>
              <a:rPr lang="ru-RU" sz="4000">
                <a:solidFill>
                  <a:srgbClr val="800000"/>
                </a:solidFill>
              </a:rPr>
            </a:br>
            <a:r>
              <a:rPr lang="ru-RU" sz="4000" i="1">
                <a:solidFill>
                  <a:srgbClr val="663300"/>
                </a:solidFill>
              </a:rPr>
              <a:t>процессы, протекающие при неизменном значении одного из параметров</a:t>
            </a:r>
            <a:r>
              <a:rPr lang="ru-RU" sz="4000">
                <a:solidFill>
                  <a:srgbClr val="663300"/>
                </a:solidFill>
              </a:rPr>
              <a:t/>
            </a:r>
            <a:br>
              <a:rPr lang="ru-RU" sz="4000">
                <a:solidFill>
                  <a:srgbClr val="663300"/>
                </a:solidFill>
              </a:rPr>
            </a:br>
            <a:r>
              <a:rPr lang="ru-RU" sz="4000"/>
              <a:t/>
            </a:r>
            <a:br>
              <a:rPr lang="ru-RU" sz="4000"/>
            </a:br>
            <a:r>
              <a:rPr lang="en-US" sz="4000">
                <a:solidFill>
                  <a:srgbClr val="800000"/>
                </a:solidFill>
              </a:rPr>
              <a:t>“</a:t>
            </a:r>
            <a:r>
              <a:rPr lang="ru-RU" sz="4000">
                <a:solidFill>
                  <a:srgbClr val="800000"/>
                </a:solidFill>
              </a:rPr>
              <a:t>изо</a:t>
            </a:r>
            <a:r>
              <a:rPr lang="en-US" sz="4000">
                <a:solidFill>
                  <a:srgbClr val="800000"/>
                </a:solidFill>
              </a:rPr>
              <a:t>”</a:t>
            </a:r>
            <a:r>
              <a:rPr lang="ru-RU" sz="4000">
                <a:solidFill>
                  <a:srgbClr val="800000"/>
                </a:solidFill>
              </a:rPr>
              <a:t> – </a:t>
            </a:r>
            <a:r>
              <a:rPr lang="ru-RU" sz="4000" i="1">
                <a:solidFill>
                  <a:srgbClr val="800000"/>
                </a:solidFill>
              </a:rPr>
              <a:t>постоянство, </a:t>
            </a:r>
            <a:br>
              <a:rPr lang="ru-RU" sz="4000" i="1">
                <a:solidFill>
                  <a:srgbClr val="800000"/>
                </a:solidFill>
              </a:rPr>
            </a:br>
            <a:endParaRPr lang="ru-RU" sz="5400" b="1" i="1">
              <a:solidFill>
                <a:srgbClr val="800000"/>
              </a:solidFill>
            </a:endParaRPr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2124075" y="5013325"/>
            <a:ext cx="48958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800" b="1" i="1">
                <a:solidFill>
                  <a:srgbClr val="800000"/>
                </a:solidFill>
              </a:rPr>
              <a:t>при </a:t>
            </a:r>
            <a:r>
              <a:rPr lang="en-US" sz="4800" b="1" i="1">
                <a:solidFill>
                  <a:srgbClr val="800000"/>
                </a:solidFill>
              </a:rPr>
              <a:t>m = const</a:t>
            </a:r>
            <a:endParaRPr lang="ru-RU" sz="4800" b="1" i="1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4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9081" name="1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9200" y="6092825"/>
            <a:ext cx="304800" cy="304800"/>
          </a:xfrm>
          <a:prstGeom prst="rect">
            <a:avLst/>
          </a:prstGeom>
          <a:noFill/>
        </p:spPr>
      </p:pic>
      <p:pic>
        <p:nvPicPr>
          <p:cNvPr id="259079" name="Picture 7" descr="ArtDekadans"/>
          <p:cNvPicPr>
            <a:picLocks noChangeAspect="1" noChangeArrowheads="1"/>
          </p:cNvPicPr>
          <p:nvPr/>
        </p:nvPicPr>
        <p:blipFill>
          <a:blip r:embed="rId4" cstate="print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508625" y="765175"/>
            <a:ext cx="3384550" cy="1511300"/>
          </a:xfrm>
        </p:spPr>
        <p:txBody>
          <a:bodyPr/>
          <a:lstStyle/>
          <a:p>
            <a:r>
              <a:rPr lang="ru-RU" sz="2800" b="1" i="1">
                <a:solidFill>
                  <a:srgbClr val="663300"/>
                </a:solidFill>
              </a:rPr>
              <a:t>Уравнение состояния идеального газа</a:t>
            </a:r>
          </a:p>
        </p:txBody>
      </p:sp>
      <p:pic>
        <p:nvPicPr>
          <p:cNvPr id="259076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5" cstate="print">
            <a:lum bright="24000"/>
          </a:blip>
          <a:srcRect l="30516" t="55502" r="47473" b="33327"/>
          <a:stretch>
            <a:fillRect/>
          </a:stretch>
        </p:blipFill>
        <p:spPr>
          <a:xfrm>
            <a:off x="179388" y="765175"/>
            <a:ext cx="5041900" cy="2232025"/>
          </a:xfrm>
          <a:solidFill>
            <a:srgbClr val="FFCC99">
              <a:alpha val="59000"/>
            </a:srgbClr>
          </a:solidFill>
          <a:ln>
            <a:solidFill>
              <a:schemeClr val="bg1"/>
            </a:solidFill>
          </a:ln>
        </p:spPr>
      </p:pic>
      <p:pic>
        <p:nvPicPr>
          <p:cNvPr id="259077" name="Picture 5"/>
          <p:cNvPicPr>
            <a:picLocks noChangeAspect="1" noChangeArrowheads="1"/>
          </p:cNvPicPr>
          <p:nvPr/>
        </p:nvPicPr>
        <p:blipFill>
          <a:blip r:embed="rId5" cstate="print">
            <a:lum bright="24000"/>
          </a:blip>
          <a:srcRect l="7841" t="70056" r="71848" b="20663"/>
          <a:stretch>
            <a:fillRect/>
          </a:stretch>
        </p:blipFill>
        <p:spPr bwMode="auto">
          <a:xfrm>
            <a:off x="3419475" y="3716338"/>
            <a:ext cx="3957638" cy="15478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</p:pic>
      <p:sp>
        <p:nvSpPr>
          <p:cNvPr id="259078" name="Rectangle 6"/>
          <p:cNvSpPr>
            <a:spLocks noChangeArrowheads="1"/>
          </p:cNvSpPr>
          <p:nvPr/>
        </p:nvSpPr>
        <p:spPr bwMode="auto">
          <a:xfrm>
            <a:off x="7380288" y="3716338"/>
            <a:ext cx="1512887" cy="15859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1600" b="1">
              <a:latin typeface="Arial Narrow" pitchFamily="34" charset="0"/>
            </a:endParaRPr>
          </a:p>
          <a:p>
            <a:r>
              <a:rPr lang="en-US" sz="4400" b="1">
                <a:latin typeface="Arial Narrow" pitchFamily="34" charset="0"/>
              </a:rPr>
              <a:t>Const</a:t>
            </a:r>
            <a:endParaRPr lang="ru-RU" sz="4400" b="1">
              <a:latin typeface="Arial Narrow" pitchFamily="34" charset="0"/>
            </a:endParaRPr>
          </a:p>
          <a:p>
            <a:endParaRPr lang="ru-RU" sz="1400" b="1">
              <a:latin typeface="Arial Narrow" pitchFamily="34" charset="0"/>
            </a:endParaRPr>
          </a:p>
          <a:p>
            <a:endParaRPr lang="ru-RU" sz="800" b="1">
              <a:latin typeface="Arial Narrow" pitchFamily="34" charset="0"/>
            </a:endParaRPr>
          </a:p>
          <a:p>
            <a:endParaRPr lang="ru-RU" sz="800" b="1">
              <a:latin typeface="Arial Narrow" pitchFamily="34" charset="0"/>
            </a:endParaRPr>
          </a:p>
          <a:p>
            <a:endParaRPr lang="ru-RU" sz="800" b="1">
              <a:latin typeface="Arial Narrow" pitchFamily="34" charset="0"/>
            </a:endParaRPr>
          </a:p>
        </p:txBody>
      </p:sp>
      <p:sp>
        <p:nvSpPr>
          <p:cNvPr id="259080" name="Rectangle 8"/>
          <p:cNvSpPr>
            <a:spLocks noChangeArrowheads="1"/>
          </p:cNvSpPr>
          <p:nvPr/>
        </p:nvSpPr>
        <p:spPr bwMode="auto">
          <a:xfrm>
            <a:off x="0" y="3716338"/>
            <a:ext cx="320357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ru-RU" sz="2800" b="1" i="1">
                <a:solidFill>
                  <a:srgbClr val="663300"/>
                </a:solidFill>
              </a:rPr>
              <a:t>Уравнение Клапейрона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59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59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59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32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82315" fill="hold"/>
                                        <p:tgtEl>
                                          <p:spTgt spid="2590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9081"/>
                </p:tgtEl>
              </p:cMediaNode>
            </p:audio>
          </p:childTnLst>
        </p:cTn>
      </p:par>
    </p:tnLst>
    <p:bldLst>
      <p:bldP spid="2590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954" name="Picture 2" descr="ArtDekadans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39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>
                <a:solidFill>
                  <a:srgbClr val="800000"/>
                </a:solidFill>
              </a:rPr>
              <a:t>ГАЗОВЫЕ ПРОЦЕССЫ</a:t>
            </a:r>
          </a:p>
        </p:txBody>
      </p:sp>
      <p:sp>
        <p:nvSpPr>
          <p:cNvPr id="2539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208963" cy="4533900"/>
          </a:xfrm>
          <a:noFill/>
          <a:ln/>
        </p:spPr>
        <p:txBody>
          <a:bodyPr/>
          <a:lstStyle/>
          <a:p>
            <a:r>
              <a:rPr lang="ru-RU" sz="4000" b="1">
                <a:solidFill>
                  <a:srgbClr val="663300"/>
                </a:solidFill>
              </a:rPr>
              <a:t>Изотермический процесс</a:t>
            </a:r>
          </a:p>
          <a:p>
            <a:pPr>
              <a:buFontTx/>
              <a:buNone/>
            </a:pPr>
            <a:r>
              <a:rPr lang="ru-RU" sz="4000" i="1">
                <a:solidFill>
                  <a:srgbClr val="663300"/>
                </a:solidFill>
              </a:rPr>
              <a:t>       (Закон Бойля-Мариотта)</a:t>
            </a:r>
          </a:p>
          <a:p>
            <a:r>
              <a:rPr lang="ru-RU" sz="4000" b="1">
                <a:solidFill>
                  <a:srgbClr val="663300"/>
                </a:solidFill>
              </a:rPr>
              <a:t>Изобарный процесс</a:t>
            </a:r>
          </a:p>
          <a:p>
            <a:pPr>
              <a:buFontTx/>
              <a:buNone/>
            </a:pPr>
            <a:r>
              <a:rPr lang="ru-RU" sz="4000" b="1" i="1">
                <a:solidFill>
                  <a:srgbClr val="663300"/>
                </a:solidFill>
              </a:rPr>
              <a:t>       </a:t>
            </a:r>
            <a:r>
              <a:rPr lang="ru-RU" sz="4000" i="1">
                <a:solidFill>
                  <a:srgbClr val="663300"/>
                </a:solidFill>
              </a:rPr>
              <a:t>(Закон Гей-Люссака)</a:t>
            </a:r>
            <a:endParaRPr lang="ru-RU" sz="4000" b="1" i="1">
              <a:solidFill>
                <a:srgbClr val="663300"/>
              </a:solidFill>
            </a:endParaRPr>
          </a:p>
          <a:p>
            <a:r>
              <a:rPr lang="ru-RU" sz="4000" b="1">
                <a:solidFill>
                  <a:srgbClr val="663300"/>
                </a:solidFill>
              </a:rPr>
              <a:t>Изохорный процесс</a:t>
            </a:r>
          </a:p>
          <a:p>
            <a:pPr>
              <a:buFontTx/>
              <a:buNone/>
            </a:pPr>
            <a:r>
              <a:rPr lang="ru-RU" sz="4000" b="1" i="1">
                <a:solidFill>
                  <a:srgbClr val="663300"/>
                </a:solidFill>
              </a:rPr>
              <a:t>        </a:t>
            </a:r>
            <a:r>
              <a:rPr lang="ru-RU" sz="4000" i="1">
                <a:solidFill>
                  <a:srgbClr val="663300"/>
                </a:solidFill>
              </a:rPr>
              <a:t>(Закон Шарля)</a:t>
            </a:r>
            <a:endParaRPr lang="ru-RU" sz="4000" b="1" i="1">
              <a:solidFill>
                <a:srgbClr val="663300"/>
              </a:solidFill>
            </a:endParaRPr>
          </a:p>
          <a:p>
            <a:pPr>
              <a:buFontTx/>
              <a:buNone/>
            </a:pPr>
            <a:endParaRPr lang="ru-RU" sz="4000" b="1" i="1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3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3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3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8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53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53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53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6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53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53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539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4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53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53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539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026" name="Picture 2" descr="ArtDekadans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7027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893175" cy="6335712"/>
          </a:xfrm>
          <a:noFill/>
          <a:ln/>
        </p:spPr>
        <p:txBody>
          <a:bodyPr/>
          <a:lstStyle/>
          <a:p>
            <a:r>
              <a:rPr lang="ru-RU">
                <a:solidFill>
                  <a:srgbClr val="800000"/>
                </a:solidFill>
              </a:rPr>
              <a:t>Изотермический процесс –</a:t>
            </a:r>
            <a:br>
              <a:rPr lang="ru-RU">
                <a:solidFill>
                  <a:srgbClr val="800000"/>
                </a:solidFill>
              </a:rPr>
            </a:br>
            <a:r>
              <a:rPr lang="ru-RU"/>
              <a:t> </a:t>
            </a:r>
            <a:r>
              <a:rPr lang="ru-RU" i="1">
                <a:solidFill>
                  <a:srgbClr val="663300"/>
                </a:solidFill>
              </a:rPr>
              <a:t>процесс изменения состояния термодинамической системы макроскопических тел при постоянной температуре.</a:t>
            </a:r>
            <a:r>
              <a:rPr lang="ru-RU">
                <a:solidFill>
                  <a:srgbClr val="663300"/>
                </a:solidFill>
              </a:rPr>
              <a:t/>
            </a:r>
            <a:br>
              <a:rPr lang="ru-RU">
                <a:solidFill>
                  <a:srgbClr val="663300"/>
                </a:solidFill>
              </a:rPr>
            </a:br>
            <a:r>
              <a:rPr lang="ru-RU"/>
              <a:t/>
            </a:r>
            <a:br>
              <a:rPr lang="ru-RU"/>
            </a:br>
            <a:r>
              <a:rPr lang="ru-RU"/>
              <a:t/>
            </a:r>
            <a:br>
              <a:rPr lang="ru-RU"/>
            </a:br>
            <a:r>
              <a:rPr lang="en-US">
                <a:solidFill>
                  <a:srgbClr val="800000"/>
                </a:solidFill>
              </a:rPr>
              <a:t>“</a:t>
            </a:r>
            <a:r>
              <a:rPr lang="ru-RU">
                <a:solidFill>
                  <a:srgbClr val="800000"/>
                </a:solidFill>
              </a:rPr>
              <a:t>термо</a:t>
            </a:r>
            <a:r>
              <a:rPr lang="en-US">
                <a:solidFill>
                  <a:srgbClr val="800000"/>
                </a:solidFill>
              </a:rPr>
              <a:t>”</a:t>
            </a:r>
            <a:r>
              <a:rPr lang="ru-RU">
                <a:solidFill>
                  <a:srgbClr val="800000"/>
                </a:solidFill>
              </a:rPr>
              <a:t>(греч.) - </a:t>
            </a:r>
            <a:r>
              <a:rPr lang="ru-RU" i="1">
                <a:solidFill>
                  <a:srgbClr val="800000"/>
                </a:solidFill>
              </a:rPr>
              <a:t>температура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1">
  <a:themeElements>
    <a:clrScheme name="Презентация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Презентация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резентация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1654</TotalTime>
  <Words>851</Words>
  <Application>Microsoft Office PowerPoint</Application>
  <PresentationFormat>Экран (4:3)</PresentationFormat>
  <Paragraphs>287</Paragraphs>
  <Slides>34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Презентация1</vt:lpstr>
      <vt:lpstr>Слайд 1</vt:lpstr>
      <vt:lpstr>Задание 1 Используя уравнение состояния идеального газа,  вычислите по четырем параметрам, представленным в таблице, пятый, неизвестный параметр</vt:lpstr>
      <vt:lpstr>Слайд 3</vt:lpstr>
      <vt:lpstr>Слайд 4</vt:lpstr>
      <vt:lpstr>Слайд 5</vt:lpstr>
      <vt:lpstr>Изопроцессы –  процессы, протекающие при неизменном значении одного из параметров  “изо” – постоянство,  </vt:lpstr>
      <vt:lpstr>Уравнение состояния идеального газа</vt:lpstr>
      <vt:lpstr>ГАЗОВЫЕ ПРОЦЕССЫ</vt:lpstr>
      <vt:lpstr>Изотермический процесс –  процесс изменения состояния термодинамической системы макроскопических тел при постоянной температуре.   “термо”(греч.) - температура</vt:lpstr>
      <vt:lpstr>Слайд 10</vt:lpstr>
      <vt:lpstr>Закон  Бойля - Мариотта</vt:lpstr>
      <vt:lpstr>Изотермический процесс</vt:lpstr>
      <vt:lpstr>Слайд 13</vt:lpstr>
      <vt:lpstr>   Изобарный процесс –  процесс изменения состояния термодинамической системы при постоянном давлении  </vt:lpstr>
      <vt:lpstr>Слайд 15</vt:lpstr>
      <vt:lpstr>Закон  Гей-Люссака</vt:lpstr>
      <vt:lpstr>Изобарный процесс</vt:lpstr>
      <vt:lpstr>   </vt:lpstr>
      <vt:lpstr>Изохорный процесс –  процесс изменения состояния термодинамической системы при постоянном объёме   </vt:lpstr>
      <vt:lpstr>Слайд 20</vt:lpstr>
      <vt:lpstr>Закон Шарля</vt:lpstr>
      <vt:lpstr>Изохорный процесс</vt:lpstr>
      <vt:lpstr>Слайд 23</vt:lpstr>
      <vt:lpstr>Слайд 24</vt:lpstr>
      <vt:lpstr>Задание 2 </vt:lpstr>
      <vt:lpstr>Ответ</vt:lpstr>
      <vt:lpstr>Задание 3</vt:lpstr>
      <vt:lpstr>Ответ</vt:lpstr>
      <vt:lpstr> Задание 4 </vt:lpstr>
      <vt:lpstr>Ответ</vt:lpstr>
      <vt:lpstr> </vt:lpstr>
      <vt:lpstr>Ответ</vt:lpstr>
      <vt:lpstr>О каком изопроцессе идет речь в каждом случае? </vt:lpstr>
      <vt:lpstr>Домашнее задание</vt:lpstr>
    </vt:vector>
  </TitlesOfParts>
  <Company>Producers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ТЕРМОДИНАМИКА</dc:title>
  <dc:creator>Linda</dc:creator>
  <cp:lastModifiedBy>Adminushka</cp:lastModifiedBy>
  <cp:revision>85</cp:revision>
  <cp:lastPrinted>1601-01-01T00:00:00Z</cp:lastPrinted>
  <dcterms:created xsi:type="dcterms:W3CDTF">2002-06-18T06:59:14Z</dcterms:created>
  <dcterms:modified xsi:type="dcterms:W3CDTF">2015-10-22T17:51:56Z</dcterms:modified>
</cp:coreProperties>
</file>