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Override17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Override16.xml" ContentType="application/vnd.openxmlformats-officedocument.themeOverr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7" r:id="rId2"/>
    <p:sldMasterId id="2147483659" r:id="rId3"/>
    <p:sldMasterId id="2147483661" r:id="rId4"/>
    <p:sldMasterId id="2147483663" r:id="rId5"/>
    <p:sldMasterId id="2147483665" r:id="rId6"/>
    <p:sldMasterId id="2147483669" r:id="rId7"/>
  </p:sldMasterIdLst>
  <p:sldIdLst>
    <p:sldId id="262" r:id="rId8"/>
    <p:sldId id="286" r:id="rId9"/>
    <p:sldId id="285" r:id="rId10"/>
    <p:sldId id="261" r:id="rId11"/>
    <p:sldId id="256" r:id="rId12"/>
    <p:sldId id="258" r:id="rId13"/>
    <p:sldId id="257" r:id="rId14"/>
    <p:sldId id="263" r:id="rId15"/>
    <p:sldId id="264" r:id="rId16"/>
    <p:sldId id="267" r:id="rId17"/>
    <p:sldId id="265" r:id="rId18"/>
    <p:sldId id="272" r:id="rId19"/>
    <p:sldId id="291" r:id="rId20"/>
    <p:sldId id="292" r:id="rId21"/>
    <p:sldId id="273" r:id="rId22"/>
    <p:sldId id="287" r:id="rId23"/>
    <p:sldId id="288" r:id="rId24"/>
    <p:sldId id="294" r:id="rId25"/>
    <p:sldId id="295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8"/>
    <p:penClr>
      <a:srgbClr val="FF0000"/>
    </p:penClr>
  </p:showPr>
  <p:clrMru>
    <a:srgbClr val="F9F039"/>
    <a:srgbClr val="D32789"/>
    <a:srgbClr val="990033"/>
    <a:srgbClr val="000000"/>
    <a:srgbClr val="3366FF"/>
    <a:srgbClr val="336600"/>
    <a:srgbClr val="CC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F3760F-2A9D-4009-BF97-9252F7CD6C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0E24-FF8B-4C93-95AE-05C8086C7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7B14-B055-4ECA-A0CF-168342AFAA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A09E07-4D69-4F1C-8EA3-2C6C13BDF5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439086-07D6-4370-BBB8-A916611AA4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19FBB-DB5F-47F2-80A3-BC9FE0C62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F04FD-F0EB-4E82-93A8-ECB183860E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71D5-1C08-44B6-B830-A80531E162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639EF-F8FD-411A-9B23-438B75AD2B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2898-D8DD-44BB-8BF3-1565C6E69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0BEFD-6E2D-4C7D-81AE-B797523B70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0C59E-0326-496F-9CAD-F099E7A3FD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97F2-CC45-4459-A978-D892850FA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D7A34-542F-4FBB-849F-69D426D375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3360C-111A-4CCC-8ECA-B30617EFF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8BB5-E2CF-4394-AEEA-C85D46A0F5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2412C4-0F66-4529-9F03-6D5CF95848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52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531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D5278B-48C7-4BFF-8059-38F44E67A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AE12-DAA3-41E4-9F33-8BA8796816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9E21-1D29-4E81-B18A-344A8DF30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BD24-FAAE-485E-8DAE-6ED182415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7A51-8C20-424A-9F13-140CC1109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27CAF-CE55-4316-BEA8-12D6A212AA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E30F3-D529-409A-B879-9CDCDC2ABD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15528-BAAC-47A8-A132-FB619E06D7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F9C21-4285-497D-9E3B-5BB21B4280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DC01-5D8C-476B-B43D-845D8214B8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DF9D4-A58E-4AA0-9AE0-81DF0B98BE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FB341-25BD-49C2-8B3A-7F64B1AB28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9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0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2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3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4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8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9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0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21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22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25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526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52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352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529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299FC3-6850-46EF-9CA7-0E368E6EAE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2D699-B686-480E-B6BE-573914466B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A8E9D-59C4-445A-894F-5D2C6AB59F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F4FD4-034A-4810-A390-55DF734D76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8C5F2-A5C9-4D94-BA38-12856DE77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0BF5B-1082-40C2-BDE4-71F3EC03EF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12CD0-209C-4C07-82AA-B3F88D951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B35E-1BAF-4296-B232-AE29ACD0D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FE68A-0295-45FB-9D25-4E8EC8F28E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9D574-1979-4575-8845-EBE3872D14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D6B52-64A8-44E3-AD0E-6E51DB7824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9E051-74B9-43AB-8C22-BE2DB83EAC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656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656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7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657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7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8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59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0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1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2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3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4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4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5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6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7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8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69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9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0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0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70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1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67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671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64A119E-AF92-47A4-9EF0-ABF54B9C14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3427C-E8FD-49E4-817A-4E200AB55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52751-5D81-462F-9A44-A970952EF8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966F-7F8F-4A96-AF67-C42556DF5E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1C79-A2D8-4EA5-8255-42BD4FBC24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9A031-0701-47AD-B655-DD39A3101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44870-9813-48BD-A552-3DF8947A89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6877E-7325-409E-AAE7-B55E34CAF5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AAFF2-7553-4B0E-A8B0-ED0366A86B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1B9F5-9E1B-41AE-AA0E-A5C14FFDF2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1FD81-CAA3-4F1B-93C8-9DEC6EDE45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76586-ACCF-4E8D-BA55-1B36ACEE60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0342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2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2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3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3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43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B0B0FB-F38B-4061-B5E5-C5A04D5CA6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14934-C0A3-40AA-BA6C-11C773CF08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A9722-E248-4AB5-8D8B-9322F5ACE2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745FA-9E2C-469F-AF10-453482427C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0DF1D-7A42-4519-82DD-C60D874560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FD182-9D2C-4ED9-8D17-75CF8EA91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E650D-8D51-4F1C-A4E4-F58679F16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ED5D7-B911-4484-902E-7375AA5E13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8C494-F969-47BE-BF7C-D605FD6440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530B1-E97B-4065-8611-E888E4A253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64A2A-4DF3-43E8-9E3A-F1591F9556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95CF-1576-4AB5-8A7C-1DBF5E17C4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1498728-0432-4DFC-86DD-D37BD9D50F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0821A-BFAD-4F87-A65C-5D8B2FA6D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28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8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0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0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90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0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0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38D684-840F-4107-8E0E-1BB434B74F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D81023-8FB5-46FA-8D95-99471D4422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97B0D6-F338-4FB2-AEA1-6DB7333F63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44606F-8877-4228-B6D6-BE445006B5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C241DA-9152-44DE-BA93-5A66CE2A8C4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2B5AE-D1AD-4CF1-9F1E-852FDD4F75E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F3F83B-79E7-4C36-A366-FCEAA49FFB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2F1994-5805-402B-9EDA-E4F9B2BF85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C8D94-28E2-4239-A3D9-ED89C0C92C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FD78EC-AC60-46BE-A0C9-46BE948622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F77D-E570-4C63-B5D1-C7747BC1A3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55F7B0-3944-42BA-B407-222C1C9817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D425A-57AA-4603-8406-D6FD11ACFA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92311EB-E609-4EB5-9891-069955F54FF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4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5EBEBF49-F021-47E2-92D3-98511B1CC2C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43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42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2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2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2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6CD84F53-BCC4-4B18-BEDA-1C5EBF5ED16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246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6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6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9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9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9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9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9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9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9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0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50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50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50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50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50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EE16B31-74AA-4936-A66B-06EFC7CC12B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553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554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5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555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1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8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8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568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69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569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569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1A77155A-1ABD-4AA6-B029-D3B30BDB21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569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0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0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0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0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0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0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1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55C5F08-A3BA-4FBA-A402-E5253CF789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41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1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42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18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8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188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8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188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8AEB0F0-86DB-43A5-B08F-D21E5CC7A86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188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539750" y="1196975"/>
            <a:ext cx="7848600" cy="347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ЭЛЕКТРОСТАТИКА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-450135">
            <a:off x="971550" y="4581525"/>
            <a:ext cx="7743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50F0E"/>
                </a:solidFill>
              </a:rPr>
              <a:t>Раздел электродинамики, посвященный изучению покоящихся электрических зарядов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E2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039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07B3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" presetClass="emph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2789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" presetClass="emph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07B3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3" grpId="2" animBg="1"/>
      <p:bldP spid="17413" grpId="3" animBg="1"/>
      <p:bldP spid="17413" grpId="4" animBg="1"/>
      <p:bldP spid="17413" grpId="5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27088" y="476250"/>
            <a:ext cx="7200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Направление касательной к силовой линии в каждой точке пространства совпадает с направлением напряженности электрического поля в этой точке.</a:t>
            </a:r>
          </a:p>
        </p:txBody>
      </p:sp>
      <p:pic>
        <p:nvPicPr>
          <p:cNvPr id="22535" name="Picture 7" descr="030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9144000" cy="2268537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68313" y="5516563"/>
            <a:ext cx="792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Синими линиями изображены эквипотенциальные поверхности электрического поля.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1188" y="115888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Важной энергетической характеристикой электрического поля является </a:t>
            </a:r>
            <a:r>
              <a:rPr lang="ru-RU" sz="3200" b="1" i="1">
                <a:solidFill>
                  <a:srgbClr val="000000"/>
                </a:solidFill>
              </a:rPr>
              <a:t>потенциал</a:t>
            </a:r>
            <a:r>
              <a:rPr lang="ru-RU" sz="3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8313" y="3500438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Знание потенциала в любой точке позволяет предсказать, какая работа будет совершена полем при произвольном перемещении заряда.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00113" y="1412875"/>
            <a:ext cx="5184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</a:rPr>
              <a:t>Потенциал поля, создаваемого                            точечным зарядом </a:t>
            </a:r>
            <a:r>
              <a:rPr lang="ru-RU" sz="2000" i="1">
                <a:solidFill>
                  <a:srgbClr val="000000"/>
                </a:solidFill>
              </a:rPr>
              <a:t>q</a:t>
            </a:r>
            <a:r>
              <a:rPr lang="ru-RU" sz="2000">
                <a:solidFill>
                  <a:srgbClr val="000000"/>
                </a:solidFill>
              </a:rPr>
              <a:t>, на расстоянии </a:t>
            </a:r>
            <a:r>
              <a:rPr lang="ru-RU" sz="2000" i="1">
                <a:solidFill>
                  <a:srgbClr val="000000"/>
                </a:solidFill>
              </a:rPr>
              <a:t>r</a:t>
            </a:r>
            <a:r>
              <a:rPr lang="ru-RU" sz="2000">
                <a:solidFill>
                  <a:srgbClr val="000000"/>
                </a:solidFill>
              </a:rPr>
              <a:t> от заряда – это скалярная величина равная</a:t>
            </a:r>
            <a:r>
              <a:rPr lang="ru-RU" sz="2000">
                <a:solidFill>
                  <a:srgbClr val="3366FF"/>
                </a:solidFill>
              </a:rPr>
              <a:t> </a:t>
            </a:r>
          </a:p>
        </p:txBody>
      </p:sp>
      <p:pic>
        <p:nvPicPr>
          <p:cNvPr id="20490" name="Picture 10" descr="63166822034688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125538"/>
            <a:ext cx="2584450" cy="1955800"/>
          </a:xfrm>
          <a:prstGeom prst="rect">
            <a:avLst/>
          </a:prstGeom>
          <a:noFill/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419475" y="263683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При </a:t>
            </a:r>
            <a:r>
              <a:rPr lang="ru-RU" i="1">
                <a:solidFill>
                  <a:srgbClr val="000000"/>
                </a:solidFill>
              </a:rPr>
              <a:t>r</a:t>
            </a:r>
            <a:r>
              <a:rPr lang="ru-RU">
                <a:solidFill>
                  <a:srgbClr val="000000"/>
                </a:solidFill>
              </a:rPr>
              <a:t> → ∞ φ → 0. 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116013" y="5157788"/>
            <a:ext cx="6985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</a:rPr>
              <a:t>Физическое значение имеет разность потенциалов, называемая </a:t>
            </a:r>
            <a:r>
              <a:rPr lang="ru-RU" sz="2000" b="1" i="1">
                <a:solidFill>
                  <a:srgbClr val="000000"/>
                </a:solidFill>
              </a:rPr>
              <a:t>напряжением</a:t>
            </a:r>
            <a:r>
              <a:rPr lang="ru-RU" sz="2000">
                <a:solidFill>
                  <a:srgbClr val="000000"/>
                </a:solidFill>
              </a:rPr>
              <a:t> </a:t>
            </a:r>
            <a:r>
              <a:rPr lang="ru-RU" sz="2000" i="1">
                <a:solidFill>
                  <a:srgbClr val="000000"/>
                </a:solidFill>
              </a:rPr>
              <a:t>U</a:t>
            </a:r>
            <a:r>
              <a:rPr lang="ru-RU" sz="2000">
                <a:solidFill>
                  <a:srgbClr val="000000"/>
                </a:solidFill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</a:rPr>
              <a:t>Напряжение электрического поля измеряется в вольтах (В).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5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95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allAtOnce"/>
      <p:bldP spid="20486" grpId="0"/>
      <p:bldP spid="20487" grpId="0"/>
      <p:bldP spid="20489" grpId="0"/>
      <p:bldP spid="20491" grpId="0"/>
      <p:bldP spid="204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58888" y="404813"/>
            <a:ext cx="66960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Заряженные тела, помещенные в электрическое поле, обладают потенциальной энергией.</a:t>
            </a:r>
          </a:p>
          <a:p>
            <a:pPr algn="ctr"/>
            <a:r>
              <a:rPr lang="ru-RU" sz="2400"/>
              <a:t>Работа электрического поля при перемещении заряженного тела равна убыли потенциальной энергии тела: </a:t>
            </a:r>
            <a:br>
              <a:rPr lang="ru-RU" sz="2400"/>
            </a:br>
            <a:endParaRPr lang="ru-RU" sz="240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940425" y="2114550"/>
            <a:ext cx="266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 i="1"/>
              <a:t>A</a:t>
            </a:r>
            <a:r>
              <a:rPr lang="ru-RU" sz="4000"/>
              <a:t> = –Δ</a:t>
            </a:r>
            <a:r>
              <a:rPr lang="ru-RU" sz="4000" i="1"/>
              <a:t>W</a:t>
            </a:r>
            <a:r>
              <a:rPr lang="ru-RU" sz="4000"/>
              <a:t>.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11188" y="2924175"/>
            <a:ext cx="799306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Потенциальная энергия точечного заряда в электростатическом поле равна произведению потенциала поля в данной точке на величину заряда: </a:t>
            </a:r>
            <a:br>
              <a:rPr lang="ru-RU" sz="3200"/>
            </a:br>
            <a:r>
              <a:rPr lang="ru-RU" sz="4800" i="1"/>
              <a:t>W</a:t>
            </a:r>
            <a:r>
              <a:rPr lang="ru-RU" sz="4800"/>
              <a:t> = φ</a:t>
            </a:r>
            <a:r>
              <a:rPr lang="ru-RU" sz="4800" i="1"/>
              <a:t>q</a:t>
            </a:r>
            <a:r>
              <a:rPr lang="ru-RU" sz="4800"/>
              <a:t>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420938"/>
            <a:ext cx="52863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684213" y="260350"/>
            <a:ext cx="7920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 smtClean="0"/>
              <a:t>Э</a:t>
            </a:r>
            <a:r>
              <a:rPr lang="ru-RU" sz="3600" dirty="0" smtClean="0"/>
              <a:t>лектростатическая </a:t>
            </a:r>
            <a:r>
              <a:rPr lang="ru-RU" sz="3600" dirty="0"/>
              <a:t>защита. 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411413" y="5516563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Поле в металлической полости равно нулю.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3573463"/>
            <a:ext cx="5095875" cy="3000375"/>
          </a:xfrm>
          <a:noFill/>
          <a:ln/>
        </p:spPr>
      </p:pic>
      <p:pic>
        <p:nvPicPr>
          <p:cNvPr id="105477" name="Picture 5" descr="0300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4813"/>
            <a:ext cx="5230813" cy="3021012"/>
          </a:xfrm>
          <a:prstGeom prst="rect">
            <a:avLst/>
          </a:prstGeom>
          <a:noFill/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23850" y="4292600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Неполярные диэлектрики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156325" y="549275"/>
            <a:ext cx="2232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Полярные диэлектрики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5650" y="115888"/>
            <a:ext cx="75612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50F0E"/>
                </a:solidFill>
              </a:rPr>
              <a:t>Практический интерес представляют системы из двух проводников, разделенных диэлектриком. Это конденсаторы, способные накапливать электрический заряд и соответственно энергию электростатического поля.</a:t>
            </a:r>
            <a:endParaRPr lang="ru-RU">
              <a:solidFill>
                <a:srgbClr val="050F0E"/>
              </a:solidFill>
            </a:endParaRPr>
          </a:p>
        </p:txBody>
      </p:sp>
      <p:pic>
        <p:nvPicPr>
          <p:cNvPr id="28679" name="Picture 7" descr="resE42CD1B5-A991-419F-8CE2-A655223886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133600"/>
            <a:ext cx="4211638" cy="3368675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23850" y="5589588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50F0E"/>
                </a:solidFill>
                <a:latin typeface="Arial" pitchFamily="34" charset="0"/>
              </a:rPr>
              <a:t>Плоский конденсатор школьный</a:t>
            </a:r>
            <a:endParaRPr lang="ru-RU" sz="3600">
              <a:solidFill>
                <a:srgbClr val="050F0E"/>
              </a:solidFill>
              <a:latin typeface="Arial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932363" y="2492375"/>
            <a:ext cx="38512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50F0E"/>
                </a:solidFill>
              </a:rPr>
              <a:t>Энергия электрического поля внутри конденсатора равняется</a:t>
            </a:r>
            <a:r>
              <a:rPr lang="ru-RU" b="1">
                <a:solidFill>
                  <a:srgbClr val="050F0E"/>
                </a:solidFill>
              </a:rPr>
              <a:t> </a:t>
            </a:r>
            <a:br>
              <a:rPr lang="ru-RU" b="1">
                <a:solidFill>
                  <a:srgbClr val="050F0E"/>
                </a:solidFill>
              </a:rPr>
            </a:br>
            <a:endParaRPr lang="ru-RU" b="1">
              <a:solidFill>
                <a:srgbClr val="050F0E"/>
              </a:solidFill>
            </a:endParaRPr>
          </a:p>
        </p:txBody>
      </p:sp>
      <p:pic>
        <p:nvPicPr>
          <p:cNvPr id="28683" name="Picture 11" descr="63166822036251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6700"/>
            <a:ext cx="4451350" cy="144303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416800" cy="927100"/>
          </a:xfrm>
        </p:spPr>
        <p:txBody>
          <a:bodyPr/>
          <a:lstStyle/>
          <a:p>
            <a:r>
              <a:rPr lang="ru-RU" sz="2000" b="1" i="1">
                <a:solidFill>
                  <a:srgbClr val="050F0E"/>
                </a:solidFill>
                <a:effectLst/>
              </a:rPr>
              <a:t>Электроемкость, характеризующая способность  конденсатора к накоплению заряда равна</a:t>
            </a:r>
          </a:p>
        </p:txBody>
      </p:sp>
      <p:pic>
        <p:nvPicPr>
          <p:cNvPr id="98308" name="Picture 4" descr="6316682203614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0"/>
            <a:ext cx="2663825" cy="2546350"/>
          </a:xfrm>
          <a:prstGeom prst="rect">
            <a:avLst/>
          </a:prstGeom>
          <a:noFill/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2268538" y="1557338"/>
            <a:ext cx="4081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50F0E"/>
                </a:solidFill>
              </a:rPr>
              <a:t>где </a:t>
            </a:r>
            <a:r>
              <a:rPr lang="ru-RU" i="1">
                <a:solidFill>
                  <a:srgbClr val="050F0E"/>
                </a:solidFill>
              </a:rPr>
              <a:t>q</a:t>
            </a:r>
            <a:r>
              <a:rPr lang="ru-RU">
                <a:solidFill>
                  <a:srgbClr val="050F0E"/>
                </a:solidFill>
              </a:rPr>
              <a:t> – заряд положительной обкладки, </a:t>
            </a:r>
          </a:p>
          <a:p>
            <a:r>
              <a:rPr lang="ru-RU" i="1">
                <a:solidFill>
                  <a:srgbClr val="050F0E"/>
                </a:solidFill>
              </a:rPr>
              <a:t>U</a:t>
            </a:r>
            <a:r>
              <a:rPr lang="ru-RU">
                <a:solidFill>
                  <a:srgbClr val="050F0E"/>
                </a:solidFill>
              </a:rPr>
              <a:t> – напряжение между обкладками.</a:t>
            </a:r>
          </a:p>
        </p:txBody>
      </p:sp>
      <p:pic>
        <p:nvPicPr>
          <p:cNvPr id="98312" name="Picture 8" descr="63166822036189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349500"/>
            <a:ext cx="2519362" cy="1958975"/>
          </a:xfrm>
          <a:prstGeom prst="rect">
            <a:avLst/>
          </a:prstGeom>
          <a:noFill/>
        </p:spPr>
      </p:pic>
      <p:pic>
        <p:nvPicPr>
          <p:cNvPr id="98313" name="Picture 9" descr="03002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157788"/>
            <a:ext cx="3816350" cy="1589087"/>
          </a:xfrm>
          <a:prstGeom prst="rect">
            <a:avLst/>
          </a:prstGeom>
          <a:noFill/>
        </p:spPr>
      </p:pic>
      <p:sp>
        <p:nvSpPr>
          <p:cNvPr id="98315" name="Rectangle 11"/>
          <p:cNvSpPr>
            <a:spLocks noRot="1" noChangeArrowheads="1"/>
          </p:cNvSpPr>
          <p:nvPr/>
        </p:nvSpPr>
        <p:spPr bwMode="auto">
          <a:xfrm>
            <a:off x="3779838" y="2420938"/>
            <a:ext cx="51117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ctr"/>
            <a:r>
              <a:rPr lang="ru-RU" b="1" i="1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ru-RU" b="1" i="1">
                <a:solidFill>
                  <a:srgbClr val="FFFFFF"/>
                </a:solidFill>
                <a:latin typeface="Tahoma" pitchFamily="34" charset="0"/>
              </a:rPr>
            </a:br>
            <a:r>
              <a:rPr lang="ru-RU">
                <a:solidFill>
                  <a:srgbClr val="050F0E"/>
                </a:solidFill>
              </a:rPr>
              <a:t>Если увеличить площадь пластин </a:t>
            </a:r>
            <a:r>
              <a:rPr lang="ru-RU" i="1">
                <a:solidFill>
                  <a:srgbClr val="050F0E"/>
                </a:solidFill>
              </a:rPr>
              <a:t>S, </a:t>
            </a:r>
            <a:r>
              <a:rPr lang="ru-RU">
                <a:solidFill>
                  <a:srgbClr val="050F0E"/>
                </a:solidFill>
              </a:rPr>
              <a:t>уменьшить расстояние между ними</a:t>
            </a:r>
            <a:r>
              <a:rPr lang="ru-RU" i="1">
                <a:solidFill>
                  <a:srgbClr val="050F0E"/>
                </a:solidFill>
              </a:rPr>
              <a:t> d </a:t>
            </a:r>
            <a:r>
              <a:rPr lang="ru-RU">
                <a:solidFill>
                  <a:srgbClr val="050F0E"/>
                </a:solidFill>
              </a:rPr>
              <a:t>или ввести между ними диэлектрик (с большей диэлектрической проницаемостью вещества ε), то электроёмкость конденсатора увеличится.</a:t>
            </a:r>
          </a:p>
          <a:p>
            <a:pPr lvl="1" algn="ctr"/>
            <a:r>
              <a:rPr lang="ru-RU">
                <a:solidFill>
                  <a:srgbClr val="050F0E"/>
                </a:solidFill>
              </a:rPr>
              <a:t>Электроемкость конденсатора не зависит от заряда обкладок. </a:t>
            </a:r>
          </a:p>
          <a:p>
            <a:pPr lvl="1" algn="ctr"/>
            <a:r>
              <a:rPr lang="ru-RU">
                <a:solidFill>
                  <a:srgbClr val="050F0E"/>
                </a:solidFill>
              </a:rPr>
              <a:t>В СИ электроемкость измеряется в фарадах. </a:t>
            </a:r>
          </a:p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11" grpId="0"/>
      <p:bldP spid="98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res43B72C3C-1BB3-40B8-9522-B70794AF705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56000"/>
            <a:ext cx="4127500" cy="3302000"/>
          </a:xfrm>
          <a:noFill/>
          <a:ln/>
        </p:spPr>
      </p:pic>
      <p:pic>
        <p:nvPicPr>
          <p:cNvPr id="99334" name="Picture 6" descr="res1C241175-301F-4812-9763-F53EC9E0E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0"/>
            <a:ext cx="4402137" cy="3521075"/>
          </a:xfrm>
          <a:prstGeom prst="rect">
            <a:avLst/>
          </a:prstGeom>
          <a:noFill/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3500438"/>
            <a:ext cx="1692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CC0066"/>
                </a:solidFill>
              </a:rPr>
              <a:t>Конденсаторы бумажные и электролити-ческие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011863" y="188913"/>
            <a:ext cx="2266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FF00"/>
                </a:solidFill>
                <a:hlinkClick r:id=""/>
              </a:rPr>
              <a:t>Конденсатор переменной емкости</a:t>
            </a:r>
            <a:r>
              <a:rPr lang="ru-RU"/>
              <a:t> </a:t>
            </a:r>
          </a:p>
        </p:txBody>
      </p:sp>
      <p:pic>
        <p:nvPicPr>
          <p:cNvPr id="99339" name="Picture 11" descr="resFDDB9ADB-AD0F-4C7E-9DC0-9B4187EA63F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138" y="3268663"/>
            <a:ext cx="4487862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6588125" y="3432175"/>
            <a:ext cx="2447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1400" b="1">
                <a:solidFill>
                  <a:srgbClr val="CC0066"/>
                </a:solidFill>
                <a:latin typeface="Arial" pitchFamily="34" charset="0"/>
              </a:rPr>
              <a:t>Конденсаторы бумажные разной емкости на одно напряжение</a:t>
            </a:r>
            <a:endParaRPr lang="ru-RU" sz="3600">
              <a:solidFill>
                <a:srgbClr val="CC0066"/>
              </a:solidFill>
              <a:latin typeface="Arial" pitchFamily="34" charset="0"/>
            </a:endParaRP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0" y="188913"/>
            <a:ext cx="2700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solidFill>
                  <a:srgbClr val="1307B3"/>
                </a:solidFill>
              </a:rPr>
              <a:t>Конденсаторы бывают: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  <p:bldP spid="99337" grpId="0"/>
      <p:bldP spid="99340" grpId="0"/>
      <p:bldP spid="993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ru-RU" sz="3400"/>
              <a:t>Проверь себя: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8208962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К одному концу незаряженного металлического стержня поднесён без соприкосновения положительный </a:t>
            </a:r>
            <a:r>
              <a:rPr lang="ru-RU" sz="1400"/>
              <a:t>электрический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заряд. Если от стержня отделить в это время его второй конец, то какой электрический заряд будет на нём обнаружен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А. Положительный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Б. Отрицательный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В. Любая часть стержня не имеет электрического заряда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Г. В зависимости от размеров отделённой части знак заряда может быть 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положительным или отрицательным</a:t>
            </a:r>
          </a:p>
          <a:p>
            <a:pPr marL="342900" indent="-342900"/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2. Два точечных электрических заряда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q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на расстоянии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друг от друга притягиваются с силой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. С какой силой будут притягиваться заряды 2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и 2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на расстоянии 2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А.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Б.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2F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В.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4F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Г.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½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Д. ¼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Е. 1/8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3. Одинаковые по величине, но разные по знаку заряды расположены в двух вершинах равностороннего треугольника. Вектор напряжённости в третьей вершине треугольника направлен…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А. вниз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Б. влево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В. вверх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Г. вправо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7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7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7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7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7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7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7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7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7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72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72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72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72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72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72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72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72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72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72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8353425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4.     Электрический заряд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q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на расстоянии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R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от точечного заряда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Q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обладает потенциальной энергией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. Какой потенциальной энергией будет обладать электрический заряд 2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на расстоянии 3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от заряда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А. 6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Б. 18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В. 2/3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Г. 2/9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Д. 1/6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Е. 1/18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</a:p>
          <a:p>
            <a:pPr marL="342900" indent="-342900"/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5.  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Между пластинами плоского конденсатора находится воздух. Как изменится разность потенциалов между пластинами и электроёмкость конденсатора при уменьшении расстояния между пластинами?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А.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U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увеличится,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увеличится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Б.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U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увеличится,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уменьшится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В.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U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уменьшится,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увеличится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Г.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U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уменьшится,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уменьшится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Д.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U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не изменится,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увеличится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Е.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U  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не изменится,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уменьшится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6.      Электрическое поле конденсатора обладает энергией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. Какой энергией будет обладать это поле, если между обкладками ввести диэлектрик с диэлектрической проницаемостью равной 4?</a:t>
            </a: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А. ¼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Б. ½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В. 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Г.  2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/>
            <a:r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Д.  4</a:t>
            </a: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W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</a:pPr>
            <a:endParaRPr lang="ru-RU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9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9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9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9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9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9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39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39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92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3926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3926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926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3926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3926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3926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95288" y="188913"/>
            <a:ext cx="79930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336600"/>
                </a:solidFill>
              </a:rPr>
              <a:t>К созданию науки электродинамики привела длинная цепь планомерных исследований и случайных открытий, в чём самое активное участие принимали  </a:t>
            </a:r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15890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1979613" y="1484313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В античной Греции философ </a:t>
            </a:r>
            <a:r>
              <a:rPr lang="ru-RU" b="1">
                <a:solidFill>
                  <a:srgbClr val="000000"/>
                </a:solidFill>
              </a:rPr>
              <a:t>Фалес</a:t>
            </a:r>
            <a:r>
              <a:rPr lang="ru-RU">
                <a:solidFill>
                  <a:srgbClr val="000000"/>
                </a:solidFill>
              </a:rPr>
              <a:t>, натирая меховой шкуркой янтарь, кусочек окаменевшей смолы хвойных деревьев, с удивлением наблюдал, как янтарь после этого начинал притягивать к себе перья птиц, пух и сухие листья. </a:t>
            </a:r>
          </a:p>
        </p:txBody>
      </p:sp>
      <p:pic>
        <p:nvPicPr>
          <p:cNvPr id="96265" name="Рисунок 3" descr="http://fiz.1september.ru/2006/04/07-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3213100"/>
            <a:ext cx="1493838" cy="1987550"/>
          </a:xfrm>
          <a:prstGeom prst="rect">
            <a:avLst/>
          </a:prstGeom>
          <a:noFill/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1908175" y="3068638"/>
            <a:ext cx="55435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</a:rPr>
              <a:t>Считается, что первым учёным, аргументировано отстаивавшим точку зрения о существовании двух видов зарядов, был француз </a:t>
            </a:r>
            <a:r>
              <a:rPr lang="ru-RU" b="1">
                <a:solidFill>
                  <a:srgbClr val="000000"/>
                </a:solidFill>
              </a:rPr>
              <a:t>Шарль Дюфе</a:t>
            </a:r>
            <a:r>
              <a:rPr lang="ru-RU" sz="1600" i="1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000000"/>
                </a:solidFill>
              </a:rPr>
              <a:t>(1698–1739). В опубликованной в 1733 г. работе он вводит термины «смоляное» и «стекольное» электричество и указывает на характер взаимодействия между одноимёнными и разноимёнными зарядами.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6267" name="Рисунок 4" descr="http://fiz.1september.ru/2006/04/07-0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975225"/>
            <a:ext cx="1543050" cy="1882775"/>
          </a:xfrm>
          <a:prstGeom prst="rect">
            <a:avLst/>
          </a:prstGeom>
          <a:noFill/>
        </p:spPr>
      </p:pic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2268538" y="5300663"/>
            <a:ext cx="56880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Самым убедительным оппонентом теории существования двух видов зарядов был знаменитый американец </a:t>
            </a:r>
            <a:r>
              <a:rPr lang="ru-RU" b="1">
                <a:solidFill>
                  <a:srgbClr val="000000"/>
                </a:solidFill>
              </a:rPr>
              <a:t>Бенджамuн Франклuн</a:t>
            </a:r>
            <a:r>
              <a:rPr lang="ru-RU" i="1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(1706–1790)</a:t>
            </a:r>
            <a:r>
              <a:rPr lang="ru-RU" i="1">
                <a:solidFill>
                  <a:srgbClr val="000000"/>
                </a:solidFill>
              </a:rPr>
              <a:t>. </a:t>
            </a:r>
            <a:r>
              <a:rPr lang="ru-RU">
                <a:solidFill>
                  <a:srgbClr val="000000"/>
                </a:solidFill>
              </a:rPr>
              <a:t>Он первым ввёл понятие о положительных и отрицательных зарядах.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4"/>
      <p:bldP spid="96264" grpId="0"/>
      <p:bldP spid="96266" grpId="0"/>
      <p:bldP spid="962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835150" y="1268413"/>
            <a:ext cx="5257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В проекте использованы: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Учебное электронное пособие «Физика»,                         </a:t>
            </a:r>
            <a:r>
              <a:rPr lang="en-US"/>
              <a:t>@</a:t>
            </a:r>
            <a:r>
              <a:rPr lang="ru-RU"/>
              <a:t> ФИЗИКОН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Физика 10 класс, Касьянов В.А., 2000г, М. «Дрофа»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Физика, Д.Джанколи, 1989г М. «Мир»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Физика 11 класс, Касьянов В.А., 2001г, М. «Дрофа»</a:t>
            </a:r>
          </a:p>
          <a:p>
            <a:pPr marL="342900" indent="-342900">
              <a:spcBef>
                <a:spcPct val="50000"/>
              </a:spcBef>
            </a:pPr>
            <a:endParaRPr lang="ru-RU"/>
          </a:p>
          <a:p>
            <a:pPr marL="342900" indent="-34290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404813"/>
            <a:ext cx="1709737" cy="1985962"/>
          </a:xfrm>
          <a:noFill/>
          <a:ln/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581525"/>
            <a:ext cx="1863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195513" y="4941888"/>
            <a:ext cx="684053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50F0E"/>
                </a:solidFill>
              </a:rPr>
              <a:t>Максвелл Джеймс Клерк</a:t>
            </a:r>
            <a:r>
              <a:rPr lang="ru-RU" sz="1600">
                <a:solidFill>
                  <a:srgbClr val="050F0E"/>
                </a:solidFill>
              </a:rPr>
              <a:t> (1831 – 1879) – великий английский физик, создатель теории электромагнитного поля. Уравнения Максвелла для электромагнитного поля лежат в основе всей электродинамики, подобно тому как законы Ньютона составляют основу классической механики. Он впервые ввёл в физику представления о статических законах, использующих математическое понятие вероятности.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843213" y="549275"/>
            <a:ext cx="4968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50F0E"/>
                </a:solidFill>
              </a:rPr>
              <a:t>Куллон Шарль Огюстен</a:t>
            </a:r>
            <a:r>
              <a:rPr lang="ru-RU" sz="1600">
                <a:solidFill>
                  <a:srgbClr val="050F0E"/>
                </a:solidFill>
              </a:rPr>
              <a:t> (1736 – 1806) – французский физик, известный своими работами по электричеству и магнетизму. Наряду с изучением взаимодействия заряженных тел Куллон исследовал взаимодействие полюсов длинных магнитов.</a:t>
            </a:r>
          </a:p>
        </p:txBody>
      </p:sp>
      <p:pic>
        <p:nvPicPr>
          <p:cNvPr id="952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708275"/>
            <a:ext cx="1752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179388" y="2781300"/>
            <a:ext cx="64801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50F0E"/>
                </a:solidFill>
              </a:rPr>
              <a:t>Фарадей Майкл </a:t>
            </a:r>
            <a:r>
              <a:rPr lang="ru-RU">
                <a:solidFill>
                  <a:srgbClr val="050F0E"/>
                </a:solidFill>
              </a:rPr>
              <a:t>(1791—1867) — великий английский ученый, творец общего учения об электромагнитных явлениях, в котором все явления рассматриваются с единой точки зрения. Фарадей впервые ввел представление об электрическом и магнитном полях.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/>
      <p:bldP spid="95242" grpId="0"/>
      <p:bldP spid="95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89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folHlink"/>
                </a:solidFill>
              </a:rPr>
              <a:t>В определенных условиях на телах могут накапливаться </a:t>
            </a:r>
            <a:r>
              <a:rPr lang="ru-RU" sz="2400" b="1" i="1">
                <a:solidFill>
                  <a:schemeClr val="folHlink"/>
                </a:solidFill>
              </a:rPr>
              <a:t>электрические заряды</a:t>
            </a:r>
            <a:r>
              <a:rPr lang="ru-RU" sz="2400" b="1">
                <a:solidFill>
                  <a:schemeClr val="folHlink"/>
                </a:solidFill>
              </a:rPr>
              <a:t>. </a:t>
            </a:r>
            <a:r>
              <a:rPr lang="ru-RU" sz="2400" b="1">
                <a:solidFill>
                  <a:schemeClr val="hlink"/>
                </a:solidFill>
              </a:rPr>
              <a:t>Электрический заряд</a:t>
            </a:r>
            <a:r>
              <a:rPr lang="ru-RU" sz="2400" b="1">
                <a:solidFill>
                  <a:schemeClr val="folHlink"/>
                </a:solidFill>
              </a:rPr>
              <a:t> – физическая величина, определяющая свойство частиц или тел вступать в электромагнитные силовые взаимодействия.</a:t>
            </a:r>
            <a:r>
              <a:rPr lang="ru-RU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8208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Тело, несущее электрический заряд, называется наэлектризованным. 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25209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779838" y="3284538"/>
            <a:ext cx="4752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rgbClr val="050F0E"/>
                </a:solidFill>
              </a:rPr>
              <a:t>С помощью явления электризации получают дактилоскопические отпечатки пальцев. Положительно заряженные частицы белка притягивают отрицательно заряженные частицы золотой пыли, наносимой на купюру, создавая видимые отпечатки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39750" y="333375"/>
            <a:ext cx="734536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Каждый из зарядов создаёт в окружающем пространстве электрическое поле.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Электрическое поле неподвижных зарядов называют электростатическим.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 rot="-1008419">
            <a:off x="431800" y="3009900"/>
            <a:ext cx="82867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solidFill>
                  <a:srgbClr val="050F0E"/>
                </a:solidFill>
              </a:rPr>
              <a:t>Какими же свойствами обладает это поле?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050F0E"/>
                </a:solidFill>
              </a:rPr>
              <a:t>На электрический заряд, помещённый в электростатическое поле, действует сила, пропорциональная величине заряда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050F0E"/>
                </a:solidFill>
              </a:rPr>
              <a:t>Электрический заряд сам создаёт </a:t>
            </a:r>
            <a:r>
              <a:rPr lang="ru-RU" b="1">
                <a:solidFill>
                  <a:srgbClr val="050F0E"/>
                </a:solidFill>
              </a:rPr>
              <a:t>электростатическое поле, которое действует на другие заряды (своего поля заряд не ощущает)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7931150" cy="233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   Одним из фундаментальных законов природы является </a:t>
            </a:r>
            <a:r>
              <a:rPr lang="ru-RU" sz="2800" b="1" i="1"/>
              <a:t>закон сохранения электрического заряда</a:t>
            </a:r>
            <a:r>
              <a:rPr lang="ru-RU" sz="2800"/>
              <a:t>. </a:t>
            </a:r>
          </a:p>
          <a:p>
            <a:pPr algn="ctr"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</a:rPr>
              <a:t>В изолированной системе сумма всех зарядов – постоянная величина: </a:t>
            </a:r>
            <a:br>
              <a:rPr lang="ru-RU" sz="2800">
                <a:solidFill>
                  <a:schemeClr val="tx2"/>
                </a:solidFill>
              </a:rPr>
            </a:br>
            <a:endParaRPr lang="ru-RU" sz="2800">
              <a:solidFill>
                <a:schemeClr val="tx2"/>
              </a:solidFill>
            </a:endParaRPr>
          </a:p>
        </p:txBody>
      </p:sp>
      <p:graphicFrame>
        <p:nvGraphicFramePr>
          <p:cNvPr id="11291" name="Group 27"/>
          <p:cNvGraphicFramePr>
            <a:graphicFrameLocks noGrp="1"/>
          </p:cNvGraphicFramePr>
          <p:nvPr>
            <p:ph sz="half" idx="2"/>
          </p:nvPr>
        </p:nvGraphicFramePr>
        <p:xfrm>
          <a:off x="1258888" y="3284538"/>
          <a:ext cx="6481762" cy="1737360"/>
        </p:xfrm>
        <a:graphic>
          <a:graphicData uri="http://schemas.openxmlformats.org/drawingml/2006/table">
            <a:tbl>
              <a:tblPr/>
              <a:tblGrid>
                <a:gridCol w="6481762"/>
              </a:tblGrid>
              <a:tr h="1152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 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-5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-52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q</a:t>
                      </a:r>
                      <a:r>
                        <a:rPr kumimoji="0" lang="ru-RU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1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 + 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q</a:t>
                      </a:r>
                      <a:r>
                        <a:rPr kumimoji="0" lang="ru-RU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2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 + 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q</a:t>
                      </a:r>
                      <a:r>
                        <a:rPr kumimoji="0" lang="ru-RU" sz="3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3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 + … + 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q</a:t>
                      </a:r>
                      <a:r>
                        <a:rPr kumimoji="0" lang="ru-RU" sz="36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n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 = const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.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003800" y="476250"/>
            <a:ext cx="352901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50F0E"/>
                </a:solidFill>
              </a:rPr>
              <a:t>Сила взаимодействия между точечными, а также сферически симметричными заряженными телами определяется </a:t>
            </a:r>
            <a:r>
              <a:rPr lang="ru-RU" sz="2000" b="1" i="1">
                <a:solidFill>
                  <a:srgbClr val="050F0E"/>
                </a:solidFill>
              </a:rPr>
              <a:t>законом Кулона</a:t>
            </a:r>
            <a:r>
              <a:rPr lang="ru-RU" sz="2000" b="1">
                <a:solidFill>
                  <a:srgbClr val="050F0E"/>
                </a:solidFill>
              </a:rPr>
              <a:t>: </a:t>
            </a:r>
            <a:br>
              <a:rPr lang="ru-RU" sz="2000" b="1">
                <a:solidFill>
                  <a:srgbClr val="050F0E"/>
                </a:solidFill>
              </a:rPr>
            </a:br>
            <a:endParaRPr lang="ru-RU" sz="2000" b="1">
              <a:solidFill>
                <a:srgbClr val="050F0E"/>
              </a:solidFill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50F0E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50F0E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50F0E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50F0E"/>
                </a:solidFill>
              </a:rPr>
              <a:t>Здесь ε</a:t>
            </a:r>
            <a:r>
              <a:rPr lang="ru-RU" sz="2000" b="1" baseline="-25000">
                <a:solidFill>
                  <a:srgbClr val="050F0E"/>
                </a:solidFill>
              </a:rPr>
              <a:t>0</a:t>
            </a:r>
            <a:r>
              <a:rPr lang="ru-RU" sz="2000" b="1">
                <a:solidFill>
                  <a:srgbClr val="050F0E"/>
                </a:solidFill>
              </a:rPr>
              <a:t> – электрическая постоянная, равная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50F0E"/>
                </a:solidFill>
              </a:rPr>
              <a:t>ε</a:t>
            </a:r>
            <a:r>
              <a:rPr lang="ru-RU" sz="2000" b="1" baseline="-25000">
                <a:solidFill>
                  <a:srgbClr val="050F0E"/>
                </a:solidFill>
              </a:rPr>
              <a:t>0</a:t>
            </a:r>
            <a:r>
              <a:rPr lang="ru-RU" sz="2000" b="1">
                <a:solidFill>
                  <a:srgbClr val="050F0E"/>
                </a:solidFill>
              </a:rPr>
              <a:t> = 8,854·10</a:t>
            </a:r>
            <a:r>
              <a:rPr lang="ru-RU" sz="2000" b="1" baseline="30000">
                <a:solidFill>
                  <a:srgbClr val="050F0E"/>
                </a:solidFill>
              </a:rPr>
              <a:t>–12</a:t>
            </a:r>
            <a:r>
              <a:rPr lang="ru-RU" sz="2000" b="1">
                <a:solidFill>
                  <a:srgbClr val="050F0E"/>
                </a:solidFill>
              </a:rPr>
              <a:t> Кл</a:t>
            </a:r>
            <a:r>
              <a:rPr lang="ru-RU" sz="2000" b="1" baseline="30000">
                <a:solidFill>
                  <a:srgbClr val="050F0E"/>
                </a:solidFill>
              </a:rPr>
              <a:t>2</a:t>
            </a:r>
            <a:r>
              <a:rPr lang="ru-RU" sz="2000" b="1">
                <a:solidFill>
                  <a:srgbClr val="050F0E"/>
                </a:solidFill>
              </a:rPr>
              <a:t>/(Н·м</a:t>
            </a:r>
            <a:r>
              <a:rPr lang="ru-RU" sz="2000" b="1" baseline="30000">
                <a:solidFill>
                  <a:srgbClr val="050F0E"/>
                </a:solidFill>
              </a:rPr>
              <a:t>2</a:t>
            </a:r>
            <a:r>
              <a:rPr lang="ru-RU" sz="2000" b="1">
                <a:solidFill>
                  <a:srgbClr val="050F0E"/>
                </a:solidFill>
              </a:rPr>
              <a:t>).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</a:p>
        </p:txBody>
      </p:sp>
      <p:graphicFrame>
        <p:nvGraphicFramePr>
          <p:cNvPr id="10266" name="Group 26"/>
          <p:cNvGraphicFramePr>
            <a:graphicFrameLocks noGrp="1"/>
          </p:cNvGraphicFramePr>
          <p:nvPr/>
        </p:nvGraphicFramePr>
        <p:xfrm>
          <a:off x="0" y="0"/>
          <a:ext cx="1127125" cy="762000"/>
        </p:xfrm>
        <a:graphic>
          <a:graphicData uri="http://schemas.openxmlformats.org/drawingml/2006/table">
            <a:tbl>
              <a:tblPr/>
              <a:tblGrid>
                <a:gridCol w="11271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  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-52"/>
                        </a:rPr>
                        <a:t>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58" name="Picture 18" descr="63166822034610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781300"/>
            <a:ext cx="2592388" cy="1487488"/>
          </a:xfrm>
          <a:prstGeom prst="rect">
            <a:avLst/>
          </a:prstGeom>
          <a:noFill/>
        </p:spPr>
      </p:pic>
      <p:pic>
        <p:nvPicPr>
          <p:cNvPr id="10268" name="Picture 28" descr="0300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33375"/>
            <a:ext cx="3440113" cy="5037138"/>
          </a:xfrm>
          <a:prstGeom prst="rect">
            <a:avLst/>
          </a:prstGeom>
          <a:noFill/>
        </p:spPr>
      </p:pic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468313" y="5445125"/>
            <a:ext cx="42497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50F0E"/>
                </a:solidFill>
              </a:rPr>
              <a:t>Впервые закон взаимодействия неподвижных зарядов был установлен  Шарлем Кулоном в 1785 г. на крутильных весах.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0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488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50F0E"/>
                </a:solidFill>
              </a:rPr>
              <a:t>Основной силовой характеристикой электростатического поля является </a:t>
            </a:r>
            <a:r>
              <a:rPr lang="ru-RU" b="1" i="1">
                <a:solidFill>
                  <a:srgbClr val="050F0E"/>
                </a:solidFill>
              </a:rPr>
              <a:t>напряженность</a:t>
            </a:r>
            <a:r>
              <a:rPr lang="ru-RU">
                <a:solidFill>
                  <a:srgbClr val="050F0E"/>
                </a:solidFill>
              </a:rPr>
              <a:t>, равная электрической силе, действующей на единичный положительный заряд: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  <p:pic>
        <p:nvPicPr>
          <p:cNvPr id="18438" name="Picture 6" descr="6316682203464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052513"/>
            <a:ext cx="2432050" cy="2090737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2636838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50F0E"/>
                </a:solidFill>
              </a:rPr>
              <a:t>Для напряженностей полей от нескольких зарядов справедлив принцип суперпозиции: </a:t>
            </a:r>
            <a:br>
              <a:rPr lang="ru-RU">
                <a:solidFill>
                  <a:srgbClr val="050F0E"/>
                </a:solidFill>
              </a:rPr>
            </a:br>
            <a:endParaRPr lang="ru-RU">
              <a:solidFill>
                <a:srgbClr val="050F0E"/>
              </a:solidFill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0050" y="3905250"/>
            <a:ext cx="4933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63166822034657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57563"/>
            <a:ext cx="5183187" cy="893762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3518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50F0E"/>
                </a:solidFill>
              </a:rPr>
              <a:t>Напряженность электрического поля, создаваемого точечным зарядом </a:t>
            </a:r>
            <a:r>
              <a:rPr lang="ru-RU" sz="2800" i="1">
                <a:solidFill>
                  <a:srgbClr val="050F0E"/>
                </a:solidFill>
              </a:rPr>
              <a:t>q</a:t>
            </a:r>
            <a:r>
              <a:rPr lang="ru-RU" sz="2800">
                <a:solidFill>
                  <a:srgbClr val="050F0E"/>
                </a:solidFill>
              </a:rPr>
              <a:t>, равна</a:t>
            </a:r>
          </a:p>
        </p:txBody>
      </p:sp>
      <p:pic>
        <p:nvPicPr>
          <p:cNvPr id="19462" name="Picture 6" descr="63166822034673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908050"/>
            <a:ext cx="2906713" cy="2009775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3850" y="3141663"/>
            <a:ext cx="8135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50F0E"/>
                </a:solidFill>
              </a:rPr>
              <a:t>Напряженность поля заряженной бесконечной плоскости с поверхностной плотностью заряда σ:</a:t>
            </a:r>
            <a:r>
              <a:rPr lang="ru-RU" sz="2800"/>
              <a:t> </a:t>
            </a:r>
          </a:p>
        </p:txBody>
      </p:sp>
      <p:pic>
        <p:nvPicPr>
          <p:cNvPr id="19465" name="Picture 9" descr="63166822034673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149725"/>
            <a:ext cx="2360612" cy="24479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1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0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1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2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3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2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3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4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5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0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1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10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11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12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навес">
  <a:themeElements>
    <a:clrScheme name="Занавес 6">
      <a:dk1>
        <a:srgbClr val="0A6866"/>
      </a:dk1>
      <a:lt1>
        <a:srgbClr val="FFFFFF"/>
      </a:lt1>
      <a:dk2>
        <a:srgbClr val="0D8784"/>
      </a:dk2>
      <a:lt2>
        <a:srgbClr val="B8DEC6"/>
      </a:lt2>
      <a:accent1>
        <a:srgbClr val="3C7652"/>
      </a:accent1>
      <a:accent2>
        <a:srgbClr val="005250"/>
      </a:accent2>
      <a:accent3>
        <a:srgbClr val="AAC3C2"/>
      </a:accent3>
      <a:accent4>
        <a:srgbClr val="DADADA"/>
      </a:accent4>
      <a:accent5>
        <a:srgbClr val="AFBDB3"/>
      </a:accent5>
      <a:accent6>
        <a:srgbClr val="004948"/>
      </a:accent6>
      <a:hlink>
        <a:srgbClr val="00E0A5"/>
      </a:hlink>
      <a:folHlink>
        <a:srgbClr val="00CCF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Клен 7">
    <a:dk1>
      <a:srgbClr val="80ACC4"/>
    </a:dk1>
    <a:lt1>
      <a:srgbClr val="FFFFFF"/>
    </a:lt1>
    <a:dk2>
      <a:srgbClr val="B3D1DF"/>
    </a:dk2>
    <a:lt2>
      <a:srgbClr val="FFFFFF"/>
    </a:lt2>
    <a:accent1>
      <a:srgbClr val="5089A8"/>
    </a:accent1>
    <a:accent2>
      <a:srgbClr val="BBC6DB"/>
    </a:accent2>
    <a:accent3>
      <a:srgbClr val="D6E5EC"/>
    </a:accent3>
    <a:accent4>
      <a:srgbClr val="DADADA"/>
    </a:accent4>
    <a:accent5>
      <a:srgbClr val="B3C4D1"/>
    </a:accent5>
    <a:accent6>
      <a:srgbClr val="A9B3C6"/>
    </a:accent6>
    <a:hlink>
      <a:srgbClr val="0000FF"/>
    </a:hlink>
    <a:folHlink>
      <a:srgbClr val="006699"/>
    </a:folHlink>
  </a:clrScheme>
</a:themeOverride>
</file>

<file path=ppt/theme/themeOverride10.xml><?xml version="1.0" encoding="utf-8"?>
<a:themeOverride xmlns:a="http://schemas.openxmlformats.org/drawingml/2006/main">
  <a:clrScheme name="Трава 9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CCFF99"/>
    </a:folHlink>
  </a:clrScheme>
</a:themeOverride>
</file>

<file path=ppt/theme/themeOverride11.xml><?xml version="1.0" encoding="utf-8"?>
<a:themeOverride xmlns:a="http://schemas.openxmlformats.org/drawingml/2006/main">
  <a:clrScheme name="Клен 5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CCFF99"/>
    </a:folHlink>
  </a:clrScheme>
</a:themeOverride>
</file>

<file path=ppt/theme/themeOverride12.xml><?xml version="1.0" encoding="utf-8"?>
<a:themeOverride xmlns:a="http://schemas.openxmlformats.org/drawingml/2006/main">
  <a:clrScheme name="Граница 8">
    <a:dk1>
      <a:srgbClr val="007E7B"/>
    </a:dk1>
    <a:lt1>
      <a:srgbClr val="FFFFFF"/>
    </a:lt1>
    <a:dk2>
      <a:srgbClr val="008080"/>
    </a:dk2>
    <a:lt2>
      <a:srgbClr val="FFFF99"/>
    </a:lt2>
    <a:accent1>
      <a:srgbClr val="33CCCC"/>
    </a:accent1>
    <a:accent2>
      <a:srgbClr val="00CC66"/>
    </a:accent2>
    <a:accent3>
      <a:srgbClr val="AAC0C0"/>
    </a:accent3>
    <a:accent4>
      <a:srgbClr val="DADADA"/>
    </a:accent4>
    <a:accent5>
      <a:srgbClr val="ADE2E2"/>
    </a:accent5>
    <a:accent6>
      <a:srgbClr val="00B95C"/>
    </a:accent6>
    <a:hlink>
      <a:srgbClr val="CCFFCC"/>
    </a:hlink>
    <a:folHlink>
      <a:srgbClr val="FFFFCC"/>
    </a:folHlink>
  </a:clrScheme>
</a:themeOverride>
</file>

<file path=ppt/theme/themeOverride13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ppt/theme/themeOverride14.xml><?xml version="1.0" encoding="utf-8"?>
<a:themeOverride xmlns:a="http://schemas.openxmlformats.org/drawingml/2006/main">
  <a:clrScheme name="Текстура 3">
    <a:dk1>
      <a:srgbClr val="4E4E74"/>
    </a:dk1>
    <a:lt1>
      <a:srgbClr val="FFFFFF"/>
    </a:lt1>
    <a:dk2>
      <a:srgbClr val="666699"/>
    </a:dk2>
    <a:lt2>
      <a:srgbClr val="FFFFCC"/>
    </a:lt2>
    <a:accent1>
      <a:srgbClr val="5E5884"/>
    </a:accent1>
    <a:accent2>
      <a:srgbClr val="8AB29D"/>
    </a:accent2>
    <a:accent3>
      <a:srgbClr val="B8B8CA"/>
    </a:accent3>
    <a:accent4>
      <a:srgbClr val="DADADA"/>
    </a:accent4>
    <a:accent5>
      <a:srgbClr val="B6B4C2"/>
    </a:accent5>
    <a:accent6>
      <a:srgbClr val="7DA18E"/>
    </a:accent6>
    <a:hlink>
      <a:srgbClr val="FFFF99"/>
    </a:hlink>
    <a:folHlink>
      <a:srgbClr val="FFCC00"/>
    </a:folHlink>
  </a:clrScheme>
</a:themeOverride>
</file>

<file path=ppt/theme/themeOverride15.xml><?xml version="1.0" encoding="utf-8"?>
<a:themeOverride xmlns:a="http://schemas.openxmlformats.org/drawingml/2006/main">
  <a:clrScheme name="Граница 5">
    <a:dk1>
      <a:srgbClr val="AC835E"/>
    </a:dk1>
    <a:lt1>
      <a:srgbClr val="FFFFFF"/>
    </a:lt1>
    <a:dk2>
      <a:srgbClr val="AE8764"/>
    </a:dk2>
    <a:lt2>
      <a:srgbClr val="FFFFCC"/>
    </a:lt2>
    <a:accent1>
      <a:srgbClr val="CC6600"/>
    </a:accent1>
    <a:accent2>
      <a:srgbClr val="FF5050"/>
    </a:accent2>
    <a:accent3>
      <a:srgbClr val="D3C3B8"/>
    </a:accent3>
    <a:accent4>
      <a:srgbClr val="DADADA"/>
    </a:accent4>
    <a:accent5>
      <a:srgbClr val="E2B8AA"/>
    </a:accent5>
    <a:accent6>
      <a:srgbClr val="E74848"/>
    </a:accent6>
    <a:hlink>
      <a:srgbClr val="FFCC99"/>
    </a:hlink>
    <a:folHlink>
      <a:srgbClr val="FF9966"/>
    </a:folHlink>
  </a:clrScheme>
</a:themeOverride>
</file>

<file path=ppt/theme/themeOverride16.xml><?xml version="1.0" encoding="utf-8"?>
<a:themeOverride xmlns:a="http://schemas.openxmlformats.org/drawingml/2006/main">
  <a:clrScheme name="Граница 5">
    <a:dk1>
      <a:srgbClr val="AC835E"/>
    </a:dk1>
    <a:lt1>
      <a:srgbClr val="FFFFFF"/>
    </a:lt1>
    <a:dk2>
      <a:srgbClr val="AE8764"/>
    </a:dk2>
    <a:lt2>
      <a:srgbClr val="FFFFCC"/>
    </a:lt2>
    <a:accent1>
      <a:srgbClr val="CC6600"/>
    </a:accent1>
    <a:accent2>
      <a:srgbClr val="FF5050"/>
    </a:accent2>
    <a:accent3>
      <a:srgbClr val="D3C3B8"/>
    </a:accent3>
    <a:accent4>
      <a:srgbClr val="DADADA"/>
    </a:accent4>
    <a:accent5>
      <a:srgbClr val="E2B8AA"/>
    </a:accent5>
    <a:accent6>
      <a:srgbClr val="E74848"/>
    </a:accent6>
    <a:hlink>
      <a:srgbClr val="FFCC99"/>
    </a:hlink>
    <a:folHlink>
      <a:srgbClr val="FF9966"/>
    </a:folHlink>
  </a:clrScheme>
</a:themeOverride>
</file>

<file path=ppt/theme/themeOverride17.xml><?xml version="1.0" encoding="utf-8"?>
<a:themeOverride xmlns:a="http://schemas.openxmlformats.org/drawingml/2006/main">
  <a:clrScheme name="Орбита 9">
    <a:dk1>
      <a:srgbClr val="FFFFFF"/>
    </a:dk1>
    <a:lt1>
      <a:srgbClr val="FFFFFF"/>
    </a:lt1>
    <a:dk2>
      <a:srgbClr val="AAAAC6"/>
    </a:dk2>
    <a:lt2>
      <a:srgbClr val="FFFFCC"/>
    </a:lt2>
    <a:accent1>
      <a:srgbClr val="66667E"/>
    </a:accent1>
    <a:accent2>
      <a:srgbClr val="629157"/>
    </a:accent2>
    <a:accent3>
      <a:srgbClr val="D2D2DF"/>
    </a:accent3>
    <a:accent4>
      <a:srgbClr val="DADADA"/>
    </a:accent4>
    <a:accent5>
      <a:srgbClr val="B8B8C0"/>
    </a:accent5>
    <a:accent6>
      <a:srgbClr val="58834E"/>
    </a:accent6>
    <a:hlink>
      <a:srgbClr val="6600CC"/>
    </a:hlink>
    <a:folHlink>
      <a:srgbClr val="3399FF"/>
    </a:folHlink>
  </a:clrScheme>
</a:themeOverride>
</file>

<file path=ppt/theme/themeOverride2.xml><?xml version="1.0" encoding="utf-8"?>
<a:themeOverride xmlns:a="http://schemas.openxmlformats.org/drawingml/2006/main">
  <a:clrScheme name="Клен 7">
    <a:dk1>
      <a:srgbClr val="80ACC4"/>
    </a:dk1>
    <a:lt1>
      <a:srgbClr val="FFFFFF"/>
    </a:lt1>
    <a:dk2>
      <a:srgbClr val="B3D1DF"/>
    </a:dk2>
    <a:lt2>
      <a:srgbClr val="FFFFFF"/>
    </a:lt2>
    <a:accent1>
      <a:srgbClr val="5089A8"/>
    </a:accent1>
    <a:accent2>
      <a:srgbClr val="BBC6DB"/>
    </a:accent2>
    <a:accent3>
      <a:srgbClr val="D6E5EC"/>
    </a:accent3>
    <a:accent4>
      <a:srgbClr val="DADADA"/>
    </a:accent4>
    <a:accent5>
      <a:srgbClr val="B3C4D1"/>
    </a:accent5>
    <a:accent6>
      <a:srgbClr val="A9B3C6"/>
    </a:accent6>
    <a:hlink>
      <a:srgbClr val="0000FF"/>
    </a:hlink>
    <a:folHlink>
      <a:srgbClr val="006699"/>
    </a:folHlink>
  </a:clrScheme>
</a:themeOverride>
</file>

<file path=ppt/theme/themeOverride3.xml><?xml version="1.0" encoding="utf-8"?>
<a:themeOverride xmlns:a="http://schemas.openxmlformats.org/drawingml/2006/main">
  <a:clrScheme name="Клен 7">
    <a:dk1>
      <a:srgbClr val="80ACC4"/>
    </a:dk1>
    <a:lt1>
      <a:srgbClr val="FFFFFF"/>
    </a:lt1>
    <a:dk2>
      <a:srgbClr val="B3D1DF"/>
    </a:dk2>
    <a:lt2>
      <a:srgbClr val="FFFFFF"/>
    </a:lt2>
    <a:accent1>
      <a:srgbClr val="5089A8"/>
    </a:accent1>
    <a:accent2>
      <a:srgbClr val="BBC6DB"/>
    </a:accent2>
    <a:accent3>
      <a:srgbClr val="D6E5EC"/>
    </a:accent3>
    <a:accent4>
      <a:srgbClr val="DADADA"/>
    </a:accent4>
    <a:accent5>
      <a:srgbClr val="B3C4D1"/>
    </a:accent5>
    <a:accent6>
      <a:srgbClr val="A9B3C6"/>
    </a:accent6>
    <a:hlink>
      <a:srgbClr val="0000FF"/>
    </a:hlink>
    <a:folHlink>
      <a:srgbClr val="006699"/>
    </a:folHlink>
  </a:clrScheme>
</a:themeOverride>
</file>

<file path=ppt/theme/themeOverride4.xml><?xml version="1.0" encoding="utf-8"?>
<a:themeOverride xmlns:a="http://schemas.openxmlformats.org/drawingml/2006/main">
  <a:clrScheme name="Клен 7">
    <a:dk1>
      <a:srgbClr val="80ACC4"/>
    </a:dk1>
    <a:lt1>
      <a:srgbClr val="FFFFFF"/>
    </a:lt1>
    <a:dk2>
      <a:srgbClr val="B3D1DF"/>
    </a:dk2>
    <a:lt2>
      <a:srgbClr val="FFFFFF"/>
    </a:lt2>
    <a:accent1>
      <a:srgbClr val="5089A8"/>
    </a:accent1>
    <a:accent2>
      <a:srgbClr val="BBC6DB"/>
    </a:accent2>
    <a:accent3>
      <a:srgbClr val="D6E5EC"/>
    </a:accent3>
    <a:accent4>
      <a:srgbClr val="DADADA"/>
    </a:accent4>
    <a:accent5>
      <a:srgbClr val="B3C4D1"/>
    </a:accent5>
    <a:accent6>
      <a:srgbClr val="A9B3C6"/>
    </a:accent6>
    <a:hlink>
      <a:srgbClr val="0000FF"/>
    </a:hlink>
    <a:folHlink>
      <a:srgbClr val="006699"/>
    </a:folHlink>
  </a:clrScheme>
</a:themeOverride>
</file>

<file path=ppt/theme/themeOverride5.xml><?xml version="1.0" encoding="utf-8"?>
<a:themeOverride xmlns:a="http://schemas.openxmlformats.org/drawingml/2006/main">
  <a:clrScheme name="Клен 5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CCFF99"/>
    </a:folHlink>
  </a:clrScheme>
</a:themeOverride>
</file>

<file path=ppt/theme/themeOverride6.xml><?xml version="1.0" encoding="utf-8"?>
<a:themeOverride xmlns:a="http://schemas.openxmlformats.org/drawingml/2006/main">
  <a:clrScheme name="Клен 5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CCFF99"/>
    </a:folHlink>
  </a:clrScheme>
</a:themeOverride>
</file>

<file path=ppt/theme/themeOverride7.xml><?xml version="1.0" encoding="utf-8"?>
<a:themeOverride xmlns:a="http://schemas.openxmlformats.org/drawingml/2006/main">
  <a:clrScheme name="Равновесие 11">
    <a:dk1>
      <a:srgbClr val="AC835E"/>
    </a:dk1>
    <a:lt1>
      <a:srgbClr val="FFFFFF"/>
    </a:lt1>
    <a:dk2>
      <a:srgbClr val="AE8764"/>
    </a:dk2>
    <a:lt2>
      <a:srgbClr val="FFFFCC"/>
    </a:lt2>
    <a:accent1>
      <a:srgbClr val="CC6600"/>
    </a:accent1>
    <a:accent2>
      <a:srgbClr val="FF5050"/>
    </a:accent2>
    <a:accent3>
      <a:srgbClr val="D3C3B8"/>
    </a:accent3>
    <a:accent4>
      <a:srgbClr val="DADADA"/>
    </a:accent4>
    <a:accent5>
      <a:srgbClr val="E2B8AA"/>
    </a:accent5>
    <a:accent6>
      <a:srgbClr val="E74848"/>
    </a:accent6>
    <a:hlink>
      <a:srgbClr val="FFCC99"/>
    </a:hlink>
    <a:folHlink>
      <a:srgbClr val="FF9966"/>
    </a:folHlink>
  </a:clrScheme>
</a:themeOverride>
</file>

<file path=ppt/theme/themeOverride8.xml><?xml version="1.0" encoding="utf-8"?>
<a:themeOverride xmlns:a="http://schemas.openxmlformats.org/drawingml/2006/main">
  <a:clrScheme name="Граница 5">
    <a:dk1>
      <a:srgbClr val="AC835E"/>
    </a:dk1>
    <a:lt1>
      <a:srgbClr val="FFFFFF"/>
    </a:lt1>
    <a:dk2>
      <a:srgbClr val="AE8764"/>
    </a:dk2>
    <a:lt2>
      <a:srgbClr val="FFFFCC"/>
    </a:lt2>
    <a:accent1>
      <a:srgbClr val="CC6600"/>
    </a:accent1>
    <a:accent2>
      <a:srgbClr val="FF5050"/>
    </a:accent2>
    <a:accent3>
      <a:srgbClr val="D3C3B8"/>
    </a:accent3>
    <a:accent4>
      <a:srgbClr val="DADADA"/>
    </a:accent4>
    <a:accent5>
      <a:srgbClr val="E2B8AA"/>
    </a:accent5>
    <a:accent6>
      <a:srgbClr val="E74848"/>
    </a:accent6>
    <a:hlink>
      <a:srgbClr val="FFCC99"/>
    </a:hlink>
    <a:folHlink>
      <a:srgbClr val="FF9966"/>
    </a:folHlink>
  </a:clrScheme>
</a:themeOverride>
</file>

<file path=ppt/theme/themeOverride9.xml><?xml version="1.0" encoding="utf-8"?>
<a:themeOverride xmlns:a="http://schemas.openxmlformats.org/drawingml/2006/main">
  <a:clrScheme name="Граница 5">
    <a:dk1>
      <a:srgbClr val="AC835E"/>
    </a:dk1>
    <a:lt1>
      <a:srgbClr val="FFFFFF"/>
    </a:lt1>
    <a:dk2>
      <a:srgbClr val="AE8764"/>
    </a:dk2>
    <a:lt2>
      <a:srgbClr val="FFFFCC"/>
    </a:lt2>
    <a:accent1>
      <a:srgbClr val="CC6600"/>
    </a:accent1>
    <a:accent2>
      <a:srgbClr val="FF5050"/>
    </a:accent2>
    <a:accent3>
      <a:srgbClr val="D3C3B8"/>
    </a:accent3>
    <a:accent4>
      <a:srgbClr val="DADADA"/>
    </a:accent4>
    <a:accent5>
      <a:srgbClr val="E2B8AA"/>
    </a:accent5>
    <a:accent6>
      <a:srgbClr val="E74848"/>
    </a:accent6>
    <a:hlink>
      <a:srgbClr val="FFCC99"/>
    </a:hlink>
    <a:folHlink>
      <a:srgbClr val="FF99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1428</TotalTime>
  <Words>1112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Клен</vt:lpstr>
      <vt:lpstr>Текстура</vt:lpstr>
      <vt:lpstr>Орбита</vt:lpstr>
      <vt:lpstr>Равновесие</vt:lpstr>
      <vt:lpstr>Граница</vt:lpstr>
      <vt:lpstr>Трава</vt:lpstr>
      <vt:lpstr>Занавес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Электроемкость, характеризующая способность  конденсатора к накоплению заряда равна</vt:lpstr>
      <vt:lpstr>Слайд 17</vt:lpstr>
      <vt:lpstr>Проверь себя: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1</cp:lastModifiedBy>
  <cp:revision>27</cp:revision>
  <dcterms:created xsi:type="dcterms:W3CDTF">2009-05-16T05:37:06Z</dcterms:created>
  <dcterms:modified xsi:type="dcterms:W3CDTF">2013-03-31T17:05:09Z</dcterms:modified>
</cp:coreProperties>
</file>