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938256F1-F11F-4E30-B7C6-71F6BBC32E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1B0D1AF-2127-49E7-96F9-CD18FF91FE93}" type="slidenum">
              <a:rPr lang="ru-RU"/>
              <a:pPr/>
              <a:t>1</a:t>
            </a:fld>
            <a:endParaRPr lang="ru-RU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CD64BD4-C8E7-44EC-B2A8-7953315B037B}" type="slidenum">
              <a:rPr lang="ru-RU"/>
              <a:pPr/>
              <a:t>2</a:t>
            </a:fld>
            <a:endParaRPr lang="ru-RU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297F126-039F-465D-B6F5-9256626B6752}" type="slidenum">
              <a:rPr lang="ru-RU"/>
              <a:pPr/>
              <a:t>3</a:t>
            </a:fld>
            <a:endParaRPr lang="ru-RU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3170036-11DF-40D2-93AB-846C28ED9DA8}" type="slidenum">
              <a:rPr lang="ru-RU"/>
              <a:pPr/>
              <a:t>4</a:t>
            </a:fld>
            <a:endParaRPr lang="ru-RU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D74E0E1-6925-43A9-93A0-847AE9252193}" type="slidenum">
              <a:rPr lang="ru-RU"/>
              <a:pPr/>
              <a:t>5</a:t>
            </a:fld>
            <a:endParaRPr lang="ru-RU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11D1069-40C0-41DA-97D9-69F60A1E435E}" type="slidenum">
              <a:rPr lang="ru-RU"/>
              <a:pPr/>
              <a:t>6</a:t>
            </a:fld>
            <a:endParaRPr lang="ru-RU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CD70B7B-5B63-45FC-ACE8-571DBFD9A8B5}" type="slidenum">
              <a:rPr lang="ru-RU"/>
              <a:pPr/>
              <a:t>7</a:t>
            </a:fld>
            <a:endParaRPr lang="ru-RU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3A9809C-6520-4701-AAED-874BF1B5682B}" type="slidenum">
              <a:rPr lang="ru-RU"/>
              <a:pPr/>
              <a:t>8</a:t>
            </a:fld>
            <a:endParaRPr lang="ru-RU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8711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8712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C0BBC5-DEC6-4343-887E-2D21FDF55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C61AA-618E-434F-9A8E-C582D7546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81307-1FB4-4B21-A0C2-16E24EC5F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14457-4C11-40AA-BA25-72FB75781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088B6-6E65-451D-84F3-58951DB2D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83639-E9BB-409E-95AD-5F633BCC5F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AF371-2DD2-41B0-833D-A1D4834EF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DBCD8-EE3D-4FC2-9440-1D5806D38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049AD-D334-4194-A52F-794A73DC7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A4A06-6BF4-460D-9DD5-042BA45B1C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BE7C1-AF75-47EC-A63C-A0332E559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68166-B868-4917-A17D-B792A1B95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27651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52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53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54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55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56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57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58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59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60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61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62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63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64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65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66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67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68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69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70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71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72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73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74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75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76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77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78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79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80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81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82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83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84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7685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686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7687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88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89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EB51006-D9A7-4E41-8F90-224F33FFF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052513"/>
            <a:ext cx="7558087" cy="2547937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4800" dirty="0" smtClean="0"/>
              <a:t>Электроемкость. Конденсаторы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437063"/>
            <a:ext cx="6369050" cy="1201737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3412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b="1" smtClean="0"/>
              <a:t>Закрепление пройденного материала.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5021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smtClean="0"/>
              <a:t>1.   Напряженность электрического поля в пространстве между пластинами плоского конденсатора в вакууме равна 40 В/м, расстояние между пластинами равно 2 см. Каково напряжение между пластинами конденсатора?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smtClean="0"/>
              <a:t>2.   Заряд на обкладках конденсатора увеличили в 2 раза. Как изменится электроемкость конденсатора?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smtClean="0"/>
              <a:t>3.   Электрический заряд на одной пластине конденсатора +20 Кл а на другой -20 Кл. Напряжение между пластинами 5*104 В. Определить электроемкость конденсатора.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smtClean="0"/>
              <a:t>4.   Как изменится емкость плоского конденсатора, если расстояние между его пластинами увеличить в 2 раза?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smtClean="0"/>
              <a:t>5.   Как изменится напряжение на обкладках заряженного плоского конденсатора, если расстояние между его обкладками увеличить в 2раза?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smtClean="0"/>
              <a:t>6.   Плоский конденсатор подключен к источнику постоянного тока. Как изменится заряд на обкладках  конденсатора, если площадь пластин уменьшить в 2 раза?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smtClean="0"/>
              <a:t>7.   Как изменится емкость конденсатора при его заполнении диэлектриком с проницаемостью  ε = 4? Конденсатор исходно заряжен и отключен от источника тока.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smtClean="0"/>
              <a:t>8.   Как изменится электроемкость конденсатора, если в пространство между пластинами вместо стекла с ε = 7 вставить парафин с ε = 2?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smtClean="0"/>
              <a:t>9.   Какую площадь должны иметь пластины плоского конденсатора для того, чтобы его электроемкость была равна 1 мкФ, если между пластинами помещен слой слюды толщиной  0.1 мм? Диэлектрическая проницаемость слюды ε = 7. Электрическая постоянная равна  ε0 =  8,85* 10-12 Ф/м.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smtClean="0"/>
              <a:t>       (Задание №9 является дополнительным).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1600" b="1" i="1" smtClean="0"/>
              <a:t>Опрос пройденного блока </a:t>
            </a:r>
            <a:br>
              <a:rPr lang="ru-RU" sz="1600" b="1" i="1" smtClean="0"/>
            </a:br>
            <a:r>
              <a:rPr lang="ru-RU" sz="1600" b="1" i="1" smtClean="0"/>
              <a:t>по теме </a:t>
            </a:r>
            <a:br>
              <a:rPr lang="ru-RU" sz="1600" b="1" i="1" smtClean="0"/>
            </a:br>
            <a:r>
              <a:rPr lang="ru-RU" sz="1600" b="1" i="1" smtClean="0"/>
              <a:t>« Напряженность электрического поля. Потенциал.»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1400" b="1" smtClean="0"/>
              <a:t>1.    </a:t>
            </a:r>
            <a:r>
              <a:rPr lang="ru-RU" sz="1400" smtClean="0"/>
              <a:t>Проводящий шар находится в однородном электростатическом поле. Сравнить потенциалы  точек 1 и 2 шара.</a:t>
            </a:r>
          </a:p>
          <a:p>
            <a:pPr marL="609600" indent="-609600" eaLnBrk="1" hangingPunct="1">
              <a:buFontTx/>
              <a:buAutoNum type="arabicPeriod"/>
              <a:defRPr/>
            </a:pPr>
            <a:endParaRPr lang="ru-RU" sz="1400" smtClean="0"/>
          </a:p>
          <a:p>
            <a:pPr marL="609600" indent="-609600" eaLnBrk="1" hangingPunct="1">
              <a:buFontTx/>
              <a:buAutoNum type="arabicPeriod"/>
              <a:defRPr/>
            </a:pPr>
            <a:endParaRPr lang="ru-RU" sz="1400" smtClean="0"/>
          </a:p>
          <a:p>
            <a:pPr marL="609600" indent="-609600" eaLnBrk="1" hangingPunct="1">
              <a:buFontTx/>
              <a:buAutoNum type="arabicPeriod"/>
              <a:defRPr/>
            </a:pPr>
            <a:endParaRPr lang="ru-RU" sz="1400" smtClean="0"/>
          </a:p>
          <a:p>
            <a:pPr marL="609600" indent="-609600" eaLnBrk="1" hangingPunct="1">
              <a:buFontTx/>
              <a:buAutoNum type="arabicPeriod"/>
              <a:defRPr/>
            </a:pPr>
            <a:endParaRPr lang="ru-RU" sz="1400" smtClean="0"/>
          </a:p>
          <a:p>
            <a:pPr marL="609600" indent="-609600" eaLnBrk="1" hangingPunct="1">
              <a:buFontTx/>
              <a:buAutoNum type="arabicPeriod"/>
              <a:defRPr/>
            </a:pPr>
            <a:endParaRPr lang="ru-RU" sz="1400" smtClean="0"/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1400" b="1" smtClean="0"/>
              <a:t>2.   </a:t>
            </a:r>
            <a:r>
              <a:rPr lang="ru-RU" sz="1400" smtClean="0"/>
              <a:t>Отрицательный заряд внесен внутрь полой проводящей сферы, внешняя поверхность которой заземлена.  Что можно сказать о потенциалах  φ1 и φ2 в произвольных точках внутри и снаружи шара.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1400" smtClean="0"/>
              <a:t>3.   Заряд q перемещен по контуру ABCDA (на рисунке – против часовой стрелки) в поле точечного заряда Q. На каком участке или участках работа сил поля положительна, если Q &gt; 0 и q &gt; 0?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989138"/>
            <a:ext cx="2151062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4652963"/>
            <a:ext cx="1771650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04813"/>
            <a:ext cx="8229600" cy="5649912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1400" b="1" smtClean="0"/>
              <a:t>4.   </a:t>
            </a:r>
            <a:r>
              <a:rPr lang="ru-RU" sz="1400" smtClean="0"/>
              <a:t>В неоднородном электрическом поле положительный заряд перемещается из точки 1 в точку 2 по разным траекториям. В каком случае работа сил электрического поля больше?</a:t>
            </a:r>
          </a:p>
          <a:p>
            <a:pPr marL="609600" indent="-609600" eaLnBrk="1" hangingPunct="1">
              <a:defRPr/>
            </a:pPr>
            <a:endParaRPr lang="ru-RU" sz="1400" smtClean="0"/>
          </a:p>
          <a:p>
            <a:pPr marL="609600" indent="-609600" eaLnBrk="1" hangingPunct="1">
              <a:defRPr/>
            </a:pPr>
            <a:endParaRPr lang="ru-RU" sz="1400" b="1" smtClean="0"/>
          </a:p>
          <a:p>
            <a:pPr marL="609600" indent="-609600" eaLnBrk="1" hangingPunct="1">
              <a:defRPr/>
            </a:pPr>
            <a:endParaRPr lang="ru-RU" sz="1400" b="1" smtClean="0"/>
          </a:p>
          <a:p>
            <a:pPr marL="609600" indent="-609600" eaLnBrk="1" hangingPunct="1">
              <a:defRPr/>
            </a:pPr>
            <a:endParaRPr lang="ru-RU" sz="1400" b="1" smtClean="0"/>
          </a:p>
          <a:p>
            <a:pPr marL="609600" indent="-609600" eaLnBrk="1" hangingPunct="1">
              <a:defRPr/>
            </a:pPr>
            <a:endParaRPr lang="ru-RU" sz="1400" b="1" smtClean="0"/>
          </a:p>
          <a:p>
            <a:pPr marL="609600" indent="-609600" eaLnBrk="1" hangingPunct="1">
              <a:defRPr/>
            </a:pPr>
            <a:endParaRPr lang="ru-RU" sz="1400" b="1" smtClean="0"/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1400" b="1" smtClean="0"/>
              <a:t>5.   </a:t>
            </a:r>
            <a:r>
              <a:rPr lang="ru-RU" sz="1400" smtClean="0"/>
              <a:t>Электрическое поле создано неподвижным положительно заряженным шаром +q1. Как изменятся напряженность и потенциал поля в точке A, если в точке B будет размещен другой положительный заряд +q2 и |q2| &lt; |q1|?</a:t>
            </a:r>
          </a:p>
          <a:p>
            <a:pPr marL="609600" indent="-609600" eaLnBrk="1" hangingPunct="1">
              <a:defRPr/>
            </a:pPr>
            <a:endParaRPr lang="ru-RU" sz="1400" smtClean="0"/>
          </a:p>
          <a:p>
            <a:pPr marL="609600" indent="-609600" eaLnBrk="1" hangingPunct="1">
              <a:defRPr/>
            </a:pPr>
            <a:endParaRPr lang="ru-RU" sz="1400" b="1" smtClean="0"/>
          </a:p>
          <a:p>
            <a:pPr marL="609600" indent="-609600" eaLnBrk="1" hangingPunct="1">
              <a:defRPr/>
            </a:pPr>
            <a:endParaRPr lang="ru-RU" sz="1400" b="1" smtClean="0"/>
          </a:p>
          <a:p>
            <a:pPr marL="609600" indent="-609600" eaLnBrk="1" hangingPunct="1">
              <a:defRPr/>
            </a:pPr>
            <a:endParaRPr lang="ru-RU" sz="1400" b="1" smtClean="0"/>
          </a:p>
          <a:p>
            <a:pPr marL="609600" indent="-609600" eaLnBrk="1" hangingPunct="1">
              <a:defRPr/>
            </a:pPr>
            <a:endParaRPr lang="ru-RU" sz="1400" b="1" smtClean="0"/>
          </a:p>
          <a:p>
            <a:pPr marL="609600" indent="-609600" eaLnBrk="1" hangingPunct="1">
              <a:defRPr/>
            </a:pPr>
            <a:endParaRPr lang="ru-RU" sz="1400" b="1" smtClean="0"/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1600" smtClean="0"/>
              <a:t>6.   </a:t>
            </a:r>
            <a:r>
              <a:rPr lang="ru-RU" sz="1400" smtClean="0"/>
              <a:t>С какой силой действует однородное электростатическое поле, напряженность которого E = 200 000 Н/Кл, на заряд q = 5∙10–6 Кл? </a:t>
            </a:r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1268413"/>
            <a:ext cx="1674812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438" y="3644900"/>
            <a:ext cx="35401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1400" b="1" smtClean="0"/>
              <a:t>7.   </a:t>
            </a:r>
            <a:r>
              <a:rPr lang="ru-RU" sz="1400" smtClean="0"/>
              <a:t>Определите разность потенциалов между точками 1 и 2 электрического поля точечного заряда q = 4∙10–8 Кл, если расстояния от этих точек до заряда равны соответственно 1 и 4 м?</a:t>
            </a:r>
          </a:p>
          <a:p>
            <a:pPr marL="609600" indent="-609600" eaLnBrk="1" hangingPunct="1">
              <a:defRPr/>
            </a:pPr>
            <a:endParaRPr lang="ru-RU" sz="1400" smtClean="0"/>
          </a:p>
          <a:p>
            <a:pPr marL="609600" indent="-609600" eaLnBrk="1" hangingPunct="1">
              <a:defRPr/>
            </a:pPr>
            <a:endParaRPr lang="ru-RU" sz="1400" b="1" smtClean="0"/>
          </a:p>
          <a:p>
            <a:pPr marL="609600" indent="-609600" eaLnBrk="1" hangingPunct="1">
              <a:defRPr/>
            </a:pPr>
            <a:endParaRPr lang="ru-RU" sz="1400" b="1" smtClean="0"/>
          </a:p>
          <a:p>
            <a:pPr marL="609600" indent="-609600" eaLnBrk="1" hangingPunct="1">
              <a:defRPr/>
            </a:pPr>
            <a:endParaRPr lang="ru-RU" sz="1400" b="1" smtClean="0"/>
          </a:p>
          <a:p>
            <a:pPr marL="609600" indent="-609600" eaLnBrk="1" hangingPunct="1">
              <a:defRPr/>
            </a:pPr>
            <a:endParaRPr lang="ru-RU" sz="1400" b="1" smtClean="0"/>
          </a:p>
          <a:p>
            <a:pPr marL="609600" indent="-609600" eaLnBrk="1" hangingPunct="1">
              <a:defRPr/>
            </a:pPr>
            <a:endParaRPr lang="ru-RU" sz="1400" b="1" smtClean="0"/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1600" smtClean="0"/>
              <a:t>8.   </a:t>
            </a:r>
            <a:r>
              <a:rPr lang="ru-RU" sz="1400" smtClean="0"/>
              <a:t>В однородном электростатическом поле четыре заряда движутся по направлениям, указанным стрелками. Установите, какие заряды перемещаются под действием сил электрического поля. Какие работы по перемещению зарядов положительные, а какие отрицательные?</a:t>
            </a:r>
          </a:p>
          <a:p>
            <a:pPr marL="609600" indent="-609600" eaLnBrk="1" hangingPunct="1">
              <a:defRPr/>
            </a:pPr>
            <a:endParaRPr lang="ru-RU" sz="1400" smtClean="0"/>
          </a:p>
          <a:p>
            <a:pPr marL="609600" indent="-609600" eaLnBrk="1" hangingPunct="1">
              <a:defRPr/>
            </a:pPr>
            <a:endParaRPr lang="ru-RU" sz="1400" smtClean="0"/>
          </a:p>
          <a:p>
            <a:pPr marL="609600" indent="-609600" eaLnBrk="1" hangingPunct="1">
              <a:defRPr/>
            </a:pPr>
            <a:endParaRPr lang="ru-RU" sz="1600" smtClean="0"/>
          </a:p>
          <a:p>
            <a:pPr marL="609600" indent="-609600" eaLnBrk="1" hangingPunct="1">
              <a:defRPr/>
            </a:pPr>
            <a:endParaRPr lang="ru-RU" sz="1600" smtClean="0"/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1196975"/>
            <a:ext cx="203517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3644900"/>
            <a:ext cx="1558925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ChangeArrowheads="1"/>
          </p:cNvSpPr>
          <p:nvPr/>
        </p:nvSpPr>
        <p:spPr bwMode="auto">
          <a:xfrm>
            <a:off x="539750" y="4221163"/>
            <a:ext cx="7848600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142851"/>
          </a:xfrm>
        </p:spPr>
        <p:txBody>
          <a:bodyPr/>
          <a:lstStyle/>
          <a:p>
            <a:pPr eaLnBrk="1" hangingPunct="1">
              <a:defRPr/>
            </a:pPr>
            <a:endParaRPr lang="ru-RU" sz="1800" b="1" i="1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329237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b="1" u="sng" dirty="0" smtClean="0"/>
              <a:t>1.   </a:t>
            </a:r>
            <a:r>
              <a:rPr lang="ru-RU" sz="1600" b="1" u="sng" dirty="0" smtClean="0"/>
              <a:t>Емкость проводника.</a:t>
            </a:r>
            <a:r>
              <a:rPr lang="ru-RU" sz="1400" b="1" u="sng" dirty="0" smtClean="0"/>
              <a:t> </a:t>
            </a:r>
            <a:endParaRPr lang="ru-RU" sz="1400" dirty="0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Потенциал на поверхности проводника пропорционален заряду проводника.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dirty="0" smtClean="0"/>
              <a:t>                                               </a:t>
            </a:r>
            <a:r>
              <a:rPr lang="ru-RU" sz="1400" b="1" dirty="0" err="1" smtClean="0"/>
              <a:t>q</a:t>
            </a:r>
            <a:r>
              <a:rPr lang="ru-RU" sz="1400" b="1" dirty="0" smtClean="0"/>
              <a:t> ~ </a:t>
            </a:r>
            <a:r>
              <a:rPr lang="en-US" sz="1400" b="1" dirty="0" smtClean="0"/>
              <a:t>U</a:t>
            </a:r>
            <a:r>
              <a:rPr lang="ru-RU" sz="1400" dirty="0" smtClean="0"/>
              <a:t>        или        </a:t>
            </a:r>
            <a:r>
              <a:rPr lang="ru-RU" sz="1400" b="1" dirty="0" err="1" smtClean="0"/>
              <a:t>q</a:t>
            </a:r>
            <a:r>
              <a:rPr lang="ru-RU" sz="1400" b="1" dirty="0" smtClean="0"/>
              <a:t> =С </a:t>
            </a:r>
            <a:r>
              <a:rPr lang="en-US" sz="1400" b="1" dirty="0" smtClean="0"/>
              <a:t>U</a:t>
            </a:r>
            <a:endParaRPr lang="ru-RU" sz="1400" b="1" dirty="0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b="1" dirty="0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Электроемкость – физическая величина, характеризующая способность проводника накапливать заряд при заданном потенциале и определяемая как отношение заряда уединенного проводника к его потенциалу.</a:t>
            </a:r>
          </a:p>
          <a:p>
            <a:pPr marL="609600" indent="-609600" eaLnBrk="1" hangingPunct="1">
              <a:lnSpc>
                <a:spcPct val="80000"/>
              </a:lnSpc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                                                                    </a:t>
            </a:r>
            <a:r>
              <a:rPr lang="ru-RU" sz="2000" b="1" dirty="0" err="1" smtClean="0">
                <a:solidFill>
                  <a:srgbClr val="FF0000"/>
                </a:solidFill>
              </a:rPr>
              <a:t>С=q</a:t>
            </a:r>
            <a:r>
              <a:rPr lang="ru-RU" sz="2000" b="1" dirty="0" smtClean="0">
                <a:solidFill>
                  <a:srgbClr val="FF0000"/>
                </a:solidFill>
              </a:rPr>
              <a:t>/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U</a:t>
            </a:r>
            <a:endParaRPr lang="ru-RU" sz="2000" dirty="0" smtClean="0">
              <a:solidFill>
                <a:srgbClr val="FF00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>
              <a:solidFill>
                <a:srgbClr val="FF00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С системе СИ единица электроемкости называется </a:t>
            </a:r>
            <a:r>
              <a:rPr lang="ru-RU" sz="2000" b="1" dirty="0" smtClean="0"/>
              <a:t>фарад (Ф):</a:t>
            </a:r>
            <a:endParaRPr lang="ru-RU" sz="2000" dirty="0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Из – за того что заряд 1 Кл очень велик, емкость 1 Ф тоже очень велика. Поэтому на практике часто используют доли этой единицы: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                                                             1пФ = 10-12 Ф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                                                             1 мкФ = 10-6 Ф</a:t>
            </a: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071546"/>
            <a:ext cx="18859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395288" y="1628775"/>
            <a:ext cx="8280400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33375"/>
            <a:ext cx="8424862" cy="61912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 startAt="2"/>
              <a:defRPr/>
            </a:pPr>
            <a:r>
              <a:rPr lang="ru-RU" sz="2000" b="1" u="sng" dirty="0" smtClean="0"/>
              <a:t>Конденсаторы. Емкость конденсатора.</a:t>
            </a:r>
            <a:endParaRPr lang="ru-RU" sz="2000" dirty="0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Устройство, предназначенное для накопления электрического заряда и состоящее из двух близко расположенных проводников (обкладки), разделенных тонким слоем диэлектрика, называется </a:t>
            </a:r>
            <a:r>
              <a:rPr lang="ru-RU" sz="2000" b="1" dirty="0" smtClean="0"/>
              <a:t>конденсатором.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Электроемкостью конденсатора называется физическая величина, равная  отношению заряда одной из пластин конденсатора (обкладки) </a:t>
            </a:r>
            <a:r>
              <a:rPr lang="ru-RU" sz="2000" b="1" dirty="0" err="1" smtClean="0">
                <a:solidFill>
                  <a:srgbClr val="FF0000"/>
                </a:solidFill>
              </a:rPr>
              <a:t>q</a:t>
            </a:r>
            <a:r>
              <a:rPr lang="ru-RU" sz="2000" b="1" dirty="0" smtClean="0">
                <a:solidFill>
                  <a:srgbClr val="FF0000"/>
                </a:solidFill>
              </a:rPr>
              <a:t> к разности потенциалов </a:t>
            </a:r>
            <a:r>
              <a:rPr lang="en-US" sz="2000" b="1" dirty="0" smtClean="0">
                <a:solidFill>
                  <a:srgbClr val="FF0000"/>
                </a:solidFill>
              </a:rPr>
              <a:t>U</a:t>
            </a:r>
            <a:r>
              <a:rPr lang="ru-RU" sz="2000" b="1" dirty="0" smtClean="0">
                <a:solidFill>
                  <a:srgbClr val="FF0000"/>
                </a:solidFill>
              </a:rPr>
              <a:t> между ними.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                                             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C = q / U</a:t>
            </a:r>
            <a:endParaRPr lang="ru-RU" sz="2000" dirty="0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Первым конденсатором в истории физики  стала лейденская банка, опыты с которой в середине </a:t>
            </a:r>
            <a:r>
              <a:rPr lang="en-US" sz="2000" dirty="0" smtClean="0"/>
              <a:t>XVIII </a:t>
            </a:r>
            <a:r>
              <a:rPr lang="ru-RU" sz="2000" dirty="0" smtClean="0"/>
              <a:t>века поставил голландский ученый Питер Ван </a:t>
            </a:r>
            <a:r>
              <a:rPr lang="ru-RU" sz="2000" dirty="0" err="1" smtClean="0"/>
              <a:t>Мушенбрук</a:t>
            </a:r>
            <a:r>
              <a:rPr lang="ru-RU" sz="2000" dirty="0" smtClean="0"/>
              <a:t>. </a:t>
            </a:r>
          </a:p>
        </p:txBody>
      </p:sp>
      <p:pic>
        <p:nvPicPr>
          <p:cNvPr id="8196" name="Picture 4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4000504"/>
            <a:ext cx="4392612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198" name="Rectangle 9"/>
          <p:cNvSpPr>
            <a:spLocks noChangeArrowheads="1"/>
          </p:cNvSpPr>
          <p:nvPr/>
        </p:nvSpPr>
        <p:spPr bwMode="auto">
          <a:xfrm>
            <a:off x="0" y="342900"/>
            <a:ext cx="2251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200" b="1" i="1">
                <a:latin typeface="Arial" charset="0"/>
                <a:ea typeface="Arial Unicode MS" pitchFamily="34" charset="-128"/>
                <a:cs typeface="Arial Unicode MS" pitchFamily="34" charset="-128"/>
              </a:rPr>
              <a:t>  </a:t>
            </a:r>
            <a:endParaRPr lang="ru-RU">
              <a:latin typeface="Arial" charset="0"/>
            </a:endParaRPr>
          </a:p>
        </p:txBody>
      </p:sp>
      <p:sp>
        <p:nvSpPr>
          <p:cNvPr id="8199" name="Rectangle 10"/>
          <p:cNvSpPr>
            <a:spLocks noChangeArrowheads="1"/>
          </p:cNvSpPr>
          <p:nvPr/>
        </p:nvSpPr>
        <p:spPr bwMode="auto">
          <a:xfrm>
            <a:off x="0" y="931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3563938" y="5300663"/>
            <a:ext cx="1728787" cy="649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3348038" y="5300663"/>
            <a:ext cx="2087562" cy="649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619125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b="1" u="sng" dirty="0" smtClean="0"/>
              <a:t>3</a:t>
            </a:r>
            <a:r>
              <a:rPr lang="ru-RU" b="1" u="sng" dirty="0" smtClean="0"/>
              <a:t>.   </a:t>
            </a:r>
            <a:r>
              <a:rPr lang="ru-RU" sz="2800" b="1" u="sng" dirty="0" smtClean="0"/>
              <a:t>Емкость плоского конденсатора</a:t>
            </a:r>
            <a:endParaRPr lang="ru-RU" sz="2800" dirty="0" smtClean="0"/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1400" dirty="0" smtClean="0"/>
              <a:t>Простейшим конденсатором является система из двух проводящих пластин разделенных тонким диэлектриком. Такой конденсатор называется </a:t>
            </a:r>
            <a:r>
              <a:rPr lang="ru-RU" sz="1400" b="1" i="1" dirty="0" smtClean="0"/>
              <a:t>плоским</a:t>
            </a:r>
            <a:r>
              <a:rPr lang="ru-RU" sz="1400" dirty="0" smtClean="0"/>
              <a:t>.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1400" dirty="0" smtClean="0"/>
              <a:t>1) что заряд конденсатора </a:t>
            </a:r>
            <a:r>
              <a:rPr lang="ru-RU" sz="1400" b="1" i="1" dirty="0" err="1" smtClean="0"/>
              <a:t>q</a:t>
            </a:r>
            <a:r>
              <a:rPr lang="ru-RU" sz="1400" dirty="0" smtClean="0"/>
              <a:t>, а следовательно и емкость конденсатора </a:t>
            </a:r>
            <a:r>
              <a:rPr lang="en-US" sz="1400" b="1" dirty="0" smtClean="0"/>
              <a:t>C</a:t>
            </a:r>
            <a:r>
              <a:rPr lang="ru-RU" sz="1400" dirty="0" smtClean="0"/>
              <a:t> (согласно формулы </a:t>
            </a:r>
            <a:r>
              <a:rPr lang="ru-RU" sz="1400" b="1" dirty="0" err="1" smtClean="0"/>
              <a:t>С=q</a:t>
            </a:r>
            <a:r>
              <a:rPr lang="ru-RU" sz="1400" b="1" dirty="0" smtClean="0"/>
              <a:t>/</a:t>
            </a:r>
            <a:r>
              <a:rPr lang="en-US" sz="1400" b="1" dirty="0" smtClean="0"/>
              <a:t>U</a:t>
            </a:r>
            <a:r>
              <a:rPr lang="ru-RU" sz="1400" b="1" dirty="0" smtClean="0"/>
              <a:t>) </a:t>
            </a:r>
            <a:r>
              <a:rPr lang="ru-RU" sz="1400" dirty="0" smtClean="0"/>
              <a:t>будет прямо пропорционально зависеть от площади пластин (обкладок) </a:t>
            </a:r>
            <a:r>
              <a:rPr lang="en-US" sz="1400" b="1" dirty="0" smtClean="0"/>
              <a:t>S</a:t>
            </a:r>
            <a:r>
              <a:rPr lang="ru-RU" sz="1400" b="1" dirty="0" smtClean="0"/>
              <a:t>.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z="1800" b="1" dirty="0" smtClean="0"/>
              <a:t>                                                    </a:t>
            </a:r>
            <a:r>
              <a:rPr lang="ru-RU" sz="1800" b="1" dirty="0" smtClean="0"/>
              <a:t>С ~ </a:t>
            </a:r>
            <a:r>
              <a:rPr lang="en-US" sz="1800" b="1" dirty="0" smtClean="0"/>
              <a:t>S</a:t>
            </a:r>
            <a:r>
              <a:rPr lang="ru-RU" sz="1800" b="1" dirty="0" smtClean="0"/>
              <a:t>,</a:t>
            </a:r>
            <a:endParaRPr lang="ru-RU" sz="1800" dirty="0" smtClean="0"/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1800" dirty="0" smtClean="0"/>
              <a:t>2) </a:t>
            </a:r>
            <a:r>
              <a:rPr lang="ru-RU" sz="1400" dirty="0" smtClean="0"/>
              <a:t>из формулы </a:t>
            </a:r>
            <a:r>
              <a:rPr lang="ru-RU" sz="1400" b="1" dirty="0" err="1" smtClean="0"/>
              <a:t>С=q</a:t>
            </a:r>
            <a:r>
              <a:rPr lang="ru-RU" sz="1400" b="1" dirty="0" smtClean="0"/>
              <a:t>/</a:t>
            </a:r>
            <a:r>
              <a:rPr lang="en-US" sz="1400" b="1" dirty="0" smtClean="0"/>
              <a:t>U </a:t>
            </a:r>
            <a:r>
              <a:rPr lang="ru-RU" sz="1400" dirty="0" smtClean="0"/>
              <a:t>также видно, что чем меньше напряжение между обкладками конденсатора, тем больше емкость конденсатора </a:t>
            </a:r>
            <a:r>
              <a:rPr lang="ru-RU" sz="1400" b="1" dirty="0" smtClean="0"/>
              <a:t>С.  </a:t>
            </a:r>
            <a:r>
              <a:rPr lang="ru-RU" sz="1400" dirty="0" smtClean="0"/>
              <a:t>А напряжение между обкладками  </a:t>
            </a:r>
            <a:r>
              <a:rPr lang="en-US" sz="1400" dirty="0" smtClean="0"/>
              <a:t>U</a:t>
            </a:r>
            <a:r>
              <a:rPr lang="ru-RU" sz="1400" dirty="0" smtClean="0"/>
              <a:t> = φ1 – φ2 прямо пропорционально зависит от расстояния между обкладками </a:t>
            </a:r>
            <a:r>
              <a:rPr lang="en-US" sz="1400" b="1" dirty="0" smtClean="0"/>
              <a:t>d</a:t>
            </a:r>
            <a:r>
              <a:rPr lang="ru-RU" sz="1400" dirty="0" smtClean="0"/>
              <a:t>. Следовательно Между </a:t>
            </a:r>
            <a:r>
              <a:rPr lang="ru-RU" sz="1400" b="1" dirty="0" smtClean="0"/>
              <a:t>С</a:t>
            </a:r>
            <a:r>
              <a:rPr lang="ru-RU" sz="1400" dirty="0" smtClean="0"/>
              <a:t> и </a:t>
            </a:r>
            <a:r>
              <a:rPr lang="en-US" sz="1400" dirty="0" smtClean="0"/>
              <a:t>d</a:t>
            </a:r>
            <a:r>
              <a:rPr lang="ru-RU" sz="1400" dirty="0" smtClean="0"/>
              <a:t> существует обратно пропорциональная зависимость.</a:t>
            </a:r>
            <a:endParaRPr lang="en-US" sz="1400" b="1" dirty="0" smtClean="0"/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z="1800" b="1" dirty="0" smtClean="0"/>
              <a:t>                                                    C ~</a:t>
            </a:r>
            <a:r>
              <a:rPr lang="ru-RU" sz="1800" b="1" dirty="0" smtClean="0"/>
              <a:t>1/</a:t>
            </a:r>
            <a:r>
              <a:rPr lang="en-US" sz="1800" b="1" dirty="0" smtClean="0"/>
              <a:t>d </a:t>
            </a:r>
            <a:r>
              <a:rPr lang="ru-RU" sz="1800" b="1" dirty="0" smtClean="0"/>
              <a:t>,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3) </a:t>
            </a:r>
            <a:r>
              <a:rPr lang="ru-RU" sz="1400" dirty="0" smtClean="0"/>
              <a:t>вводя различные виды диэлектриков между пластинами можно изменять емкость конденсатора. Следовательно емкость конденсатора пропорциональна </a:t>
            </a:r>
            <a:r>
              <a:rPr lang="ru-RU" sz="1400" b="1" i="1" dirty="0" smtClean="0"/>
              <a:t>диэлектрической проницаемости диэлектрика</a:t>
            </a:r>
            <a:r>
              <a:rPr lang="ru-RU" sz="1400" dirty="0" smtClean="0"/>
              <a:t>  </a:t>
            </a:r>
            <a:r>
              <a:rPr lang="ru-RU" sz="1400" b="1" i="1" dirty="0" err="1" smtClean="0"/>
              <a:t>ε</a:t>
            </a:r>
            <a:r>
              <a:rPr lang="ru-RU" sz="1400" b="1" dirty="0" smtClean="0"/>
              <a:t>.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                                                    С ~ </a:t>
            </a:r>
            <a:r>
              <a:rPr lang="ru-RU" sz="1800" b="1" dirty="0" err="1" smtClean="0"/>
              <a:t>ε</a:t>
            </a:r>
            <a:endParaRPr lang="ru-RU" sz="1800" dirty="0" smtClean="0"/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1400" dirty="0" smtClean="0"/>
              <a:t>Тогда формула плоского конденсатора имеет вид</a:t>
            </a:r>
            <a:r>
              <a:rPr lang="ru-RU" sz="1800" dirty="0" smtClean="0"/>
              <a:t>  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 </a:t>
            </a:r>
            <a:r>
              <a:rPr lang="en-US" sz="1800" b="1" dirty="0" smtClean="0"/>
              <a:t>                                                  </a:t>
            </a:r>
            <a:r>
              <a:rPr lang="en-US" sz="1800" b="1" dirty="0" smtClean="0">
                <a:solidFill>
                  <a:srgbClr val="FF0000"/>
                </a:solidFill>
              </a:rPr>
              <a:t>C</a:t>
            </a:r>
            <a:r>
              <a:rPr lang="ru-RU" sz="1800" b="1" dirty="0" smtClean="0">
                <a:solidFill>
                  <a:srgbClr val="FF0000"/>
                </a:solidFill>
              </a:rPr>
              <a:t> = </a:t>
            </a:r>
            <a:r>
              <a:rPr lang="ru-RU" sz="1800" b="1" dirty="0" err="1" smtClean="0">
                <a:solidFill>
                  <a:srgbClr val="FF0000"/>
                </a:solidFill>
              </a:rPr>
              <a:t>ε </a:t>
            </a:r>
            <a:r>
              <a:rPr lang="ru-RU" sz="1800" b="1" dirty="0" smtClean="0">
                <a:solidFill>
                  <a:srgbClr val="FF0000"/>
                </a:solidFill>
              </a:rPr>
              <a:t>ε0</a:t>
            </a:r>
            <a:r>
              <a:rPr lang="en-US" sz="1800" b="1" dirty="0" smtClean="0">
                <a:solidFill>
                  <a:srgbClr val="FF0000"/>
                </a:solidFill>
              </a:rPr>
              <a:t>S/d</a:t>
            </a:r>
            <a:r>
              <a:rPr lang="ru-RU" sz="1800" b="1" dirty="0" smtClean="0"/>
              <a:t> </a:t>
            </a:r>
            <a:r>
              <a:rPr lang="ru-RU" sz="1800" dirty="0" smtClean="0"/>
              <a:t>, 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ru-RU" sz="1800" dirty="0" smtClean="0"/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1400" dirty="0" smtClean="0"/>
              <a:t>Где ε0 =  8,85* 10-12 Ф/м – электрическая постоянная.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6119813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1400" smtClean="0">
                <a:latin typeface="Times New Roman" pitchFamily="18" charset="0"/>
              </a:rPr>
              <a:t>Электрическое однородное поле плоского  конденсатора в основном локализовано между обкладками.</a:t>
            </a:r>
          </a:p>
          <a:p>
            <a:pPr marL="609600" indent="-609600" eaLnBrk="1" hangingPunct="1">
              <a:defRPr/>
            </a:pPr>
            <a:endParaRPr lang="ru-RU" sz="1400" smtClean="0">
              <a:latin typeface="Times New Roman" pitchFamily="18" charset="0"/>
            </a:endParaRPr>
          </a:p>
          <a:p>
            <a:pPr marL="609600" indent="-609600" eaLnBrk="1" hangingPunct="1">
              <a:defRPr/>
            </a:pPr>
            <a:endParaRPr lang="ru-RU" sz="1600" smtClean="0">
              <a:latin typeface="Times New Roman" pitchFamily="18" charset="0"/>
            </a:endParaRPr>
          </a:p>
          <a:p>
            <a:pPr marL="609600" indent="-609600" eaLnBrk="1" hangingPunct="1">
              <a:defRPr/>
            </a:pPr>
            <a:endParaRPr lang="ru-RU" smtClean="0">
              <a:latin typeface="Times New Roman" pitchFamily="18" charset="0"/>
            </a:endParaRPr>
          </a:p>
          <a:p>
            <a:pPr marL="609600" indent="-609600" eaLnBrk="1" hangingPunct="1">
              <a:defRPr/>
            </a:pPr>
            <a:endParaRPr lang="ru-RU" smtClean="0">
              <a:latin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ru-RU" sz="1400" b="1" smtClean="0">
              <a:latin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ru-RU" sz="1400" b="1" smtClean="0">
              <a:latin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ru-RU" sz="1400" b="1" smtClean="0">
              <a:latin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ru-RU" sz="1400" b="1" smtClean="0">
              <a:latin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ru-RU" sz="1400" b="1" smtClean="0">
              <a:latin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1400" b="1" smtClean="0">
                <a:latin typeface="Times New Roman" pitchFamily="18" charset="0"/>
              </a:rPr>
              <a:t>Конденсаторы первоначально использовались для накопления электрического</a:t>
            </a:r>
            <a:r>
              <a:rPr lang="ru-RU" sz="1400" smtClean="0">
                <a:latin typeface="Times New Roman" pitchFamily="18" charset="0"/>
              </a:rPr>
              <a:t> заряда</a:t>
            </a:r>
            <a:r>
              <a:rPr lang="ru-RU" sz="1600" smtClean="0">
                <a:latin typeface="Times New Roman" pitchFamily="18" charset="0"/>
              </a:rPr>
              <a:t>.</a:t>
            </a:r>
            <a:r>
              <a:rPr lang="ru-RU" sz="1400" smtClean="0">
                <a:latin typeface="Times New Roman" pitchFamily="18" charset="0"/>
              </a:rPr>
              <a:t> Но сегодня когда существуют различные источники тока, потребность в накоплении электрического заряда отпала. Тем не менее конденсаторы очень широко используются  в радиотехнике для: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1400" smtClean="0">
                <a:latin typeface="Times New Roman" pitchFamily="18" charset="0"/>
              </a:rPr>
              <a:t>1.         Накопления электрического заряда и энергии.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1400" smtClean="0">
                <a:latin typeface="Times New Roman" pitchFamily="18" charset="0"/>
              </a:rPr>
              <a:t>2.         Фильтрации и сглаживания выпрямленного  тока.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1400" smtClean="0">
                <a:latin typeface="Times New Roman" pitchFamily="18" charset="0"/>
              </a:rPr>
              <a:t>3.         Настройки резонансных цепей приемо-передающей аппаратуры с помощью </a:t>
            </a:r>
            <a:r>
              <a:rPr lang="ru-RU" sz="1400" b="1" i="1" smtClean="0">
                <a:latin typeface="Times New Roman" pitchFamily="18" charset="0"/>
              </a:rPr>
              <a:t>конденсатора переменной емкости.</a:t>
            </a:r>
            <a:endParaRPr lang="ru-RU" sz="1400" smtClean="0">
              <a:latin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1400" smtClean="0">
                <a:latin typeface="Times New Roman" pitchFamily="18" charset="0"/>
              </a:rPr>
              <a:t>4.         Фильтрация или развязка цепей  по постоянному току  и  «прохождение» переменного тока через конденсатор.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1400" smtClean="0">
                <a:latin typeface="Times New Roman" pitchFamily="18" charset="0"/>
              </a:rPr>
              <a:t>И т.д.</a:t>
            </a:r>
          </a:p>
        </p:txBody>
      </p:sp>
      <p:pic>
        <p:nvPicPr>
          <p:cNvPr id="10243" name="Picture 4" descr="DSC00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836613"/>
            <a:ext cx="360045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93775"/>
          </a:xfrm>
        </p:spPr>
        <p:txBody>
          <a:bodyPr/>
          <a:lstStyle/>
          <a:p>
            <a:pPr eaLnBrk="1" hangingPunct="1">
              <a:defRPr/>
            </a:pPr>
            <a:r>
              <a:rPr lang="ru-RU" sz="1600" smtClean="0"/>
              <a:t>Примеры конденсаторов</a:t>
            </a:r>
            <a:r>
              <a:rPr lang="ru-RU" smtClean="0"/>
              <a:t>.</a:t>
            </a:r>
          </a:p>
        </p:txBody>
      </p:sp>
      <p:pic>
        <p:nvPicPr>
          <p:cNvPr id="11267" name="Picture 7" descr="DSC0001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347913"/>
            <a:ext cx="4038600" cy="3033712"/>
          </a:xfrm>
        </p:spPr>
      </p:pic>
      <p:pic>
        <p:nvPicPr>
          <p:cNvPr id="11268" name="Picture 8" descr="lv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00663" y="1600200"/>
            <a:ext cx="2732087" cy="2187575"/>
          </a:xfrm>
        </p:spPr>
      </p:pic>
      <p:pic>
        <p:nvPicPr>
          <p:cNvPr id="11269" name="Picture 9" descr="lv0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299075" y="3941763"/>
            <a:ext cx="2735263" cy="218916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106</TotalTime>
  <Words>922</Words>
  <Application>Microsoft Office PowerPoint</Application>
  <PresentationFormat>Экран (4:3)</PresentationFormat>
  <Paragraphs>105</Paragraphs>
  <Slides>10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Равновесие</vt:lpstr>
      <vt:lpstr> Электроемкость. Конденсаторы</vt:lpstr>
      <vt:lpstr>Опрос пройденного блока  по теме  « Напряженность электрического поля. Потенциал.»</vt:lpstr>
      <vt:lpstr>Слайд 3</vt:lpstr>
      <vt:lpstr>Слайд 4</vt:lpstr>
      <vt:lpstr>Слайд 5</vt:lpstr>
      <vt:lpstr>Слайд 6</vt:lpstr>
      <vt:lpstr>Слайд 7</vt:lpstr>
      <vt:lpstr>Слайд 8</vt:lpstr>
      <vt:lpstr>Примеры конденсаторов.</vt:lpstr>
      <vt:lpstr>Закрепление пройденного материала.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Adminushka</cp:lastModifiedBy>
  <cp:revision>14</cp:revision>
  <dcterms:created xsi:type="dcterms:W3CDTF">2009-03-23T18:25:32Z</dcterms:created>
  <dcterms:modified xsi:type="dcterms:W3CDTF">2015-12-07T18:56:21Z</dcterms:modified>
</cp:coreProperties>
</file>