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64" r:id="rId3"/>
    <p:sldId id="263" r:id="rId4"/>
    <p:sldId id="257" r:id="rId5"/>
    <p:sldId id="258" r:id="rId6"/>
    <p:sldId id="261" r:id="rId7"/>
    <p:sldId id="259" r:id="rId8"/>
    <p:sldId id="260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0.wmf"/><Relationship Id="rId1" Type="http://schemas.openxmlformats.org/officeDocument/2006/relationships/image" Target="../media/image7.wmf"/><Relationship Id="rId5" Type="http://schemas.openxmlformats.org/officeDocument/2006/relationships/image" Target="../media/image13.wmf"/><Relationship Id="rId4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33B16-A4C3-4FF0-A6AB-75C36BB78F08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E45A5-C213-45BB-8517-E953BD2564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19EA9-8F58-4892-A231-9989AE8BE537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CC404-F29B-4E47-A6D9-B930BDC53B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0D365-2FF7-4A27-943E-63779EC59208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F5453-27EA-4F6F-8C44-252EF8D77A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D4405-2FFD-4680-B151-145627AC277E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24B5D-AFC5-4009-BE81-144BF57D3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B2489-B66E-4820-BC23-EC267F07DF77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6D639-3948-43F3-8D27-E9B4CA3DE1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6246D-6787-47DC-8A5D-DE932E5F9680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C8FA2-7068-4D2A-A15D-BE28183E65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DC06C-6D09-4D39-BA8E-145A13E16396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7E6CB-6091-4D9E-B8E9-1972D5E94B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4AE43-B6FD-42C0-84C2-7254E10B7819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F89E0-1E5F-4110-9E65-3B5B27B1B6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6F872-6368-4E1A-B4E0-6B61F44B54C9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B2CD6-4886-4318-A84F-C39DB50CE4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C5D02-2E77-429C-A2A0-916A2FF6CD46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FF73B-3622-481F-86CC-804978A317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E7B17-0832-4415-BA12-A366DC443C69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BE10B-F802-453C-B9A9-139EBEFB88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7061D-8751-41F6-9483-D2D5CB80A9CE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99C87-F36A-44AF-AE7B-E4F193FBDF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DAE2C-BA93-4131-B73D-70621B51E035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52357-F157-4DFA-B370-8483B27FDA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77EB3-094F-4363-9E3E-C64C58194FD9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7EDD5-3EF5-461B-838B-EC30963591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D302F-B782-4031-9D64-2DCC9FAE1A43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A1783-6707-48B9-9D93-C6877397E0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8FE61-9011-4850-8C0E-07A9949D5A02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3FFEF-591D-41D4-BBE7-105C590DED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5F7E1-B9F2-47AB-9D0A-999B1E719FB0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3485C-5CDB-4155-8557-529581F381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51A13-1CC8-4B39-8A4E-8237FB358C41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41EFF-9738-4541-8BE8-BE9369866A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D843B-74C0-43C3-A2F2-01467C58BFA6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6FCC3-A228-405C-87CC-0361FFDE21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75C0D-0366-4344-9D30-0DFDAABFF0EA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6418A-298C-413A-A849-01374F5AD7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4CAFF-EF2C-4C1B-9679-586788670510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98594-63A0-4E36-9E3A-2A729A3CB4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0036A-A739-47E0-BE5F-6380014A29C8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D2394-87F6-4201-BE95-D5D7C2932E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701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B02B79-0821-4B69-BB1B-AD13B4FF6803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76E6EB-3869-4E05-BFC3-4EC05F4252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695" r:id="rId4"/>
    <p:sldLayoutId id="2147483710" r:id="rId5"/>
    <p:sldLayoutId id="2147483694" r:id="rId6"/>
    <p:sldLayoutId id="2147483711" r:id="rId7"/>
    <p:sldLayoutId id="2147483712" r:id="rId8"/>
    <p:sldLayoutId id="2147483713" r:id="rId9"/>
    <p:sldLayoutId id="2147483693" r:id="rId10"/>
    <p:sldLayoutId id="214748371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24E142-CC6B-486C-BE3A-DD9EEBE75E6C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ABDADF-3D1B-47B3-8E50-63CC18C02E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5" r:id="rId2"/>
    <p:sldLayoutId id="2147483704" r:id="rId3"/>
    <p:sldLayoutId id="2147483703" r:id="rId4"/>
    <p:sldLayoutId id="2147483702" r:id="rId5"/>
    <p:sldLayoutId id="2147483701" r:id="rId6"/>
    <p:sldLayoutId id="2147483700" r:id="rId7"/>
    <p:sldLayoutId id="2147483699" r:id="rId8"/>
    <p:sldLayoutId id="2147483698" r:id="rId9"/>
    <p:sldLayoutId id="2147483697" r:id="rId10"/>
    <p:sldLayoutId id="214748369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803775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Font typeface="Wingdings 2" pitchFamily="18" charset="2"/>
              <a:buNone/>
            </a:pPr>
            <a:r>
              <a:rPr lang="ru-RU" dirty="0" smtClean="0"/>
              <a:t> </a:t>
            </a:r>
          </a:p>
          <a:p>
            <a:endParaRPr lang="ru-RU" dirty="0" smtClean="0"/>
          </a:p>
        </p:txBody>
      </p:sp>
      <p:sp>
        <p:nvSpPr>
          <p:cNvPr id="25603" name="TextBox 6"/>
          <p:cNvSpPr txBox="1">
            <a:spLocks noChangeArrowheads="1"/>
          </p:cNvSpPr>
          <p:nvPr/>
        </p:nvSpPr>
        <p:spPr bwMode="auto">
          <a:xfrm>
            <a:off x="3143250" y="2643188"/>
            <a:ext cx="541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25604" name="TextBox 7"/>
          <p:cNvSpPr txBox="1">
            <a:spLocks noChangeArrowheads="1"/>
          </p:cNvSpPr>
          <p:nvPr/>
        </p:nvSpPr>
        <p:spPr bwMode="auto">
          <a:xfrm>
            <a:off x="1500188" y="257175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25605" name="TextBox 8"/>
          <p:cNvSpPr txBox="1">
            <a:spLocks noChangeArrowheads="1"/>
          </p:cNvSpPr>
          <p:nvPr/>
        </p:nvSpPr>
        <p:spPr bwMode="auto">
          <a:xfrm>
            <a:off x="8429625" y="13573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25606" name="TextBox 9"/>
          <p:cNvSpPr txBox="1">
            <a:spLocks noChangeArrowheads="1"/>
          </p:cNvSpPr>
          <p:nvPr/>
        </p:nvSpPr>
        <p:spPr bwMode="auto">
          <a:xfrm>
            <a:off x="214313" y="28575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pic>
        <p:nvPicPr>
          <p:cNvPr id="25607" name="Picture 2" descr="D:\мои документы\Классы\X класс\Тем. разделы\А. кинематика\Презентации уроков\Урок 7 Движение по окружности\Рисунки\1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2214563"/>
            <a:ext cx="3071812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8" name="TextBox 11"/>
          <p:cNvSpPr txBox="1">
            <a:spLocks noChangeArrowheads="1"/>
          </p:cNvSpPr>
          <p:nvPr/>
        </p:nvSpPr>
        <p:spPr bwMode="auto">
          <a:xfrm>
            <a:off x="0" y="32861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pic>
        <p:nvPicPr>
          <p:cNvPr id="25609" name="Picture 2" descr="C:\Documents and Settings\Дом\Мои документы\Классы\IX класс\гравитационные явления 9\Рисунки\Солнечная систем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143125"/>
            <a:ext cx="3143250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  <a:cs typeface="Arial" charset="0"/>
              </a:rPr>
              <a:t>Движение  по окружности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3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ДВИЖЕНИЕ    ПО    ОКРУЖНОСТИ</a:t>
            </a:r>
          </a:p>
        </p:txBody>
      </p:sp>
      <p:sp>
        <p:nvSpPr>
          <p:cNvPr id="27650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– движение </a:t>
            </a:r>
            <a:r>
              <a:rPr lang="ru-RU" i="1" smtClean="0">
                <a:solidFill>
                  <a:srgbClr val="00B050"/>
                </a:solidFill>
              </a:rPr>
              <a:t>криволинейное</a:t>
            </a:r>
            <a:r>
              <a:rPr lang="ru-RU" smtClean="0"/>
              <a:t>, так как траекторией  является окружность. </a:t>
            </a:r>
          </a:p>
          <a:p>
            <a:pPr>
              <a:buFont typeface="Arial" charset="0"/>
              <a:buNone/>
            </a:pPr>
            <a:r>
              <a:rPr lang="ru-RU" smtClean="0"/>
              <a:t> – движение </a:t>
            </a:r>
            <a:r>
              <a:rPr lang="ru-RU" i="1" smtClean="0">
                <a:solidFill>
                  <a:srgbClr val="00B050"/>
                </a:solidFill>
              </a:rPr>
              <a:t>равномерное</a:t>
            </a:r>
            <a:r>
              <a:rPr lang="ru-RU" smtClean="0"/>
              <a:t>, так как модуль</a:t>
            </a:r>
          </a:p>
          <a:p>
            <a:pPr>
              <a:buFont typeface="Arial" charset="0"/>
              <a:buNone/>
            </a:pPr>
            <a:r>
              <a:rPr lang="ru-RU" smtClean="0"/>
              <a:t>    скорости не меняется                        </a:t>
            </a:r>
            <a:r>
              <a:rPr lang="en-US" smtClean="0"/>
              <a:t>  </a:t>
            </a:r>
            <a:r>
              <a:rPr lang="ru-RU" smtClean="0"/>
              <a:t> </a:t>
            </a:r>
            <a:r>
              <a:rPr lang="en-US" b="1" smtClean="0">
                <a:solidFill>
                  <a:srgbClr val="7030A0"/>
                </a:solidFill>
              </a:rPr>
              <a:t>V</a:t>
            </a:r>
            <a:endParaRPr lang="ru-RU" b="1" smtClean="0">
              <a:solidFill>
                <a:srgbClr val="7030A0"/>
              </a:solidFill>
            </a:endParaRPr>
          </a:p>
          <a:p>
            <a:pPr>
              <a:buFont typeface="Arial" charset="0"/>
              <a:buNone/>
            </a:pPr>
            <a:r>
              <a:rPr lang="ru-RU" smtClean="0"/>
              <a:t> – вектор скорости </a:t>
            </a:r>
            <a:r>
              <a:rPr lang="ru-RU" i="1" smtClean="0">
                <a:solidFill>
                  <a:srgbClr val="00B050"/>
                </a:solidFill>
              </a:rPr>
              <a:t>направлен по   касательной </a:t>
            </a:r>
            <a:r>
              <a:rPr lang="ru-RU" smtClean="0"/>
              <a:t>к окружности</a:t>
            </a:r>
            <a:endParaRPr lang="en-US" smtClean="0"/>
          </a:p>
          <a:p>
            <a:pPr>
              <a:buFont typeface="Arial" charset="0"/>
              <a:buNone/>
            </a:pPr>
            <a:r>
              <a:rPr lang="ru-RU" smtClean="0"/>
              <a:t> – вектор ускорения </a:t>
            </a:r>
            <a:r>
              <a:rPr lang="ru-RU" i="1" smtClean="0">
                <a:solidFill>
                  <a:srgbClr val="00B050"/>
                </a:solidFill>
              </a:rPr>
              <a:t>направлен               а        </a:t>
            </a:r>
            <a:r>
              <a:rPr lang="ru-RU" b="1" smtClean="0">
                <a:solidFill>
                  <a:srgbClr val="7030A0"/>
                </a:solidFill>
              </a:rPr>
              <a:t>а</a:t>
            </a:r>
            <a:endParaRPr lang="en-US" b="1" smtClean="0">
              <a:solidFill>
                <a:srgbClr val="00B050"/>
              </a:solidFill>
            </a:endParaRPr>
          </a:p>
          <a:p>
            <a:pPr>
              <a:buFont typeface="Arial" charset="0"/>
              <a:buNone/>
            </a:pPr>
            <a:r>
              <a:rPr lang="en-US" i="1" smtClean="0">
                <a:solidFill>
                  <a:srgbClr val="00B050"/>
                </a:solidFill>
              </a:rPr>
              <a:t>    </a:t>
            </a:r>
            <a:r>
              <a:rPr lang="ru-RU" i="1" smtClean="0">
                <a:solidFill>
                  <a:srgbClr val="00B050"/>
                </a:solidFill>
              </a:rPr>
              <a:t> </a:t>
            </a:r>
            <a:r>
              <a:rPr lang="en-US" i="1" smtClean="0">
                <a:solidFill>
                  <a:srgbClr val="00B050"/>
                </a:solidFill>
              </a:rPr>
              <a:t>  </a:t>
            </a:r>
            <a:r>
              <a:rPr lang="ru-RU" i="1" smtClean="0">
                <a:solidFill>
                  <a:srgbClr val="00B050"/>
                </a:solidFill>
              </a:rPr>
              <a:t>к центру </a:t>
            </a:r>
            <a:r>
              <a:rPr lang="ru-RU" smtClean="0"/>
              <a:t>окружности</a:t>
            </a:r>
            <a:r>
              <a:rPr lang="en-US" smtClean="0"/>
              <a:t>       </a:t>
            </a:r>
            <a:r>
              <a:rPr lang="ru-RU" smtClean="0"/>
              <a:t> </a:t>
            </a:r>
            <a:r>
              <a:rPr lang="en-US" smtClean="0"/>
              <a:t>  </a:t>
            </a:r>
            <a:r>
              <a:rPr lang="en-US" b="1" smtClean="0">
                <a:solidFill>
                  <a:srgbClr val="7030A0"/>
                </a:solidFill>
              </a:rPr>
              <a:t>V                  </a:t>
            </a:r>
            <a:r>
              <a:rPr lang="ru-RU" b="1" smtClean="0">
                <a:solidFill>
                  <a:srgbClr val="7030A0"/>
                </a:solidFill>
              </a:rPr>
              <a:t>     </a:t>
            </a:r>
            <a:r>
              <a:rPr lang="en-US" b="1" smtClean="0">
                <a:solidFill>
                  <a:srgbClr val="7030A0"/>
                </a:solidFill>
              </a:rPr>
              <a:t>V</a:t>
            </a:r>
            <a:endParaRPr lang="ru-RU" b="1" smtClean="0">
              <a:solidFill>
                <a:srgbClr val="7030A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500813" y="4214813"/>
            <a:ext cx="1643062" cy="164306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8" name="Прямая со стрелкой 7"/>
          <p:cNvCxnSpPr>
            <a:stCxn id="6" idx="1"/>
          </p:cNvCxnSpPr>
          <p:nvPr/>
        </p:nvCxnSpPr>
        <p:spPr>
          <a:xfrm rot="5400000" flipH="1" flipV="1">
            <a:off x="6715125" y="3741738"/>
            <a:ext cx="741363" cy="6873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6" idx="6"/>
          </p:cNvCxnSpPr>
          <p:nvPr/>
        </p:nvCxnSpPr>
        <p:spPr>
          <a:xfrm>
            <a:off x="8143875" y="5037138"/>
            <a:ext cx="1588" cy="9636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6" idx="4"/>
            <a:endCxn id="6" idx="4"/>
          </p:cNvCxnSpPr>
          <p:nvPr/>
        </p:nvCxnSpPr>
        <p:spPr>
          <a:xfrm rot="5400000">
            <a:off x="7323138" y="5857875"/>
            <a:ext cx="15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6" idx="4"/>
          </p:cNvCxnSpPr>
          <p:nvPr/>
        </p:nvCxnSpPr>
        <p:spPr>
          <a:xfrm rot="5400000">
            <a:off x="6697663" y="5233987"/>
            <a:ext cx="1588" cy="12493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143750" y="3357563"/>
            <a:ext cx="285750" cy="1587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857875" y="5572125"/>
            <a:ext cx="285750" cy="1588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8215313" y="5572125"/>
            <a:ext cx="285750" cy="1588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6" idx="6"/>
          </p:cNvCxnSpPr>
          <p:nvPr/>
        </p:nvCxnSpPr>
        <p:spPr>
          <a:xfrm flipH="1">
            <a:off x="7500938" y="5037138"/>
            <a:ext cx="642937" cy="3492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8286750" y="5072063"/>
            <a:ext cx="214313" cy="1587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FFFF00"/>
            </a:solidFill>
          </a:ln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ХАРАКТЕРИСТИКИ    ДВИЖЕНИЯ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86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7544"/>
                <a:gridCol w="1071570"/>
                <a:gridCol w="1357322"/>
                <a:gridCol w="2543164"/>
              </a:tblGrid>
              <a:tr h="542916">
                <a:tc>
                  <a:txBody>
                    <a:bodyPr/>
                    <a:lstStyle/>
                    <a:p>
                      <a:pPr algn="ctr"/>
                      <a:r>
                        <a:rPr lang="ru-RU" sz="2800" i="1" dirty="0" smtClean="0">
                          <a:solidFill>
                            <a:schemeClr val="tx1"/>
                          </a:solidFill>
                        </a:rPr>
                        <a:t>Величина</a:t>
                      </a:r>
                      <a:endParaRPr lang="ru-RU" sz="28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Обозн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solidFill>
                            <a:schemeClr val="tx1"/>
                          </a:solidFill>
                        </a:rPr>
                        <a:t>Единица</a:t>
                      </a:r>
                      <a:endParaRPr lang="ru-RU" sz="24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i="1" dirty="0" smtClean="0">
                          <a:solidFill>
                            <a:schemeClr val="tx1"/>
                          </a:solidFill>
                        </a:rPr>
                        <a:t>Формула</a:t>
                      </a:r>
                      <a:endParaRPr lang="ru-RU" sz="28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82867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Период </a:t>
                      </a:r>
                      <a:r>
                        <a:rPr lang="ru-RU" b="0" i="1" dirty="0" smtClean="0">
                          <a:solidFill>
                            <a:schemeClr val="tx1"/>
                          </a:solidFill>
                        </a:rPr>
                        <a:t>- время совершения </a:t>
                      </a:r>
                    </a:p>
                    <a:p>
                      <a:r>
                        <a:rPr lang="ru-RU" b="0" i="1" dirty="0" smtClean="0">
                          <a:solidFill>
                            <a:schemeClr val="tx1"/>
                          </a:solidFill>
                        </a:rPr>
                        <a:t>                  одного оборота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Т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sz="2400" b="1" dirty="0" smtClean="0"/>
                        <a:t>c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67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Частота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b="0" i="1" dirty="0" smtClean="0">
                          <a:solidFill>
                            <a:schemeClr val="tx1"/>
                          </a:solidFill>
                        </a:rPr>
                        <a:t>- количество оборотов</a:t>
                      </a:r>
                      <a:r>
                        <a:rPr lang="ru-RU" b="0" i="1" baseline="0" dirty="0" smtClean="0">
                          <a:solidFill>
                            <a:schemeClr val="tx1"/>
                          </a:solidFill>
                        </a:rPr>
                        <a:t> в единицу времени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sz="2800" b="1" dirty="0" err="1" smtClean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ν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67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Линейная  скорость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V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м/с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67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Угловая  скорость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ω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r>
                        <a:rPr lang="ru-RU" sz="2000" b="1" dirty="0" smtClean="0"/>
                        <a:t>рад/с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67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Ускорение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м/с</a:t>
                      </a:r>
                      <a:r>
                        <a:rPr lang="ru-RU" sz="2000" b="1" dirty="0" smtClean="0">
                          <a:latin typeface="Times New Roman"/>
                          <a:cs typeface="Times New Roman"/>
                        </a:rPr>
                        <a:t>²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214938" y="3286125"/>
          <a:ext cx="515937" cy="485775"/>
        </p:xfrm>
        <a:graphic>
          <a:graphicData uri="http://schemas.openxmlformats.org/presentationml/2006/ole">
            <p:oleObj spid="_x0000_s1026" name="Equation" r:id="rId3" imgW="215640" imgH="20304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215063" y="2214563"/>
          <a:ext cx="804862" cy="712787"/>
        </p:xfrm>
        <a:graphic>
          <a:graphicData uri="http://schemas.openxmlformats.org/presentationml/2006/ole">
            <p:oleObj spid="_x0000_s1027" name="Equation" r:id="rId4" imgW="444240" imgH="39348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7429500" y="2214563"/>
          <a:ext cx="714375" cy="692150"/>
        </p:xfrm>
        <a:graphic>
          <a:graphicData uri="http://schemas.openxmlformats.org/presentationml/2006/ole">
            <p:oleObj spid="_x0000_s1028" name="Equation" r:id="rId5" imgW="406080" imgH="39348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215063" y="2970213"/>
          <a:ext cx="857250" cy="781050"/>
        </p:xfrm>
        <a:graphic>
          <a:graphicData uri="http://schemas.openxmlformats.org/presentationml/2006/ole">
            <p:oleObj spid="_x0000_s1029" name="Equation" r:id="rId6" imgW="431640" imgH="39348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7429500" y="2987675"/>
          <a:ext cx="823913" cy="798513"/>
        </p:xfrm>
        <a:graphic>
          <a:graphicData uri="http://schemas.openxmlformats.org/presentationml/2006/ole">
            <p:oleObj spid="_x0000_s1030" name="Equation" r:id="rId7" imgW="406080" imgH="39348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6643688" y="3825875"/>
          <a:ext cx="1143000" cy="787400"/>
        </p:xfrm>
        <a:graphic>
          <a:graphicData uri="http://schemas.openxmlformats.org/presentationml/2006/ole">
            <p:oleObj spid="_x0000_s1031" name="Equation" r:id="rId8" imgW="571320" imgH="39348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6357938" y="4572000"/>
          <a:ext cx="2241550" cy="965200"/>
        </p:xfrm>
        <a:graphic>
          <a:graphicData uri="http://schemas.openxmlformats.org/presentationml/2006/ole">
            <p:oleObj spid="_x0000_s1032" name="Equation" r:id="rId9" imgW="914400" imgH="39348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6643688" y="5429250"/>
          <a:ext cx="950912" cy="847725"/>
        </p:xfrm>
        <a:graphic>
          <a:graphicData uri="http://schemas.openxmlformats.org/presentationml/2006/ole">
            <p:oleObj spid="_x0000_s1033" name="Equation" r:id="rId10" imgW="4698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i="1" smtClean="0"/>
              <a:t>Шар, вращающийся на нити длиной 80см, совершил за одну минуту 150 оборотов. Определить все параметры вращательного движения</a:t>
            </a:r>
          </a:p>
        </p:txBody>
      </p:sp>
      <p:sp>
        <p:nvSpPr>
          <p:cNvPr id="2057" name="Содержимое 2"/>
          <p:cNvSpPr>
            <a:spLocks noGrp="1"/>
          </p:cNvSpPr>
          <p:nvPr>
            <p:ph idx="1"/>
          </p:nvPr>
        </p:nvSpPr>
        <p:spPr>
          <a:xfrm>
            <a:off x="285750" y="1600200"/>
            <a:ext cx="8501063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800" smtClean="0"/>
              <a:t>Дано:     </a:t>
            </a:r>
            <a:r>
              <a:rPr lang="en-US" sz="2800" smtClean="0"/>
              <a:t>       </a:t>
            </a:r>
            <a:r>
              <a:rPr lang="ru-RU" sz="2800" smtClean="0"/>
              <a:t>СИ                       Решение</a:t>
            </a:r>
          </a:p>
          <a:p>
            <a:pPr>
              <a:buFont typeface="Arial" charset="0"/>
              <a:buNone/>
            </a:pPr>
            <a:r>
              <a:rPr lang="en-US" sz="2800" smtClean="0"/>
              <a:t> R=80c</a:t>
            </a:r>
            <a:r>
              <a:rPr lang="ru-RU" sz="2800" smtClean="0"/>
              <a:t>м </a:t>
            </a:r>
            <a:r>
              <a:rPr lang="en-US" sz="2800" smtClean="0"/>
              <a:t>   </a:t>
            </a:r>
            <a:r>
              <a:rPr lang="ru-RU" sz="2800" smtClean="0"/>
              <a:t>  =0,8м</a:t>
            </a:r>
            <a:r>
              <a:rPr lang="en-US" sz="2800" smtClean="0"/>
              <a:t>                       T = 60:150 = 0,4c </a:t>
            </a:r>
            <a:r>
              <a:rPr lang="ru-RU" sz="2800" smtClean="0"/>
              <a:t>    </a:t>
            </a:r>
            <a:endParaRPr lang="en-US" sz="2800" smtClean="0"/>
          </a:p>
          <a:p>
            <a:pPr>
              <a:buFont typeface="Arial" charset="0"/>
              <a:buNone/>
            </a:pPr>
            <a:r>
              <a:rPr lang="en-US" sz="2800" smtClean="0"/>
              <a:t> t = 1</a:t>
            </a:r>
            <a:r>
              <a:rPr lang="ru-RU" sz="2800" smtClean="0"/>
              <a:t>мин </a:t>
            </a:r>
            <a:r>
              <a:rPr lang="en-US" sz="2800" smtClean="0"/>
              <a:t>   </a:t>
            </a:r>
            <a:r>
              <a:rPr lang="ru-RU" sz="2800" smtClean="0"/>
              <a:t> =60с</a:t>
            </a:r>
            <a:r>
              <a:rPr lang="en-US" sz="2800" smtClean="0"/>
              <a:t>                         </a:t>
            </a:r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= 1:0,4 = 2,5</a:t>
            </a:r>
            <a:endParaRPr lang="en-US" sz="2800" smtClean="0"/>
          </a:p>
          <a:p>
            <a:pPr>
              <a:buFont typeface="Arial" charset="0"/>
              <a:buNone/>
            </a:pPr>
            <a:r>
              <a:rPr lang="en-US" sz="2800" smtClean="0"/>
              <a:t> N = 150                     </a:t>
            </a:r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πν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smtClean="0">
                <a:cs typeface="Times New Roman" pitchFamily="18" charset="0"/>
              </a:rPr>
              <a:t>2·3,14·2,5 = 15,7</a:t>
            </a:r>
            <a:r>
              <a:rPr lang="ru-RU" sz="2800" smtClean="0">
                <a:cs typeface="Times New Roman" pitchFamily="18" charset="0"/>
              </a:rPr>
              <a:t>рад/с</a:t>
            </a:r>
            <a:endParaRPr lang="en-US" sz="2800" smtClean="0"/>
          </a:p>
          <a:p>
            <a:pPr>
              <a:buFont typeface="Arial" charset="0"/>
              <a:buNone/>
            </a:pPr>
            <a:r>
              <a:rPr lang="en-US" sz="2800" smtClean="0"/>
              <a:t> v, T, a,</a:t>
            </a:r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-?                            V =</a:t>
            </a:r>
            <a:r>
              <a:rPr lang="en-US" sz="2800" smtClean="0">
                <a:cs typeface="Times New Roman" pitchFamily="18" charset="0"/>
              </a:rPr>
              <a:t>2·3,14·0,8:0,4=12,56</a:t>
            </a:r>
            <a:r>
              <a:rPr lang="ru-RU" sz="2800" smtClean="0">
                <a:cs typeface="Times New Roman" pitchFamily="18" charset="0"/>
              </a:rPr>
              <a:t>м/с</a:t>
            </a:r>
            <a:endParaRPr lang="en-US" sz="2800" smtClean="0"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 = (12,56)²:0,8=197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м/с²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endParaRPr lang="ru-RU" sz="2800" smtClean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036638" y="2749550"/>
            <a:ext cx="192881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1715294" y="3142456"/>
            <a:ext cx="257175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500438" y="2000250"/>
          <a:ext cx="804862" cy="712788"/>
        </p:xfrm>
        <a:graphic>
          <a:graphicData uri="http://schemas.openxmlformats.org/presentationml/2006/ole">
            <p:oleObj spid="_x0000_s2050" name="Equation" r:id="rId3" imgW="444240" imgH="39348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214688" y="2500313"/>
          <a:ext cx="823912" cy="798512"/>
        </p:xfrm>
        <a:graphic>
          <a:graphicData uri="http://schemas.openxmlformats.org/presentationml/2006/ole">
            <p:oleObj spid="_x0000_s2051" name="Equation" r:id="rId4" imgW="406080" imgH="39348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6858000" y="2643188"/>
          <a:ext cx="515938" cy="485775"/>
        </p:xfrm>
        <a:graphic>
          <a:graphicData uri="http://schemas.openxmlformats.org/presentationml/2006/ole">
            <p:oleObj spid="_x0000_s2053" name="Equation" r:id="rId5" imgW="215640" imgH="20304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3071813" y="3643313"/>
          <a:ext cx="1143000" cy="787400"/>
        </p:xfrm>
        <a:graphic>
          <a:graphicData uri="http://schemas.openxmlformats.org/presentationml/2006/ole">
            <p:oleObj spid="_x0000_s2054" name="Equation" r:id="rId6" imgW="571320" imgH="393480" progId="Equation.3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3357563" y="4429125"/>
          <a:ext cx="950912" cy="847725"/>
        </p:xfrm>
        <a:graphic>
          <a:graphicData uri="http://schemas.openxmlformats.org/presentationml/2006/ole">
            <p:oleObj spid="_x0000_s2055" name="Equation" r:id="rId7" imgW="46980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ВОПРОСЫ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1. Как направлен вектор скорости?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2. Как направлен вектор ускорения?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3. Какой угол между скоростью и ускорением?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4. По какой формуле рассчитывается ускорение?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5. Какие параметры описывают движение?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6. Что называется периодом?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7. Что называется частотой?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8. В каких единицах измеряется угловая скорость?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9. Чему равно перемещение тела за период?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10. Как изменится ускорение, если радиус   увеличить в 2 раза?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  <a:solidFill>
            <a:srgbClr val="FFFF00"/>
          </a:solidFill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ВЫПОЛНИТЬ    ТЕСТ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57250"/>
          <a:ext cx="8229600" cy="563385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0"/>
                <a:gridCol w="4114800"/>
              </a:tblGrid>
              <a:tr h="41330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  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ВАРИАНТ   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535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1.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Тело движется равномерно по окружности в направлении часовой стрелке. Как направлен вектор ускорения при таком движении?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а) 1 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б) 2 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в) 3 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г) 4  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r>
                        <a:rPr lang="ru-RU" sz="2000" b="1" dirty="0" smtClean="0"/>
                        <a:t>.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Тело движется равномерно по окружности в направлении против часовой стрелки. Как направлен вектор ускорения при таком движении?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а) 1 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б) 2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в) 3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г) 4  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51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</a:t>
                      </a:r>
                      <a:r>
                        <a:rPr lang="ru-RU" sz="2000" b="1" dirty="0" smtClean="0"/>
                        <a:t>.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Автомобиль движется на повороте по круговой траектории радиусом 50 м с постоянной по модулю скоростью 10 м/с. Каково ускорение автомобиля? 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а) 1 м/с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²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б) 2 м/с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²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в) 5 м/с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²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г) 0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2.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Скорость крайних точек точильного круга радиусом 10 см равна 60 м/с. Чему равно их центростремительное ускорение?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а) 6 м/с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²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б) 360 м/с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²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b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в) 3600 м/с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²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г) 36000 м/с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²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3808" name="Рисунок 4" descr="http://festival.1september.ru/articles/312898/im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25" y="2643188"/>
            <a:ext cx="1357313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9" name="Рисунок 5" descr="http://festival.1september.ru/articles/312898/img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75" y="2786063"/>
            <a:ext cx="17145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357188" y="285750"/>
          <a:ext cx="8501122" cy="612078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14842"/>
                <a:gridCol w="4286280"/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   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</a:t>
                      </a:r>
                      <a:r>
                        <a:rPr lang="ru-RU" baseline="0" dirty="0" smtClean="0"/>
                        <a:t>  </a:t>
                      </a:r>
                      <a:r>
                        <a:rPr lang="ru-RU" dirty="0" smtClean="0"/>
                        <a:t> 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066">
                <a:tc>
                  <a:txBody>
                    <a:bodyPr/>
                    <a:lstStyle/>
                    <a:p>
                      <a:r>
                        <a:rPr lang="ru-RU" sz="1800" b="1" kern="1200" dirty="0" smtClean="0"/>
                        <a:t>3. </a:t>
                      </a:r>
                      <a:r>
                        <a:rPr lang="ru-RU" sz="1800" kern="1200" dirty="0" smtClean="0"/>
                        <a:t>Тело движется по окружности радиусом 10 м. Период его вращения равен 20с. Чему равна скорость тела?</a:t>
                      </a:r>
                    </a:p>
                    <a:p>
                      <a:r>
                        <a:rPr lang="ru-RU" sz="1800" kern="1200" dirty="0" smtClean="0"/>
                        <a:t>а) 2 м/с ;</a:t>
                      </a:r>
                      <a:r>
                        <a:rPr lang="ru-RU" sz="1800" kern="1200" baseline="0" dirty="0" smtClean="0"/>
                        <a:t> </a:t>
                      </a:r>
                      <a:r>
                        <a:rPr lang="ru-RU" sz="1800" kern="1200" dirty="0" smtClean="0"/>
                        <a:t>б) 3,1 м/с; </a:t>
                      </a:r>
                      <a:r>
                        <a:rPr lang="ru-RU" sz="1800" kern="1200" baseline="0" dirty="0" smtClean="0"/>
                        <a:t>  </a:t>
                      </a:r>
                      <a:r>
                        <a:rPr lang="ru-RU" sz="1800" kern="1200" dirty="0" smtClean="0"/>
                        <a:t>в) 6,2 м/с; г) 200 м/с 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/>
                        <a:t>3.</a:t>
                      </a:r>
                      <a:r>
                        <a:rPr lang="ru-RU" sz="1800" kern="1200" dirty="0" smtClean="0"/>
                        <a:t> Тело движется по окружности радиусом 5м. Период его вращения равен 10 с. Чему равна скорость тела?</a:t>
                      </a:r>
                    </a:p>
                    <a:p>
                      <a:r>
                        <a:rPr lang="ru-RU" sz="1800" kern="1200" dirty="0" smtClean="0"/>
                        <a:t> а) 2 м/с ;</a:t>
                      </a:r>
                      <a:r>
                        <a:rPr lang="ru-RU" sz="1800" kern="1200" baseline="0" dirty="0" smtClean="0"/>
                        <a:t> </a:t>
                      </a:r>
                      <a:r>
                        <a:rPr lang="ru-RU" sz="1800" kern="1200" dirty="0" smtClean="0"/>
                        <a:t>б) 3,1 м/с; </a:t>
                      </a:r>
                      <a:r>
                        <a:rPr lang="ru-RU" sz="1800" kern="1200" baseline="0" dirty="0" smtClean="0"/>
                        <a:t> </a:t>
                      </a:r>
                      <a:r>
                        <a:rPr lang="ru-RU" sz="1800" kern="1200" dirty="0" smtClean="0"/>
                        <a:t>в) 6,2 м/с; г) 50 м/с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7322">
                <a:tc>
                  <a:txBody>
                    <a:bodyPr/>
                    <a:lstStyle/>
                    <a:p>
                      <a:r>
                        <a:rPr lang="ru-RU" sz="1800" b="1" kern="1200" dirty="0" smtClean="0"/>
                        <a:t>4.</a:t>
                      </a:r>
                      <a:r>
                        <a:rPr lang="ru-RU" sz="1800" kern="1200" dirty="0" smtClean="0"/>
                        <a:t> Тело движется по окружности радиусом 5м со скоростью 20 м/с. Чему равна частота вращения?</a:t>
                      </a:r>
                    </a:p>
                    <a:p>
                      <a:r>
                        <a:rPr lang="ru-RU" sz="1800" kern="1200" dirty="0" smtClean="0"/>
                        <a:t>а) 200 с   ; б) 4 с    ;в) 0,25 с    ; г) 0,64 с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/>
                        <a:t>4.</a:t>
                      </a:r>
                      <a:r>
                        <a:rPr lang="ru-RU" sz="1800" kern="1200" dirty="0" smtClean="0"/>
                        <a:t> Тело движется по окружности радиусом 3м со скоростью 12 м/с. Чему равна частота вращения?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/>
                        <a:t> а) 200 с</a:t>
                      </a:r>
                      <a:r>
                        <a:rPr lang="ru-RU" sz="1800" kern="1200" baseline="0" dirty="0" smtClean="0"/>
                        <a:t>  </a:t>
                      </a:r>
                      <a:r>
                        <a:rPr lang="ru-RU" sz="1800" kern="1200" dirty="0" smtClean="0"/>
                        <a:t> ;б) 4 с  ; в) 0,25 с   ;</a:t>
                      </a:r>
                      <a:r>
                        <a:rPr lang="ru-RU" sz="1800" kern="1200" baseline="0" dirty="0" smtClean="0"/>
                        <a:t> </a:t>
                      </a:r>
                      <a:r>
                        <a:rPr lang="ru-RU" sz="1800" kern="1200" dirty="0" smtClean="0"/>
                        <a:t>г) 0,64 с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7712">
                <a:tc>
                  <a:txBody>
                    <a:bodyPr/>
                    <a:lstStyle/>
                    <a:p>
                      <a:r>
                        <a:rPr lang="ru-RU" sz="1800" b="1" kern="1200" dirty="0" smtClean="0"/>
                        <a:t>5.</a:t>
                      </a:r>
                      <a:r>
                        <a:rPr lang="ru-RU" sz="1800" kern="1200" dirty="0" smtClean="0"/>
                        <a:t> Автомобиль движется с постоянной по модулю скоростью по траектории. В какой из указанных точек траектории центростремительное ускорение минимально?</a:t>
                      </a:r>
                    </a:p>
                    <a:p>
                      <a:r>
                        <a:rPr lang="ru-RU" sz="1800" kern="1200" dirty="0" smtClean="0"/>
                        <a:t>а) 1; </a:t>
                      </a:r>
                      <a:br>
                        <a:rPr lang="ru-RU" sz="1800" kern="1200" dirty="0" smtClean="0"/>
                      </a:br>
                      <a:r>
                        <a:rPr lang="ru-RU" sz="1800" kern="1200" dirty="0" smtClean="0"/>
                        <a:t>б) 2; </a:t>
                      </a:r>
                      <a:br>
                        <a:rPr lang="ru-RU" sz="1800" kern="1200" dirty="0" smtClean="0"/>
                      </a:br>
                      <a:r>
                        <a:rPr lang="ru-RU" sz="1800" kern="1200" dirty="0" smtClean="0"/>
                        <a:t>в) 3</a:t>
                      </a:r>
                      <a:br>
                        <a:rPr lang="ru-RU" sz="1800" kern="1200" dirty="0" smtClean="0"/>
                      </a:br>
                      <a:r>
                        <a:rPr lang="ru-RU" sz="1800" kern="1200" dirty="0" smtClean="0"/>
                        <a:t>г) во всех точках одинаково.  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/>
                        <a:t>5.</a:t>
                      </a:r>
                      <a:r>
                        <a:rPr lang="ru-RU" sz="1800" kern="1200" dirty="0" smtClean="0"/>
                        <a:t> Автомобиль движется с постоянной по модулю скоростью по траектории. В какой из указанных точек траектории центростремительное ускорение максимально?</a:t>
                      </a:r>
                    </a:p>
                    <a:p>
                      <a:r>
                        <a:rPr lang="ru-RU" sz="1800" kern="1200" dirty="0" smtClean="0"/>
                        <a:t>а) 1; </a:t>
                      </a:r>
                      <a:br>
                        <a:rPr lang="ru-RU" sz="1800" kern="1200" dirty="0" smtClean="0"/>
                      </a:br>
                      <a:r>
                        <a:rPr lang="ru-RU" sz="1800" kern="1200" dirty="0" smtClean="0"/>
                        <a:t>б) 2; </a:t>
                      </a:r>
                      <a:br>
                        <a:rPr lang="ru-RU" sz="1800" kern="1200" dirty="0" smtClean="0"/>
                      </a:br>
                      <a:r>
                        <a:rPr lang="ru-RU" sz="1800" kern="1200" dirty="0" smtClean="0"/>
                        <a:t>в) 3</a:t>
                      </a:r>
                      <a:br>
                        <a:rPr lang="ru-RU" sz="1800" kern="1200" dirty="0" smtClean="0"/>
                      </a:br>
                      <a:r>
                        <a:rPr lang="ru-RU" sz="1800" kern="1200" dirty="0" smtClean="0"/>
                        <a:t>г) во всех точках одинаково. 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4834" name="Рисунок 4" descr="http://festival.1september.ru/articles/312898/img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63" y="4714875"/>
            <a:ext cx="1785937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5" name="Рисунок 5" descr="http://festival.1september.ru/articles/312898/img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63" y="4714875"/>
            <a:ext cx="1857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36" name="TextBox 6"/>
          <p:cNvSpPr txBox="1">
            <a:spLocks noChangeArrowheads="1"/>
          </p:cNvSpPr>
          <p:nvPr/>
        </p:nvSpPr>
        <p:spPr bwMode="auto">
          <a:xfrm>
            <a:off x="3929063" y="3000375"/>
            <a:ext cx="444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latin typeface="Calibri" pitchFamily="34" charset="0"/>
              </a:rPr>
              <a:t>  -1</a:t>
            </a:r>
          </a:p>
        </p:txBody>
      </p:sp>
      <p:sp>
        <p:nvSpPr>
          <p:cNvPr id="34837" name="TextBox 7"/>
          <p:cNvSpPr txBox="1">
            <a:spLocks noChangeArrowheads="1"/>
          </p:cNvSpPr>
          <p:nvPr/>
        </p:nvSpPr>
        <p:spPr bwMode="auto">
          <a:xfrm>
            <a:off x="1000125" y="3000375"/>
            <a:ext cx="444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latin typeface="Calibri" pitchFamily="34" charset="0"/>
              </a:rPr>
              <a:t>  -1</a:t>
            </a:r>
          </a:p>
        </p:txBody>
      </p:sp>
      <p:sp>
        <p:nvSpPr>
          <p:cNvPr id="34838" name="TextBox 8"/>
          <p:cNvSpPr txBox="1">
            <a:spLocks noChangeArrowheads="1"/>
          </p:cNvSpPr>
          <p:nvPr/>
        </p:nvSpPr>
        <p:spPr bwMode="auto">
          <a:xfrm>
            <a:off x="1785938" y="3000375"/>
            <a:ext cx="444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latin typeface="Calibri" pitchFamily="34" charset="0"/>
              </a:rPr>
              <a:t>  -1</a:t>
            </a:r>
          </a:p>
        </p:txBody>
      </p:sp>
      <p:sp>
        <p:nvSpPr>
          <p:cNvPr id="34839" name="TextBox 9"/>
          <p:cNvSpPr txBox="1">
            <a:spLocks noChangeArrowheads="1"/>
          </p:cNvSpPr>
          <p:nvPr/>
        </p:nvSpPr>
        <p:spPr bwMode="auto">
          <a:xfrm>
            <a:off x="2857500" y="3000375"/>
            <a:ext cx="444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latin typeface="Calibri" pitchFamily="34" charset="0"/>
              </a:rPr>
              <a:t>  -1</a:t>
            </a:r>
          </a:p>
        </p:txBody>
      </p:sp>
      <p:sp>
        <p:nvSpPr>
          <p:cNvPr id="34840" name="TextBox 10"/>
          <p:cNvSpPr txBox="1">
            <a:spLocks noChangeArrowheads="1"/>
          </p:cNvSpPr>
          <p:nvPr/>
        </p:nvSpPr>
        <p:spPr bwMode="auto">
          <a:xfrm>
            <a:off x="5286375" y="3000375"/>
            <a:ext cx="444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latin typeface="Calibri" pitchFamily="34" charset="0"/>
              </a:rPr>
              <a:t>  -1</a:t>
            </a:r>
          </a:p>
        </p:txBody>
      </p:sp>
      <p:sp>
        <p:nvSpPr>
          <p:cNvPr id="34841" name="TextBox 11"/>
          <p:cNvSpPr txBox="1">
            <a:spLocks noChangeArrowheads="1"/>
          </p:cNvSpPr>
          <p:nvPr/>
        </p:nvSpPr>
        <p:spPr bwMode="auto">
          <a:xfrm>
            <a:off x="6000750" y="3000375"/>
            <a:ext cx="444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latin typeface="Calibri" pitchFamily="34" charset="0"/>
              </a:rPr>
              <a:t>  -1</a:t>
            </a:r>
          </a:p>
        </p:txBody>
      </p:sp>
      <p:sp>
        <p:nvSpPr>
          <p:cNvPr id="34842" name="TextBox 12"/>
          <p:cNvSpPr txBox="1">
            <a:spLocks noChangeArrowheads="1"/>
          </p:cNvSpPr>
          <p:nvPr/>
        </p:nvSpPr>
        <p:spPr bwMode="auto">
          <a:xfrm>
            <a:off x="7000875" y="3000375"/>
            <a:ext cx="444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latin typeface="Calibri" pitchFamily="34" charset="0"/>
              </a:rPr>
              <a:t>  -1</a:t>
            </a:r>
          </a:p>
        </p:txBody>
      </p:sp>
      <p:sp>
        <p:nvSpPr>
          <p:cNvPr id="34843" name="TextBox 13"/>
          <p:cNvSpPr txBox="1">
            <a:spLocks noChangeArrowheads="1"/>
          </p:cNvSpPr>
          <p:nvPr/>
        </p:nvSpPr>
        <p:spPr bwMode="auto">
          <a:xfrm>
            <a:off x="8001000" y="3000375"/>
            <a:ext cx="444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latin typeface="Calibri" pitchFamily="34" charset="0"/>
              </a:rPr>
              <a:t>  -1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ДОМАШНЕЕ  ЗАДАНИЕ</a:t>
            </a:r>
          </a:p>
        </p:txBody>
      </p:sp>
      <p:sp>
        <p:nvSpPr>
          <p:cNvPr id="3584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§ 19 – 21 </a:t>
            </a:r>
          </a:p>
          <a:p>
            <a:pPr>
              <a:buFont typeface="Arial" charset="0"/>
              <a:buNone/>
            </a:pP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Выучить формулы и определения</a:t>
            </a:r>
            <a:endParaRPr lang="ru-RU" i="1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248</TotalTime>
  <Words>621</Words>
  <PresentationFormat>Экран (4:3)</PresentationFormat>
  <Paragraphs>90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1_Трек</vt:lpstr>
      <vt:lpstr>Тема Office</vt:lpstr>
      <vt:lpstr>Equation</vt:lpstr>
      <vt:lpstr>Движение  по окружности</vt:lpstr>
      <vt:lpstr>ДВИЖЕНИЕ    ПО    ОКРУЖНОСТИ</vt:lpstr>
      <vt:lpstr>ХАРАКТЕРИСТИКИ    ДВИЖЕНИЯ</vt:lpstr>
      <vt:lpstr>Шар, вращающийся на нити длиной 80см, совершил за одну минуту 150 оборотов. Определить все параметры вращательного движения</vt:lpstr>
      <vt:lpstr>ВОПРОСЫ</vt:lpstr>
      <vt:lpstr>ВЫПОЛНИТЬ    ТЕСТ</vt:lpstr>
      <vt:lpstr>Слайд 7</vt:lpstr>
      <vt:lpstr>ДОМАШНЕЕ 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ДВИЖЕНИЕ    ПО    ОКРУЖНОСТИ</dc:title>
  <cp:lastModifiedBy>Adminushka</cp:lastModifiedBy>
  <cp:revision>31</cp:revision>
  <dcterms:modified xsi:type="dcterms:W3CDTF">2015-12-07T19:06:43Z</dcterms:modified>
</cp:coreProperties>
</file>