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72" r:id="rId2"/>
    <p:sldId id="289" r:id="rId3"/>
    <p:sldId id="278" r:id="rId4"/>
    <p:sldId id="273" r:id="rId5"/>
    <p:sldId id="282" r:id="rId6"/>
    <p:sldId id="274" r:id="rId7"/>
    <p:sldId id="275" r:id="rId8"/>
    <p:sldId id="283" r:id="rId9"/>
    <p:sldId id="285" r:id="rId10"/>
    <p:sldId id="287" r:id="rId11"/>
    <p:sldId id="276" r:id="rId12"/>
    <p:sldId id="284" r:id="rId13"/>
    <p:sldId id="279" r:id="rId14"/>
    <p:sldId id="277" r:id="rId15"/>
    <p:sldId id="280" r:id="rId16"/>
    <p:sldId id="281" r:id="rId17"/>
    <p:sldId id="294" r:id="rId18"/>
    <p:sldId id="293" r:id="rId19"/>
    <p:sldId id="288" r:id="rId20"/>
    <p:sldId id="29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00FF"/>
    <a:srgbClr val="FF0000"/>
    <a:srgbClr val="FFFFFF"/>
    <a:srgbClr val="CC0000"/>
    <a:srgbClr val="006600"/>
    <a:srgbClr val="CC33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3AE958-58E1-46CE-93D1-73BF1858D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31F8C-02EB-449F-850A-4CDFAD3E0C10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7A44-459B-42BC-B47B-5C037EFBE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A143B-91E8-401B-998A-B766607CE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977A5-651F-4E23-B5AC-74822B66E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17B5-9121-4202-BBB8-12E013A70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8557-DD12-43C3-99AD-D4B40358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CF0BA-381B-4874-A4C5-1EF0C8F10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5E4B-2F28-4947-8C2E-82737F5DA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BB4E-FC78-479F-A2DB-BDB2E292A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296F-C85E-472F-B43D-9C8DFE383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B269-BB2A-4CEE-B000-20E3647C5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ECE8-627F-44CE-B8A5-F659040BB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FF5E-F8F5-4493-82F1-AB0AA263C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AD58FD6-7AAB-4264-AB78-3B0FD0440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hyperlink" Target="http://s-marshak.ru/art/post/postcards05.jpg" TargetMode="Externa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vesti.kz/userdata/839b941bf8e3b1bc5a8d00bc6905d036.jpg" TargetMode="External"/><Relationship Id="rId13" Type="http://schemas.openxmlformats.org/officeDocument/2006/relationships/hyperlink" Target="http://www.azazell.com/wp-content/uploads/2010/10/na-sait-2.jpg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1.jpeg"/><Relationship Id="rId2" Type="http://schemas.openxmlformats.org/officeDocument/2006/relationships/image" Target="../media/image33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5" Type="http://schemas.openxmlformats.org/officeDocument/2006/relationships/image" Target="../media/image43.jpeg"/><Relationship Id="rId10" Type="http://schemas.openxmlformats.org/officeDocument/2006/relationships/hyperlink" Target="http://stat17.privet.ru/lr/091372548020fb1e9c9d4fdc1fdd623e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9.jpeg"/><Relationship Id="rId1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3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 smtClean="0"/>
              <a:t>Муниципальное образовательное учреждение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500" b="1" dirty="0" smtClean="0"/>
              <a:t>средняя общеобразовательная школа №2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4500" b="1" dirty="0" smtClean="0"/>
              <a:t>г. Ворсма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u-RU" sz="2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800" b="1" i="1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классного руководителя с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4800" b="1" i="1" dirty="0" smtClean="0">
                <a:solidFill>
                  <a:schemeClr val="accent2">
                    <a:lumMod val="50000"/>
                  </a:schemeClr>
                </a:solidFill>
              </a:rPr>
              <a:t> родителями</a:t>
            </a:r>
            <a:endParaRPr lang="ru-RU" sz="5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ru-RU" sz="5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sz="5400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Классный руководитель 5 «А» </a:t>
            </a:r>
            <a:r>
              <a:rPr lang="ru-RU" sz="3400" b="1" dirty="0" err="1" smtClean="0">
                <a:solidFill>
                  <a:schemeClr val="accent2">
                    <a:lumMod val="50000"/>
                  </a:schemeClr>
                </a:solidFill>
              </a:rPr>
              <a:t>кл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marL="548640" indent="-41148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Ермолаева М.М.</a:t>
            </a:r>
            <a:endParaRPr lang="ru-RU" sz="3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000" y="4876800"/>
            <a:ext cx="24384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5851525"/>
        </p:xfrm>
        <a:graphic>
          <a:graphicData uri="http://schemas.openxmlformats.org/presentationml/2006/ole">
            <p:oleObj spid="_x0000_s1026" r:id="rId4" imgW="8230313" imgH="5852667" progId="Excel.Chart.8">
              <p:embed/>
            </p:oleObj>
          </a:graphicData>
        </a:graphic>
      </p:graphicFrame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Родители должны знать о проектах, в которых участвуют их дети, класс, школа, привлекать их к организации в классе коллективных творческих дел, </a:t>
            </a:r>
            <a:r>
              <a:rPr lang="ru-RU" b="1" dirty="0" err="1" smtClean="0">
                <a:solidFill>
                  <a:srgbClr val="FF0000"/>
                </a:solidFill>
              </a:rPr>
              <a:t>внутришкольных</a:t>
            </a:r>
            <a:r>
              <a:rPr lang="ru-RU" b="1" dirty="0" smtClean="0">
                <a:solidFill>
                  <a:srgbClr val="FF0000"/>
                </a:solidFill>
              </a:rPr>
              <a:t> мероприятий.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Для этого поводятся: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b="1" i="1" dirty="0" smtClean="0"/>
              <a:t>Групповые (по общей проблеме) родительские собрания (просветительская деятельность);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b="1" i="1" dirty="0" smtClean="0"/>
              <a:t>совместные мероприятия детей и родителей;</a:t>
            </a:r>
          </a:p>
          <a:p>
            <a:pPr marL="65151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eriod"/>
              <a:defRPr/>
            </a:pPr>
            <a:r>
              <a:rPr lang="ru-RU" b="1" i="1" dirty="0" smtClean="0"/>
              <a:t>заседания классного и общешкольного родительских комитетов, а также Совета школы (управленческая деятельность).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Огромную роль в сотрудничестве родителей и школы играет родительский комитет.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b="1" i="1" smtClean="0"/>
              <a:t>От того, насколько слажено и ответственно он подходит к своей деятельности, зависит атмосфера в школьном коллективе, взаимоотношения родителей друг с другом, общение взрослых и детей.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7400" y="3276600"/>
            <a:ext cx="29718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419600"/>
            <a:ext cx="33528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3810000"/>
            <a:ext cx="29718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Лучше  начать работу и взаимодействие с теми, кто желает участвовать в жизни класса и школы, поддерживает интересные начинания учителя.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  <a:cs typeface="Times New Roman" pitchFamily="18" charset="0"/>
              </a:rPr>
              <a:t>Результат такой работы :</a:t>
            </a:r>
            <a:endParaRPr lang="ru-RU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i="1" smtClean="0"/>
              <a:t>-  </a:t>
            </a:r>
            <a:r>
              <a:rPr lang="ru-RU" b="1" i="1" smtClean="0"/>
              <a:t>доверие;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b="1" i="1" smtClean="0"/>
              <a:t>их желание поделиться с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 классным    руководителем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 тревогами и сомнениями,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заботами, которые возникают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 в процессе воспитания ребёнка;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 - откровенность родителей.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b="1" i="1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0" y="1828800"/>
            <a:ext cx="3200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Взаимоотношения с родителями лучше всего строить на основе сотрудничества и партнерства: не поучать, а советоваться, размышлять вместе с ними, договариваться о совместных действиях.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При общении желательно использовать фразы: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А как Вы думаете?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Давайте вместе подумаем как быть?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Хочется услышать Ваше мнение?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851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Традиционные формы работы с родителями: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родительские собрания;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классные и общешкольные 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конференции;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индивидуальные консультации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классного руководителя;</a:t>
            </a:r>
          </a:p>
          <a:p>
            <a:pPr eaLnBrk="1" hangingPunct="1">
              <a:buFontTx/>
              <a:buChar char="-"/>
            </a:pPr>
            <a:endParaRPr lang="ru-RU" sz="2400" b="1" i="1" smtClean="0"/>
          </a:p>
          <a:p>
            <a:pPr eaLnBrk="1" hangingPunct="1">
              <a:buFontTx/>
              <a:buChar char="-"/>
            </a:pPr>
            <a:r>
              <a:rPr lang="ru-RU" sz="2400" b="1" i="1" smtClean="0"/>
              <a:t>                                      - посещение детей на дому;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                                      -родительский лекторий;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совместные мероп-   - совместны мероприятия</a:t>
            </a:r>
          </a:p>
          <a:p>
            <a:pPr eaLnBrk="1" hangingPunct="1">
              <a:buFontTx/>
              <a:buChar char="-"/>
            </a:pPr>
            <a:r>
              <a:rPr lang="ru-RU" sz="2400" b="1" i="1" smtClean="0"/>
              <a:t> родителей с деть      родителей с детьми.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4600" y="1447800"/>
            <a:ext cx="28194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0"/>
            <a:ext cx="32766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Нетрадиционные формы работы с родителями: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-</a:t>
            </a:r>
            <a:r>
              <a:rPr lang="ru-RU" b="1" i="1" smtClean="0"/>
              <a:t>   тематические консультации;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родительские чтения;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родительские вечера;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концерты;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праздники;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мини-театр;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походы;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экскурсии.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05600" y="1371600"/>
            <a:ext cx="22098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2438400"/>
            <a:ext cx="22860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3581400"/>
            <a:ext cx="21336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4495800"/>
            <a:ext cx="22098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4724400"/>
            <a:ext cx="2590800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357188" y="857250"/>
            <a:ext cx="3429000" cy="285432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Неделя детской книги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sz="half" idx="2"/>
          </p:nvPr>
        </p:nvSpPr>
        <p:spPr>
          <a:xfrm>
            <a:off x="4429125" y="857250"/>
            <a:ext cx="4143375" cy="285432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smtClean="0">
                <a:cs typeface="Times New Roman" pitchFamily="18" charset="0"/>
              </a:rPr>
              <a:t>Неделя правовых знаний</a:t>
            </a:r>
          </a:p>
        </p:txBody>
      </p:sp>
      <p:pic>
        <p:nvPicPr>
          <p:cNvPr id="20482" name="Picture 2" descr="Картинка 7 из 1705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57375"/>
            <a:ext cx="37353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im6-tub.yandex.net/i?id=121371707-04-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357688"/>
            <a:ext cx="22002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im5-tub.yandex.net/i?id=135879947-06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071938"/>
            <a:ext cx="2197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://im6-tub.yandex.net/i?id=128046636-02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000250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http://im6-tub.yandex.net/i?id=36286133-19-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3" y="2500313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http://im3-tub.yandex.net/i?id=114648347-01-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1928813"/>
            <a:ext cx="1038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http://im0-tub.yandex.net/i?id=133331001-23-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38" y="2571750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 descr="http://im0-tub.yandex.net/i?id=170515395-01-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3" y="3643313"/>
            <a:ext cx="1371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20" descr="http://im2-tub.yandex.net/i?id=115465723-11-2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0" y="3571875"/>
            <a:ext cx="10191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2" descr="http://im2-tub.yandex.net/i?id=33560427-17-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688" y="3714750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4" descr="http://im2-tub.yandex.net/i?id=120355612-18-2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00563" y="4786313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2" descr="http://im5-tub.yandex.net/i?id=168139076-10-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50" y="4143375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6" descr="http://im3-tub.yandex.net/i?id=216327934-12-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00938" y="5000625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8" descr="http://im2-tub.yandex.net/i?id=152583375-05-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00750" y="4929188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0" descr="http://im2-tub.yandex.net/i?id=143312818-00-2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000625" y="5643563"/>
            <a:ext cx="14287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D0393"/>
                </a:solidFill>
                <a:latin typeface="Monotype Corsiva" pitchFamily="66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классные  часы  на  4 четверть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4038600" cy="53546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b="1" i="1" smtClean="0">
                <a:cs typeface="Times New Roman" pitchFamily="18" charset="0"/>
              </a:rPr>
              <a:t>Дорога к храму</a:t>
            </a:r>
          </a:p>
        </p:txBody>
      </p:sp>
      <p:sp>
        <p:nvSpPr>
          <p:cNvPr id="21508" name="Содержимое 4"/>
          <p:cNvSpPr>
            <a:spLocks noGrp="1"/>
          </p:cNvSpPr>
          <p:nvPr>
            <p:ph sz="half" idx="2"/>
          </p:nvPr>
        </p:nvSpPr>
        <p:spPr>
          <a:xfrm>
            <a:off x="214313" y="3571875"/>
            <a:ext cx="4286250" cy="2854325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3200" b="1" i="1" smtClean="0">
                <a:cs typeface="Times New Roman" pitchFamily="18" charset="0"/>
              </a:rPr>
              <a:t>Великие святые Руси</a:t>
            </a:r>
          </a:p>
        </p:txBody>
      </p:sp>
      <p:pic>
        <p:nvPicPr>
          <p:cNvPr id="21509" name="Picture 17" descr="D:\Мои рисунки\Анимация\Сретенская церковь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19970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643063"/>
            <a:ext cx="15970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2000250"/>
            <a:ext cx="1643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D:\Почта\Святые\Александр Невс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143375"/>
            <a:ext cx="15748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D:\Почта\Святые\Георгий победоносец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88" y="4572000"/>
            <a:ext cx="13446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6" descr="D:\Почта\Святые\Сергий Радонежски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88" y="4957763"/>
            <a:ext cx="1462087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4"/>
          <p:cNvSpPr txBox="1">
            <a:spLocks/>
          </p:cNvSpPr>
          <p:nvPr/>
        </p:nvSpPr>
        <p:spPr>
          <a:xfrm>
            <a:off x="4214813" y="642938"/>
            <a:ext cx="4714875" cy="2854325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Этих дней не смолкнет слава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4857750" y="3643313"/>
            <a:ext cx="3429000" cy="271145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Домашний очаг</a:t>
            </a:r>
          </a:p>
          <a:p>
            <a:pPr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itchFamily="18" charset="2"/>
              <a:buNone/>
              <a:defRPr/>
            </a:pP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рамках декады семьи)</a:t>
            </a:r>
          </a:p>
        </p:txBody>
      </p:sp>
      <p:pic>
        <p:nvPicPr>
          <p:cNvPr id="21506" name="Picture 2" descr="Картинка 4 из 84000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38" y="1643063"/>
            <a:ext cx="25685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Картинка 29 из 84000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1857375"/>
            <a:ext cx="12858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agressori.ucoz.ru/Pictures/1261415216-9mayweb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63" y="2000250"/>
            <a:ext cx="2028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артинка 1 из 84000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57750" y="4572000"/>
            <a:ext cx="21955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http://im0-tub.yandex.net/i?id=14255404-14-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86500" y="5072063"/>
            <a:ext cx="1785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im6-tub.yandex.net/i?id=81994251-18-2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5250" y="5143500"/>
            <a:ext cx="110172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1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1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15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15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21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Работа классного руководителя с родителями </a:t>
            </a:r>
            <a:r>
              <a:rPr lang="ru-RU" b="1" i="1" dirty="0" smtClean="0"/>
              <a:t>интересна, многогранна, сложна, но она существенно улучшает микроклимат и в семье и в школе, если ее правильно организовать.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Большое значение для родителей, бабушек,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/>
              <a:t>     дедушек имеют благодарственные письма, которые в нашей школе вручают в конце учебного года на последнем родительском собрании. Это является большим стимулом для ребенка, а также признанием заслуг самих родителей в воспитании детей.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495300" y="5143500"/>
            <a:ext cx="17526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52800" y="5257800"/>
            <a:ext cx="1981200" cy="15240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4953000"/>
            <a:ext cx="16764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533400"/>
            <a:ext cx="70104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«Уважайте чувство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родительской любви к ребенку.»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6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4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Н.Е. </a:t>
            </a:r>
            <a:r>
              <a:rPr lang="ru-RU" sz="4800" b="1" i="1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Щуркова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515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ru-RU" sz="6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Спасибо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 за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внимание!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6800" y="457200"/>
            <a:ext cx="3886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76800" y="3733800"/>
            <a:ext cx="40386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ru-RU" b="1" smtClean="0">
              <a:solidFill>
                <a:srgbClr val="336600"/>
              </a:solidFill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Цели классного руководителя и родителей: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Воспитать ребёнка добрым, хорошим человеком, нравственной и творчески активной личностью. </a:t>
            </a:r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495800" y="3124200"/>
            <a:ext cx="40386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505200"/>
            <a:ext cx="42672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Семья </a:t>
            </a:r>
            <a:r>
              <a:rPr lang="ru-RU" b="1" dirty="0" smtClean="0"/>
              <a:t>- это первый коллектив ребенка, естественная среда его развития. Семья и школа  - два общественных института, которые стоят у истоков нашего будущего.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Педагоги и родители </a:t>
            </a:r>
            <a:r>
              <a:rPr lang="ru-RU" b="1" dirty="0" smtClean="0"/>
              <a:t>должны совместно найти наиболее эффективные методы воспитания.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Задача классного руководителя </a:t>
            </a:r>
            <a:r>
              <a:rPr lang="ru-RU" b="1" dirty="0" smtClean="0"/>
              <a:t>– всеми доступными ему средствами достигать взаимодействия, согласия с родителями в воспитании ребенка, в создании эмоционально-благоприятного климата для этого.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В чём заключается суть взаимодействия классного руководителя и семьи ?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Обе стороны должны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 быть заинтересованы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 в изучении ребенка,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 раскрытии в нем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лучших качеств 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свойств.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724400" y="2362200"/>
            <a:ext cx="39624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Чтобы родители стали настоящими партнерами классного руководителя в деле воспитания детей, нужно: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поднимать авторитет семьи;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воспринимать ошибки в воспитании, как создание новых возможностей для развития;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учитывать интересы родителей;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опираться на жизненный опыт каждой семьи;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не концентрироваться на недостатках, а искать «плюсы» в семейном воспитании;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верить, что любая семья имеет сильные стороны.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Факторы, препятствующие эффективной организации работы с родителями: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b="1" i="1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FontTx/>
              <a:buChar char="-"/>
            </a:pPr>
            <a:r>
              <a:rPr lang="ru-RU" b="1" i="1" smtClean="0"/>
              <a:t>ожидание быстрого и легкого успеха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/>
              <a:t>( желание быстро найти легкие ответы на трудные вопросы);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отсутствие опыта группового взаимодействия;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закрытость родителей;</a:t>
            </a:r>
          </a:p>
          <a:p>
            <a:pPr eaLnBrk="1" hangingPunct="1">
              <a:buFontTx/>
              <a:buChar char="-"/>
            </a:pPr>
            <a:r>
              <a:rPr lang="ru-RU" b="1" i="1" smtClean="0"/>
              <a:t>завышенные ожидания от взаимодействия с классным руководителем.</a:t>
            </a:r>
          </a:p>
          <a:p>
            <a:pPr eaLnBrk="1" hangingPunct="1"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Вопросы теста: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Можете ли вы: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 любой момент оставить все свои дела и заняться ребенком?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Посоветоваться с ребенком, невзирая на его возраст?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Признаться ребенку в ошибке, совершенной по отношению к нему?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Извиниться перед ребенком в случае своей неправоты?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Сохранить самообладание, даже если поступок ребенка вывел вас из себя?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Поставить себя на место ребенка?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Поверить хотя бы на минуту, что вы добрая фея (прекрасный принц)?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Рассказать ребенку поучительный случай из детства, представляющий вас в невыгодном свете?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Всегда воздерживаться от употребления слов и выражений, которые могут ранить ребенка?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Пообещать ребенку исполнить его желание за хорошее поведение?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Выделить ребенку один день, когда он может делать, что желает, и вести себя, как он хочет, и ни во что не вмешиваться?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Промолчать, если ваш ребенок ударил, грубо оттолкнул или просто незаслуженно обидел другого ребенка?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Устоять перед детскими слезами и просьбами, если уверены, что это каприз или просто прихоть?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Отвечая на вопросы, нужно выбрать один ответ из трех </a:t>
            </a:r>
            <a:r>
              <a:rPr lang="ru-RU" dirty="0" smtClean="0"/>
              <a:t>(он должен быть откровенным):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Могу и всегда так поступаю (3 балла)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Могу, но не всегда так поступаю (2 балла)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 могу (1 балл)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Итоги теста: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От 30 до 39 баллов</a:t>
            </a:r>
            <a:r>
              <a:rPr lang="ru-RU" b="1" dirty="0" smtClean="0"/>
              <a:t>. </a:t>
            </a:r>
            <a:r>
              <a:rPr lang="ru-RU" dirty="0" smtClean="0"/>
              <a:t>Ребенок - самая большая ценность в вашей жизни. Вы стремитесь не только понять, но и узнать его, относитесь к нему с уважением, придерживаетесь наиболее прогрессивных принципов воспитания и постоянной линии поведения. Вы действуете правильно и можете надеяться на хорошие результаты.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От 16 до 30 баллов</a:t>
            </a:r>
            <a:r>
              <a:rPr lang="ru-RU" b="1" dirty="0" smtClean="0"/>
              <a:t>. </a:t>
            </a:r>
            <a:r>
              <a:rPr lang="ru-RU" dirty="0" smtClean="0"/>
              <a:t>Забота о ребенке для Вас - вопрос первостепенной важности. Вы обладаете способностями воспитателя, но на практике не всегда применяете их последовательно и целенаправленно. Порой Вы чересчур строги, в других случаях - излишне мягки, кроме того, склонны к компромиссам, которые ослабляют воспитательный эффект. Вам следует серьезно задуматься над своим подходом к воспитанию ребенка.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Менее 16 баллов</a:t>
            </a:r>
            <a:r>
              <a:rPr lang="ru-RU" dirty="0" smtClean="0"/>
              <a:t>. У Вас серьезные проблемы с воспитанием ребенка. Вам недостает либо знаний, либо желания и стремления сделать ребенка личностью, а возможно, того и другого. Советуем обратиться за помощью к педагогу и психологу.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536</TotalTime>
  <Words>1032</Words>
  <Application>Microsoft PowerPoint</Application>
  <PresentationFormat>Экран (4:3)</PresentationFormat>
  <Paragraphs>138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Wingdings 2</vt:lpstr>
      <vt:lpstr>Wingdings</vt:lpstr>
      <vt:lpstr>Wingdings 3</vt:lpstr>
      <vt:lpstr>Comic Sans MS</vt:lpstr>
      <vt:lpstr>Arial Black</vt:lpstr>
      <vt:lpstr>Апекс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классные  часы  на  4 четверть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73</cp:revision>
  <cp:lastPrinted>1601-01-01T00:00:00Z</cp:lastPrinted>
  <dcterms:created xsi:type="dcterms:W3CDTF">1601-01-01T00:00:00Z</dcterms:created>
  <dcterms:modified xsi:type="dcterms:W3CDTF">2011-03-30T19:12:02Z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