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2" r:id="rId2"/>
    <p:sldId id="257" r:id="rId3"/>
    <p:sldId id="269" r:id="rId4"/>
    <p:sldId id="262" r:id="rId5"/>
    <p:sldId id="273" r:id="rId6"/>
    <p:sldId id="263" r:id="rId7"/>
    <p:sldId id="258" r:id="rId8"/>
    <p:sldId id="260" r:id="rId9"/>
    <p:sldId id="259" r:id="rId10"/>
    <p:sldId id="274" r:id="rId11"/>
    <p:sldId id="277" r:id="rId12"/>
    <p:sldId id="275" r:id="rId13"/>
    <p:sldId id="270" r:id="rId14"/>
    <p:sldId id="278" r:id="rId15"/>
    <p:sldId id="279" r:id="rId16"/>
    <p:sldId id="280" r:id="rId17"/>
    <p:sldId id="281" r:id="rId18"/>
    <p:sldId id="261" r:id="rId19"/>
    <p:sldId id="271" r:id="rId20"/>
    <p:sldId id="282" r:id="rId21"/>
    <p:sldId id="283" r:id="rId22"/>
    <p:sldId id="284" r:id="rId23"/>
    <p:sldId id="264" r:id="rId24"/>
    <p:sldId id="265" r:id="rId25"/>
    <p:sldId id="266" r:id="rId26"/>
    <p:sldId id="267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66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43" autoAdjust="0"/>
    <p:restoredTop sz="94660"/>
  </p:normalViewPr>
  <p:slideViewPr>
    <p:cSldViewPr>
      <p:cViewPr varScale="1">
        <p:scale>
          <a:sx n="71" d="100"/>
          <a:sy n="7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61308E-E340-4A1A-B0DF-542CE9E65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7B9E1-BF9B-4A41-B549-8D20CE6AB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5DA21-6AD0-46C6-B5AE-2CE87AB89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715948-A8D8-43E5-A7C0-0B34AAAD7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BDB5F-F9E6-4DB0-8015-C7BA084EE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0E5A-48DB-4515-B389-81754C484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F41CA-F649-402D-BF7E-69CBEA4123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B9D9-5D0A-457A-836F-6F5D401B7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7B06-E712-401E-86A1-48CD5F8D2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5E37-730D-48E5-8BE9-74D2F91B81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FE529-2FD8-48D0-87E0-AFAFC75EDD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48A1-B442-4437-B311-080F5ED64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048DCE5-EF7A-4A12-BF03-72E743C229F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teleschki.exe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massa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ВЗАИМОДЕЙСТВИЕ   ТЕЛ.</a:t>
            </a:r>
            <a:br>
              <a:rPr lang="ru-RU" sz="4000"/>
            </a:br>
            <a:r>
              <a:rPr lang="ru-RU" sz="4000"/>
              <a:t>МАССА.  ИНЕРЦИЯ</a:t>
            </a:r>
          </a:p>
        </p:txBody>
      </p:sp>
      <p:pic>
        <p:nvPicPr>
          <p:cNvPr id="34820" name="Picture 4" descr="Тела равной мас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781300"/>
            <a:ext cx="2447925" cy="2436813"/>
          </a:xfrm>
          <a:prstGeom prst="rect">
            <a:avLst/>
          </a:prstGeom>
          <a:noFill/>
        </p:spPr>
      </p:pic>
      <p:pic>
        <p:nvPicPr>
          <p:cNvPr id="34821" name="Picture 5" descr="Весы школьные двучашечные с разновес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1300"/>
            <a:ext cx="2389188" cy="2389188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588125" y="6381750"/>
            <a:ext cx="230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dirty="0">
              <a:cs typeface="Tahoma" pitchFamily="34" charset="0"/>
            </a:endParaRPr>
          </a:p>
        </p:txBody>
      </p:sp>
      <p:pic>
        <p:nvPicPr>
          <p:cNvPr id="34824" name="Picture 8" descr="7E85BD52"/>
          <p:cNvPicPr>
            <a:picLocks noChangeAspect="1" noChangeArrowheads="1"/>
          </p:cNvPicPr>
          <p:nvPr/>
        </p:nvPicPr>
        <p:blipFill>
          <a:blip r:embed="rId4"/>
          <a:srcRect r="13966" b="4724"/>
          <a:stretch>
            <a:fillRect/>
          </a:stretch>
        </p:blipFill>
        <p:spPr bwMode="auto">
          <a:xfrm>
            <a:off x="3132138" y="2060575"/>
            <a:ext cx="28082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ЗНАЕШЬ ЛИ ТЫ?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5051425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>
                <a:solidFill>
                  <a:srgbClr val="FFFF00"/>
                </a:solidFill>
              </a:rPr>
              <a:t>Массу драгоценных камней определяют в каратах (0,2 г) – это масса семени одного из видов бобов.</a:t>
            </a:r>
          </a:p>
          <a:p>
            <a:pPr>
              <a:lnSpc>
                <a:spcPct val="80000"/>
              </a:lnSpc>
            </a:pPr>
            <a:r>
              <a:rPr lang="ru-RU" sz="2200">
                <a:solidFill>
                  <a:srgbClr val="FFFF00"/>
                </a:solidFill>
              </a:rPr>
              <a:t>В Древнем Вавилоне за единицу массы принимали талант – массу воды, наполняющей такой сосуд, из которого вода равномерно вытекает через отверстие определенного размера в течение часа.</a:t>
            </a:r>
          </a:p>
          <a:p>
            <a:pPr>
              <a:lnSpc>
                <a:spcPct val="80000"/>
              </a:lnSpc>
            </a:pPr>
            <a:r>
              <a:rPr lang="ru-RU" sz="2200">
                <a:solidFill>
                  <a:srgbClr val="FFFF00"/>
                </a:solidFill>
              </a:rPr>
              <a:t>На Руси древнейшей единицей массы была гривна (409,5 г). Впоследствии она получила название фунта. Для определения больших масс использовался пуд (16,38 кг), а малых – золотник (12,8 г).</a:t>
            </a:r>
          </a:p>
          <a:p>
            <a:pPr>
              <a:lnSpc>
                <a:spcPct val="80000"/>
              </a:lnSpc>
            </a:pPr>
            <a:endParaRPr lang="ru-RU" sz="2200">
              <a:solidFill>
                <a:srgbClr val="FFFF00"/>
              </a:solidFill>
            </a:endParaRPr>
          </a:p>
        </p:txBody>
      </p:sp>
      <p:pic>
        <p:nvPicPr>
          <p:cNvPr id="36868" name="Picture 4" descr="5ADE8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12875"/>
            <a:ext cx="28082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МАССЫ НЕКОТОРЫХ ТЕЛ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 t="17320" r="1212" b="5453"/>
          <a:stretch>
            <a:fillRect/>
          </a:stretch>
        </p:blipFill>
        <p:spPr bwMode="auto">
          <a:xfrm>
            <a:off x="684213" y="1916113"/>
            <a:ext cx="76676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44550"/>
          </a:xfrm>
        </p:spPr>
        <p:txBody>
          <a:bodyPr/>
          <a:lstStyle/>
          <a:p>
            <a:r>
              <a:rPr lang="ru-RU"/>
              <a:t>МАССЫ НЕКОТОРЫХ ТЕЛ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</a:rPr>
              <a:t>Электрон – 9,1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·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10</a:t>
            </a:r>
            <a:r>
              <a:rPr lang="ru-RU" sz="2400" baseline="30000">
                <a:solidFill>
                  <a:srgbClr val="FFFF00"/>
                </a:solidFill>
                <a:cs typeface="Tahoma" pitchFamily="34" charset="0"/>
              </a:rPr>
              <a:t>-31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 кг</a:t>
            </a:r>
            <a:endParaRPr lang="ru-RU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</a:rPr>
              <a:t>Крылышко мухи – 5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·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10</a:t>
            </a:r>
            <a:r>
              <a:rPr lang="ru-RU" sz="2400" baseline="30000">
                <a:solidFill>
                  <a:srgbClr val="FFFF00"/>
                </a:solidFill>
                <a:cs typeface="Tahoma" pitchFamily="34" charset="0"/>
              </a:rPr>
              <a:t>-8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Колибри – </a:t>
            </a:r>
            <a:r>
              <a:rPr lang="ru-RU" sz="2400">
                <a:solidFill>
                  <a:srgbClr val="FFFF00"/>
                </a:solidFill>
              </a:rPr>
              <a:t>1,7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·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10</a:t>
            </a:r>
            <a:r>
              <a:rPr lang="ru-RU" sz="2400" baseline="30000">
                <a:solidFill>
                  <a:srgbClr val="FFFF00"/>
                </a:solidFill>
                <a:cs typeface="Tahoma" pitchFamily="34" charset="0"/>
              </a:rPr>
              <a:t>-3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Хоккейная шайба – 0,16-0,17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Футбольный мяч – 0,4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Автомат Калашникова – 3,6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Подростковый велосипед – 12,5-13,5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Первый ИСЗ – 83,6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Автомобиль «Волга» – 1450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Трактор ДТ-75 – 6000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Трактор К-700 – 11 000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Останкинская телебашня – </a:t>
            </a:r>
            <a:r>
              <a:rPr lang="ru-RU" sz="2400">
                <a:solidFill>
                  <a:srgbClr val="FFFF00"/>
                </a:solidFill>
              </a:rPr>
              <a:t>5,5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·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10</a:t>
            </a:r>
            <a:r>
              <a:rPr lang="ru-RU" sz="2400" baseline="30000">
                <a:solidFill>
                  <a:srgbClr val="FFFF00"/>
                </a:solidFill>
                <a:cs typeface="Tahoma" pitchFamily="34" charset="0"/>
              </a:rPr>
              <a:t>7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Земля - </a:t>
            </a:r>
            <a:r>
              <a:rPr lang="ru-RU" sz="2400">
                <a:solidFill>
                  <a:srgbClr val="FFFF00"/>
                </a:solidFill>
              </a:rPr>
              <a:t>6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·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10</a:t>
            </a:r>
            <a:r>
              <a:rPr lang="ru-RU" sz="2400" baseline="30000">
                <a:solidFill>
                  <a:srgbClr val="FFFF00"/>
                </a:solidFill>
                <a:cs typeface="Tahoma" pitchFamily="34" charset="0"/>
              </a:rPr>
              <a:t>24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 кг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Солнце - </a:t>
            </a:r>
            <a:r>
              <a:rPr lang="ru-RU" sz="2400">
                <a:solidFill>
                  <a:srgbClr val="FFFF00"/>
                </a:solidFill>
              </a:rPr>
              <a:t>2</a:t>
            </a:r>
            <a:r>
              <a:rPr lang="el-GR" sz="2400">
                <a:solidFill>
                  <a:srgbClr val="FFFF00"/>
                </a:solidFill>
                <a:cs typeface="Tahoma" pitchFamily="34" charset="0"/>
              </a:rPr>
              <a:t>·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10</a:t>
            </a:r>
            <a:r>
              <a:rPr lang="ru-RU" sz="2400" baseline="30000">
                <a:solidFill>
                  <a:srgbClr val="FFFF00"/>
                </a:solidFill>
                <a:cs typeface="Tahoma" pitchFamily="34" charset="0"/>
              </a:rPr>
              <a:t>30</a:t>
            </a:r>
            <a:r>
              <a:rPr lang="ru-RU" sz="2400">
                <a:solidFill>
                  <a:srgbClr val="FFFF00"/>
                </a:solidFill>
                <a:cs typeface="Tahoma" pitchFamily="34" charset="0"/>
              </a:rPr>
              <a:t> кг</a:t>
            </a:r>
          </a:p>
          <a:p>
            <a:pPr>
              <a:lnSpc>
                <a:spcPct val="80000"/>
              </a:lnSpc>
            </a:pPr>
            <a:endParaRPr lang="el-GR" sz="2400">
              <a:solidFill>
                <a:srgbClr val="FFFF00"/>
              </a:solidFill>
              <a:cs typeface="Tahoma" pitchFamily="34" charset="0"/>
            </a:endParaRPr>
          </a:p>
        </p:txBody>
      </p:sp>
      <p:pic>
        <p:nvPicPr>
          <p:cNvPr id="37892" name="Picture 4" descr="biol183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052513"/>
            <a:ext cx="1490663" cy="1112837"/>
          </a:xfrm>
          <a:prstGeom prst="rect">
            <a:avLst/>
          </a:prstGeom>
          <a:noFill/>
        </p:spPr>
      </p:pic>
      <p:pic>
        <p:nvPicPr>
          <p:cNvPr id="37893" name="Picture 5" descr="05nil042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445125"/>
            <a:ext cx="1417638" cy="1058863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349500"/>
            <a:ext cx="1771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 descr="i?id=48256693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429000"/>
            <a:ext cx="1435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i?id=22803861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292600"/>
            <a:ext cx="1435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ШЕВЕЛИ  МОЗГАМИ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4835525" cy="2671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FFFF00"/>
                </a:solidFill>
              </a:rPr>
              <a:t>   Рыба может двигаться вперед, отбрасывая     жабрами струи воды. Объясните это явление.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995738" y="4508500"/>
            <a:ext cx="48355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Какую роль у  водоплавающих птиц имеют перепончатые лапки?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205038"/>
            <a:ext cx="3744912" cy="1350962"/>
          </a:xfrm>
          <a:prstGeom prst="rect">
            <a:avLst/>
          </a:prstGeom>
          <a:noFill/>
        </p:spPr>
      </p:pic>
      <p:pic>
        <p:nvPicPr>
          <p:cNvPr id="32774" name="Picture 6" descr="u_501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4149725"/>
            <a:ext cx="2265362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ШЕВЕЛИ МОЗГАМИ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978400" cy="1663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</a:rPr>
              <a:t>   Почему при выстреле снаряд и орудие получают разные скорости?</a:t>
            </a:r>
          </a:p>
          <a:p>
            <a:endParaRPr lang="ru-RU" sz="240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140200" y="4508500"/>
            <a:ext cx="48339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На одинаковом расстоянии от берега стоят две лодки: одна с грузом, вторая без груза. С какой лодки легче спрыгнуть на берег?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9" name="Picture 5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133600"/>
            <a:ext cx="2060575" cy="1546225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652963"/>
            <a:ext cx="31686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1371600"/>
          </a:xfrm>
        </p:spPr>
        <p:txBody>
          <a:bodyPr/>
          <a:lstStyle/>
          <a:p>
            <a:r>
              <a:rPr lang="ru-RU"/>
              <a:t>ШЕВЕЛИ МОЗГАМИ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24400"/>
            <a:ext cx="8075612" cy="137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</a:rPr>
              <a:t>   При взаимодействии двух тележек левая приобрела скорость 4 см/с, а правая – 60 см/с. Масса какой тележки больше и во сколько раз?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43014" name="Picture 6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435225"/>
            <a:ext cx="5184775" cy="149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ИЗМЕНЕНИЕ СКОРОСТИ ТЕЛА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981200"/>
            <a:ext cx="404336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solidFill>
                  <a:srgbClr val="FFFF00"/>
                </a:solidFill>
              </a:rPr>
              <a:t>Для изменения скорости тела относительно Земли необходимо действие других тел.</a:t>
            </a:r>
          </a:p>
        </p:txBody>
      </p:sp>
      <p:pic>
        <p:nvPicPr>
          <p:cNvPr id="44036" name="Picture 4" descr="7E85BD52"/>
          <p:cNvPicPr>
            <a:picLocks noChangeAspect="1" noChangeArrowheads="1"/>
          </p:cNvPicPr>
          <p:nvPr/>
        </p:nvPicPr>
        <p:blipFill>
          <a:blip r:embed="rId2"/>
          <a:srcRect r="13966" b="4724"/>
          <a:stretch>
            <a:fillRect/>
          </a:stretch>
        </p:blipFill>
        <p:spPr bwMode="auto">
          <a:xfrm>
            <a:off x="1116013" y="1844675"/>
            <a:ext cx="2860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ИЗМЕНЕНИЕ СКОРОСТИ ТЕЛА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683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 sz="2800">
                <a:solidFill>
                  <a:srgbClr val="FFFF00"/>
                </a:solidFill>
              </a:rPr>
              <a:t>Чем меньше действие другого тела на тележку, тем медленнее изменяется скорость ее движения и тем ближе ее движение к равномерному.</a:t>
            </a:r>
          </a:p>
        </p:txBody>
      </p:sp>
      <p:pic>
        <p:nvPicPr>
          <p:cNvPr id="45063" name="Picture 7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420938"/>
            <a:ext cx="4824412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ИНЕРЦИЯ</a:t>
            </a:r>
          </a:p>
        </p:txBody>
      </p:sp>
      <p:pic>
        <p:nvPicPr>
          <p:cNvPr id="22532" name="Picture 4" descr="Проявление инерции при движении на транспорте"/>
          <p:cNvPicPr>
            <a:picLocks noChangeAspect="1" noChangeArrowheads="1"/>
          </p:cNvPicPr>
          <p:nvPr/>
        </p:nvPicPr>
        <p:blipFill>
          <a:blip r:embed="rId2"/>
          <a:srcRect t="17639" b="7329"/>
          <a:stretch>
            <a:fillRect/>
          </a:stretch>
        </p:blipFill>
        <p:spPr bwMode="auto">
          <a:xfrm>
            <a:off x="395288" y="2419350"/>
            <a:ext cx="3455987" cy="3673475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38877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Движение, не поддерживаемое никакими телами, называют движением </a:t>
            </a:r>
            <a:r>
              <a:rPr lang="ru-RU" sz="2400" b="1" i="1">
                <a:solidFill>
                  <a:srgbClr val="FFFF00"/>
                </a:solidFill>
              </a:rPr>
              <a:t>по инерции.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Любое тело, выведенное какими-то телами из состояния покоя, после прекращения действия этих тел продолжает двигаться по инерции.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FFFF00"/>
              </a:solidFill>
            </a:endParaRPr>
          </a:p>
        </p:txBody>
      </p:sp>
      <p:pic>
        <p:nvPicPr>
          <p:cNvPr id="22535" name="Picture 7" descr="pg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052513"/>
            <a:ext cx="1771650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ШЕВЕЛИ  МОЗГАМИ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33940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b="1"/>
              <a:t>Задание 1.</a:t>
            </a:r>
            <a:r>
              <a:rPr lang="ru-RU"/>
              <a:t> </a:t>
            </a:r>
            <a:r>
              <a:rPr lang="ru-RU">
                <a:solidFill>
                  <a:srgbClr val="FFFF00"/>
                </a:solidFill>
              </a:rPr>
              <a:t>Предложи два способа колки дров топором. </a:t>
            </a:r>
          </a:p>
          <a:p>
            <a:pPr>
              <a:buFont typeface="Wingdings" pitchFamily="2" charset="2"/>
              <a:buNone/>
            </a:pPr>
            <a:r>
              <a:rPr lang="ru-RU"/>
              <a:t>   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33798" name="Picture 6" descr="A51EBF32"/>
          <p:cNvPicPr>
            <a:picLocks noChangeAspect="1" noChangeArrowheads="1"/>
          </p:cNvPicPr>
          <p:nvPr/>
        </p:nvPicPr>
        <p:blipFill>
          <a:blip r:embed="rId2"/>
          <a:srcRect r="5402" b="61026"/>
          <a:stretch>
            <a:fillRect/>
          </a:stretch>
        </p:blipFill>
        <p:spPr bwMode="auto">
          <a:xfrm>
            <a:off x="4716463" y="2205038"/>
            <a:ext cx="39512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ПОДУМАЙ 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981200"/>
            <a:ext cx="584358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</a:t>
            </a:r>
            <a:r>
              <a:rPr lang="ru-RU" sz="2800"/>
              <a:t> </a:t>
            </a:r>
            <a:r>
              <a:rPr lang="ru-RU" sz="2800">
                <a:solidFill>
                  <a:srgbClr val="FFFF00"/>
                </a:solidFill>
              </a:rPr>
              <a:t>Выбежав из-за угла, леопард столкнулся с зайцем лоб в лоб. Кто из них отлетел дальше?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Почему споткнувшийся человек падает вперед, а поскользнувшийся – назад?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4213" y="2133600"/>
            <a:ext cx="2303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3077" name="Picture 5" descr="CHEET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429000"/>
            <a:ext cx="2447925" cy="1143000"/>
          </a:xfrm>
          <a:prstGeom prst="rect">
            <a:avLst/>
          </a:prstGeom>
          <a:noFill/>
        </p:spPr>
      </p:pic>
      <p:pic>
        <p:nvPicPr>
          <p:cNvPr id="3078" name="Picture 6" descr="RUNRAB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644900"/>
            <a:ext cx="9271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ШЕВЕЛИ  МОЗГАМИ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1981200"/>
            <a:ext cx="3322637" cy="36083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Задание 2.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А как можно насадить лопату на черенок? Предложи разные варианты?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46084" name="Picture 4" descr="A51EBF32"/>
          <p:cNvPicPr>
            <a:picLocks noChangeAspect="1" noChangeArrowheads="1"/>
          </p:cNvPicPr>
          <p:nvPr/>
        </p:nvPicPr>
        <p:blipFill>
          <a:blip r:embed="rId2"/>
          <a:srcRect t="32397"/>
          <a:stretch>
            <a:fillRect/>
          </a:stretch>
        </p:blipFill>
        <p:spPr bwMode="auto">
          <a:xfrm>
            <a:off x="1258888" y="1916113"/>
            <a:ext cx="31575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ШЕВЕЛИ  МОЗГАМИ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4671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Задание 3.</a:t>
            </a:r>
            <a:r>
              <a:rPr lang="ru-RU" sz="2800">
                <a:solidFill>
                  <a:srgbClr val="FFFF00"/>
                </a:solidFill>
              </a:rPr>
              <a:t> Помоги летчику выбрать место для сброса груза с летящего самолета, чтобы он попал в планируемое место.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</a:t>
            </a: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7380288" y="5661025"/>
            <a:ext cx="1512887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12" name="Picture 8" descr="Картинка 3 из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060575"/>
            <a:ext cx="2514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580063" y="29241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5364163" y="3068638"/>
            <a:ext cx="4318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9769E-6 C 0.03698 0.00139 0.07257 0.0037 0.10938 0.00647 C 0.11198 0.00786 0.11476 0.00902 0.11736 0.01063 C 0.1191 0.01179 0.12049 0.01364 0.12223 0.0148 C 0.12518 0.01665 0.1316 0.01919 0.1316 0.01919 C 0.13542 0.02405 0.14063 0.02682 0.14445 0.03191 C 0.14844 0.03722 0.15382 0.04485 0.15868 0.04878 C 0.16268 0.05202 0.17136 0.05711 0.17136 0.05711 C 0.18299 0.07352 0.16216 0.04532 0.18091 0.06566 C 0.1823 0.06728 0.18264 0.07006 0.18403 0.07191 C 0.18733 0.0763 0.18959 0.07653 0.19358 0.07838 C 0.20591 0.08994 0.20157 0.08439 0.20782 0.09318 C 0.21007 0.10196 0.2132 0.10705 0.21893 0.11214 C 0.22796 0.12902 0.22309 0.12347 0.2316 0.1311 C 0.23507 0.14381 0.23073 0.13202 0.23802 0.14173 C 0.24289 0.14821 0.24497 0.15815 0.24914 0.16509 C 0.25139 0.16902 0.25712 0.17549 0.25712 0.17549 C 0.26355 0.19283 0.27535 0.20647 0.28403 0.22196 C 0.28716 0.23491 0.28785 0.24878 0.29358 0.26011 C 0.29705 0.27907 0.30174 0.29873 0.30625 0.31722 C 0.30886 0.32786 0.31355 0.33711 0.31424 0.3489 C 0.31459 0.35514 0.31424 0.36162 0.31424 0.36786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ШЕВЕЛИ  МОЗГАМИ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81200"/>
            <a:ext cx="4546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 Задание 4.</a:t>
            </a:r>
            <a:endParaRPr lang="ru-RU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FFFF00"/>
                </a:solidFill>
              </a:rPr>
              <a:t>   Выйдя из воды, собака встряхивается. Какие  физические явления помогают ей освободить шерсть от воды?</a:t>
            </a:r>
          </a:p>
        </p:txBody>
      </p:sp>
      <p:pic>
        <p:nvPicPr>
          <p:cNvPr id="48133" name="Picture 5" descr="Картинка 6 из 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38163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2675"/>
          </a:xfrm>
        </p:spPr>
        <p:txBody>
          <a:bodyPr/>
          <a:lstStyle/>
          <a:p>
            <a:r>
              <a:rPr lang="ru-RU"/>
              <a:t>ГЛАВНОЕ  В  ТЕМЕ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692275" y="908050"/>
            <a:ext cx="5041900" cy="576263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800" b="1">
                <a:solidFill>
                  <a:schemeClr val="tx2"/>
                </a:solidFill>
              </a:rPr>
              <a:t>Инерция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а) величина                       под действием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изменяется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б) направление                  других тел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АРИСТОТЕЛЬ – ГАЛИЛЕЙ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Движение</a:t>
            </a: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не поддерживаемое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по инерции</a:t>
            </a: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никакими телами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</a:t>
            </a: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сохраняется</a:t>
            </a: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отсутствии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</a:t>
            </a: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действия других тел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покой                прямолинейное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равномерное движение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ИНЕРЦИЯ!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435600" y="1700213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203575" y="3860800"/>
            <a:ext cx="1800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1403350" y="4797425"/>
            <a:ext cx="1368425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2771775" y="4797425"/>
            <a:ext cx="863600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323850" y="1557338"/>
            <a:ext cx="8424863" cy="5111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371600"/>
          </a:xfrm>
        </p:spPr>
        <p:txBody>
          <a:bodyPr/>
          <a:lstStyle/>
          <a:p>
            <a:r>
              <a:rPr lang="ru-RU"/>
              <a:t>ГЛАВНОЕ  В  ТЕМЕ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00563" y="1628775"/>
            <a:ext cx="4608512" cy="51133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/>
              <a:t>МАССА</a:t>
            </a:r>
            <a:r>
              <a:rPr lang="ru-RU" sz="1800"/>
              <a:t> – </a:t>
            </a: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физ. величина,    характеризующая способность изменять скорость при взаимодействии (инертность тела)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[m] = </a:t>
            </a:r>
            <a:r>
              <a:rPr lang="ru-RU" sz="1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кг</a:t>
            </a: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г,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мг, т,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</a:t>
            </a:r>
            <a:r>
              <a:rPr lang="ru-RU" sz="18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Способы определения: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взвешивание            взаимодействие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6372225" y="2924175"/>
            <a:ext cx="576263" cy="1152525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4931569" y="5804694"/>
            <a:ext cx="504825" cy="360363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 rot="5400000">
            <a:off x="5652294" y="5804694"/>
            <a:ext cx="504825" cy="360363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148263" y="5373688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148263" y="537368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5868988" y="537368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5508625" y="4941888"/>
            <a:ext cx="0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101013" y="5373688"/>
            <a:ext cx="5762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308850" y="5373688"/>
            <a:ext cx="576263" cy="3603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8677275" y="5516563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7021513" y="5516563"/>
            <a:ext cx="28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021513" y="3113088"/>
            <a:ext cx="20875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Севр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платино-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иридиевый эталон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229350" y="3500438"/>
            <a:ext cx="8651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кг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1628775"/>
            <a:ext cx="3851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ВЗАИМОДЕЙСТВИЕ ТЕЛ. МАССА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26650" name="Group 26"/>
          <p:cNvGrpSpPr>
            <a:grpSpLocks/>
          </p:cNvGrpSpPr>
          <p:nvPr/>
        </p:nvGrpSpPr>
        <p:grpSpPr bwMode="auto">
          <a:xfrm>
            <a:off x="322263" y="2565400"/>
            <a:ext cx="576262" cy="431800"/>
            <a:chOff x="1156" y="2115"/>
            <a:chExt cx="363" cy="272"/>
          </a:xfrm>
        </p:grpSpPr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9" name="Oval 25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898525" y="2709863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1258888" y="2565400"/>
            <a:ext cx="576262" cy="431800"/>
            <a:chOff x="1156" y="2115"/>
            <a:chExt cx="363" cy="272"/>
          </a:xfrm>
        </p:grpSpPr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Oval 31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56" name="Group 32"/>
          <p:cNvGrpSpPr>
            <a:grpSpLocks/>
          </p:cNvGrpSpPr>
          <p:nvPr/>
        </p:nvGrpSpPr>
        <p:grpSpPr bwMode="auto">
          <a:xfrm>
            <a:off x="2122488" y="2565400"/>
            <a:ext cx="576262" cy="431800"/>
            <a:chOff x="1156" y="2115"/>
            <a:chExt cx="363" cy="272"/>
          </a:xfrm>
        </p:grpSpPr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8" name="Oval 34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60" name="Group 36"/>
          <p:cNvGrpSpPr>
            <a:grpSpLocks/>
          </p:cNvGrpSpPr>
          <p:nvPr/>
        </p:nvGrpSpPr>
        <p:grpSpPr bwMode="auto">
          <a:xfrm>
            <a:off x="2987675" y="2565400"/>
            <a:ext cx="576263" cy="431800"/>
            <a:chOff x="1156" y="2115"/>
            <a:chExt cx="363" cy="272"/>
          </a:xfrm>
        </p:grpSpPr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3563938" y="2709863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-36513" y="2060575"/>
            <a:ext cx="385127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а)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б)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=0  </a:t>
            </a: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=0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107950" y="3284538"/>
            <a:ext cx="3851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</a:t>
            </a: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изменилась!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пуля           .……       ружьё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мальчик     ……..      лодка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ВЗАИМОДЕЙСТВИЕ</a:t>
            </a:r>
          </a:p>
        </p:txBody>
      </p:sp>
      <p:grpSp>
        <p:nvGrpSpPr>
          <p:cNvPr id="26667" name="Group 43"/>
          <p:cNvGrpSpPr>
            <a:grpSpLocks/>
          </p:cNvGrpSpPr>
          <p:nvPr/>
        </p:nvGrpSpPr>
        <p:grpSpPr bwMode="auto">
          <a:xfrm>
            <a:off x="179388" y="5589588"/>
            <a:ext cx="576262" cy="431800"/>
            <a:chOff x="1156" y="2115"/>
            <a:chExt cx="363" cy="272"/>
          </a:xfrm>
        </p:grpSpPr>
        <p:sp>
          <p:nvSpPr>
            <p:cNvPr id="26668" name="Rectangle 44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9" name="Oval 45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0" name="Oval 46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755650" y="5734050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1258888" y="5589588"/>
            <a:ext cx="576262" cy="431800"/>
            <a:chOff x="1156" y="2115"/>
            <a:chExt cx="363" cy="272"/>
          </a:xfrm>
        </p:grpSpPr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4" name="Oval 50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76" name="Group 52"/>
          <p:cNvGrpSpPr>
            <a:grpSpLocks/>
          </p:cNvGrpSpPr>
          <p:nvPr/>
        </p:nvGrpSpPr>
        <p:grpSpPr bwMode="auto">
          <a:xfrm>
            <a:off x="2124075" y="5589588"/>
            <a:ext cx="576263" cy="431800"/>
            <a:chOff x="1156" y="2115"/>
            <a:chExt cx="363" cy="272"/>
          </a:xfrm>
        </p:grpSpPr>
        <p:sp>
          <p:nvSpPr>
            <p:cNvPr id="26677" name="Rectangle 53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8" name="Oval 54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80" name="Group 56"/>
          <p:cNvGrpSpPr>
            <a:grpSpLocks/>
          </p:cNvGrpSpPr>
          <p:nvPr/>
        </p:nvGrpSpPr>
        <p:grpSpPr bwMode="auto">
          <a:xfrm>
            <a:off x="2989263" y="5589588"/>
            <a:ext cx="576262" cy="431800"/>
            <a:chOff x="1156" y="2115"/>
            <a:chExt cx="363" cy="272"/>
          </a:xfrm>
        </p:grpSpPr>
        <p:sp>
          <p:nvSpPr>
            <p:cNvPr id="26681" name="Rectangle 57"/>
            <p:cNvSpPr>
              <a:spLocks noChangeArrowheads="1"/>
            </p:cNvSpPr>
            <p:nvPr/>
          </p:nvSpPr>
          <p:spPr bwMode="auto">
            <a:xfrm>
              <a:off x="1156" y="2115"/>
              <a:ext cx="36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2" name="Oval 58"/>
            <p:cNvSpPr>
              <a:spLocks noChangeArrowheads="1"/>
            </p:cNvSpPr>
            <p:nvPr/>
          </p:nvSpPr>
          <p:spPr bwMode="auto">
            <a:xfrm>
              <a:off x="1202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1383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3565525" y="5734050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34925" y="5084763"/>
            <a:ext cx="3851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а)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б)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 flipH="1">
            <a:off x="1908175" y="5734050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 flipH="1">
            <a:off x="1042988" y="5734050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1692275" y="5445125"/>
            <a:ext cx="144463" cy="1444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3419475" y="5445125"/>
            <a:ext cx="144463" cy="1444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3348038" y="4005263"/>
            <a:ext cx="43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>
            <a:off x="3276600" y="4292600"/>
            <a:ext cx="43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 flipH="1">
            <a:off x="250825" y="4005263"/>
            <a:ext cx="4333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 flipH="1">
            <a:off x="323850" y="4292600"/>
            <a:ext cx="4333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215900" y="6165850"/>
            <a:ext cx="3851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l-GR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Δ</a:t>
            </a: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 </a:t>
            </a:r>
            <a:r>
              <a:rPr lang="el-GR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Δ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      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т. к.</a:t>
            </a: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4356100" y="1916113"/>
            <a:ext cx="0" cy="4608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ПРОВЕРЬ  СЕБЯ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981200"/>
            <a:ext cx="8964613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Для изменения скорости тела необходимо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Движением по инерции называют движение,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Инерция – явление сохранения скорости тела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В земных условиях из-за трения и сопротивления среды движение по инерции происходит с …скоростью.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В отсутствии действия других тел движение по инерции является…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Споткнувшийся человек падает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Поскользнувшийся человек падает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При повороте автобуса вправо пассажиры отклоняются … 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У скорости могут изменяться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200">
                <a:solidFill>
                  <a:srgbClr val="FFFF00"/>
                </a:solidFill>
              </a:rPr>
              <a:t>Теорию Аристотеля опроверг …</a:t>
            </a:r>
          </a:p>
        </p:txBody>
      </p:sp>
      <p:pic>
        <p:nvPicPr>
          <p:cNvPr id="27652" name="Picture 4" descr="7m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341438"/>
            <a:ext cx="1727200" cy="160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ПРОВЕРЬ  СЕБЯ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Взаимодействием называют действие тел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В результате взаимодействия изменяются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У тела большей массы скорость изменяется …, про него говорят, что оно … инертно.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Масса характеризует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Единица массы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Массу тела можно определить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Эталон массы представляет собой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В 1 т содержится … кг.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При выстреле из ружья большую скорость получает …, потому что ее масса …</a:t>
            </a:r>
          </a:p>
          <a:p>
            <a:pPr marL="609600" indent="-609600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ru-RU" sz="2000">
                <a:solidFill>
                  <a:srgbClr val="FFFF00"/>
                </a:solidFill>
              </a:rPr>
              <a:t>Если при взаимодействии друг с другом два тела изменяют свои скорости одинаково, то их массы …</a:t>
            </a:r>
          </a:p>
        </p:txBody>
      </p:sp>
      <p:pic>
        <p:nvPicPr>
          <p:cNvPr id="28676" name="Picture 4" descr="TWEE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765175"/>
            <a:ext cx="1728788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 информации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 sz="2800">
                <a:solidFill>
                  <a:srgbClr val="FFFF00"/>
                </a:solidFill>
              </a:rPr>
              <a:t>1.</a:t>
            </a:r>
            <a:r>
              <a:rPr lang="ru-RU" sz="2800"/>
              <a:t> </a:t>
            </a:r>
            <a:r>
              <a:rPr lang="ru-RU" sz="2800">
                <a:solidFill>
                  <a:srgbClr val="FFFF00"/>
                </a:solidFill>
              </a:rPr>
              <a:t>Диск «Физика. Библиотека наглядных пособий» («1С: Образование»)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2. Диск «Библиотека электронных наглядных пособий» («Кирилл и Мефодий»)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3. Диск «Большая энциклопедия Кирилла и Мефодия»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4. Касьянов В.А. Физика. 10 кл. – М.: Дрофа,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ПОЭКСПЕРИМЕНТИРУЕМ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095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Задание 1.</a:t>
            </a:r>
            <a:r>
              <a:rPr lang="ru-RU"/>
              <a:t> </a:t>
            </a:r>
            <a:r>
              <a:rPr lang="ru-RU">
                <a:solidFill>
                  <a:srgbClr val="FFFF00"/>
                </a:solidFill>
              </a:rPr>
              <a:t>Встав на легкоподвижную тележку, попробуйте оттолкнуться «от себя». Удалось?</a:t>
            </a:r>
          </a:p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95288" y="3716338"/>
            <a:ext cx="84978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 2.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теперь оттолкнемся от своего соседа, стоящего на другой тележке. Получилось? Кто отъехал дальше? Как вы думаете,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ВЗАИМОДЕЙСТВИЕ  ТЕЛ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8280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Взаимодействие – действие тел друг на друга.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результате взаимодействия скорости тел изменяются у разных тел по-разному.</a:t>
            </a:r>
            <a:r>
              <a:rPr lang="ru-RU" sz="2000">
                <a:solidFill>
                  <a:srgbClr val="00FF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Медленное изменение скорости  – более инертно (большая масса).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Быстрое изменение скорости – менее инертно (меньшая масса).</a:t>
            </a:r>
            <a:r>
              <a:rPr lang="ru-RU" b="1"/>
              <a:t>  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4213" y="4868863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Запусти программу </a:t>
            </a:r>
            <a:r>
              <a:rPr lang="en-US">
                <a:solidFill>
                  <a:srgbClr val="000000"/>
                </a:solidFill>
              </a:rPr>
              <a:t>teleschki</a:t>
            </a:r>
            <a:r>
              <a:rPr lang="ru-RU">
                <a:solidFill>
                  <a:srgbClr val="000000"/>
                </a:solidFill>
              </a:rPr>
              <a:t>. Выбери в меню </a:t>
            </a:r>
            <a:r>
              <a:rPr lang="en-US">
                <a:solidFill>
                  <a:srgbClr val="000000"/>
                </a:solidFill>
              </a:rPr>
              <a:t>Control </a:t>
            </a:r>
            <a:r>
              <a:rPr lang="ru-RU">
                <a:solidFill>
                  <a:srgbClr val="000000"/>
                </a:solidFill>
              </a:rPr>
              <a:t>команду </a:t>
            </a:r>
            <a:r>
              <a:rPr lang="en-US">
                <a:solidFill>
                  <a:srgbClr val="000000"/>
                </a:solidFill>
              </a:rPr>
              <a:t>Play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3850" y="5805488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какой тележки масса больше? Какая тележка менее инертна?</a:t>
            </a:r>
          </a:p>
        </p:txBody>
      </p:sp>
      <p:sp>
        <p:nvSpPr>
          <p:cNvPr id="23568" name="Text Box 1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795963" y="4895850"/>
            <a:ext cx="27352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rgbClr val="000000"/>
                </a:solidFill>
                <a:hlinkClick r:id="rId2" action="ppaction://hlinkfile"/>
              </a:rPr>
              <a:t>teleschki.exe</a:t>
            </a:r>
            <a:endParaRPr lang="ru-RU"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НАБЛЮДАЕМ ВЗАИМОДЕЙСТВИЕ ТЕЛ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8989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Почему бруски пришли в движение?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Одинаковые ли скорости приобрели бруски после взаимодействия?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Одинаковы ли массы брусков?</a:t>
            </a:r>
          </a:p>
        </p:txBody>
      </p:sp>
      <p:pic>
        <p:nvPicPr>
          <p:cNvPr id="35844" name="Picture 4" descr="C9DB233B"/>
          <p:cNvPicPr>
            <a:picLocks noChangeAspect="1" noChangeArrowheads="1"/>
          </p:cNvPicPr>
          <p:nvPr/>
        </p:nvPicPr>
        <p:blipFill>
          <a:blip r:embed="rId2"/>
          <a:srcRect l="4814" t="6947" r="8023" b="9262"/>
          <a:stretch>
            <a:fillRect/>
          </a:stretch>
        </p:blipFill>
        <p:spPr bwMode="auto">
          <a:xfrm>
            <a:off x="4932363" y="2276475"/>
            <a:ext cx="34559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МАССА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691063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 sz="2800">
                <a:solidFill>
                  <a:srgbClr val="FFFF00"/>
                </a:solidFill>
              </a:rPr>
              <a:t>Масса – физическая величина, характеризующая инертность тела.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Единица массы – 1 кг (килограмм)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1 кг = 1000 г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1 т = 1000 кг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1 г = 1000 мг</a:t>
            </a:r>
          </a:p>
        </p:txBody>
      </p:sp>
      <p:pic>
        <p:nvPicPr>
          <p:cNvPr id="24580" name="Picture 4" descr="Тела равной мас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844675"/>
            <a:ext cx="3116263" cy="3100388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48263" y="544512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Тела равной массы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ЭТАЛОН   МАССЫ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981200"/>
            <a:ext cx="4043362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/>
              <a:t>   </a:t>
            </a:r>
            <a:r>
              <a:rPr lang="ru-RU" sz="2800">
                <a:solidFill>
                  <a:srgbClr val="FFFF00"/>
                </a:solidFill>
              </a:rPr>
              <a:t>Эталон массы – платиново-иридиевый цилиндр диаметром и высотой около 39 мм, хранящийся в Международном бюро мер и весов в г. Севр (Франция)</a:t>
            </a:r>
          </a:p>
          <a:p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ВЗВЕШИВАНИЕ</a:t>
            </a:r>
          </a:p>
        </p:txBody>
      </p:sp>
      <p:pic>
        <p:nvPicPr>
          <p:cNvPr id="21508" name="Picture 4" descr="Метод измерения массы на рычажных вес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044700"/>
            <a:ext cx="2835275" cy="2320925"/>
          </a:xfrm>
          <a:prstGeom prst="rect">
            <a:avLst/>
          </a:prstGeom>
          <a:noFill/>
        </p:spPr>
      </p:pic>
      <p:pic>
        <p:nvPicPr>
          <p:cNvPr id="21509" name="Picture 5" descr="Весы школьные двучашечные с разновес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2389188" cy="2389188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644900"/>
            <a:ext cx="23812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ОПРЕДЕЛИ  МАССУ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95288" y="2133600"/>
            <a:ext cx="842486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А теперь поупражняемся в определении массы тел.</a:t>
            </a:r>
          </a:p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Пользуясь разновесами, определите массу тела и внесите значение в соответствующее окно.</a:t>
            </a:r>
          </a:p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Готов, тогда жми сюда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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18460" name="Picture 28" descr="8m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173663"/>
            <a:ext cx="1800225" cy="1160462"/>
          </a:xfrm>
          <a:prstGeom prst="rect">
            <a:avLst/>
          </a:prstGeom>
          <a:noFill/>
        </p:spPr>
      </p:pic>
      <p:pic>
        <p:nvPicPr>
          <p:cNvPr id="18461" name="Picture 29" descr="2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644900"/>
            <a:ext cx="1544638" cy="1525588"/>
          </a:xfrm>
          <a:prstGeom prst="rect">
            <a:avLst/>
          </a:prstGeom>
          <a:noFill/>
        </p:spPr>
      </p:pic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6084888" y="3789363"/>
            <a:ext cx="2519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u="sng">
                <a:solidFill>
                  <a:schemeClr val="hlink"/>
                </a:solidFill>
                <a:hlinkClick r:id="rId4" action="ppaction://hlinkfile"/>
              </a:rPr>
              <a:t>Massa.exe</a:t>
            </a:r>
            <a:endParaRPr lang="en-US" sz="3200" u="sng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738</TotalTime>
  <Words>1054</Words>
  <Application>Microsoft Office PowerPoint</Application>
  <PresentationFormat>Экран 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Текстура</vt:lpstr>
      <vt:lpstr>ВЗАИМОДЕЙСТВИЕ   ТЕЛ. МАССА.  ИНЕРЦИЯ</vt:lpstr>
      <vt:lpstr>ПОДУМАЙ !</vt:lpstr>
      <vt:lpstr>ПОЭКСПЕРИМЕНТИРУЕМ</vt:lpstr>
      <vt:lpstr>ВЗАИМОДЕЙСТВИЕ  ТЕЛ</vt:lpstr>
      <vt:lpstr>НАБЛЮДАЕМ ВЗАИМОДЕЙСТВИЕ ТЕЛ</vt:lpstr>
      <vt:lpstr>МАССА</vt:lpstr>
      <vt:lpstr>ЭТАЛОН   МАССЫ</vt:lpstr>
      <vt:lpstr>ВЗВЕШИВАНИЕ</vt:lpstr>
      <vt:lpstr>ОПРЕДЕЛИ  МАССУ</vt:lpstr>
      <vt:lpstr>ЗНАЕШЬ ЛИ ТЫ?</vt:lpstr>
      <vt:lpstr>МАССЫ НЕКОТОРЫХ ТЕЛ</vt:lpstr>
      <vt:lpstr>МАССЫ НЕКОТОРЫХ ТЕЛ</vt:lpstr>
      <vt:lpstr>ШЕВЕЛИ  МОЗГАМИ</vt:lpstr>
      <vt:lpstr>ШЕВЕЛИ МОЗГАМИ</vt:lpstr>
      <vt:lpstr>ШЕВЕЛИ МОЗГАМИ</vt:lpstr>
      <vt:lpstr>ИЗМЕНЕНИЕ СКОРОСТИ ТЕЛА</vt:lpstr>
      <vt:lpstr>ИЗМЕНЕНИЕ СКОРОСТИ ТЕЛА</vt:lpstr>
      <vt:lpstr>ИНЕРЦИЯ</vt:lpstr>
      <vt:lpstr>ШЕВЕЛИ  МОЗГАМИ</vt:lpstr>
      <vt:lpstr>ШЕВЕЛИ  МОЗГАМИ</vt:lpstr>
      <vt:lpstr>ШЕВЕЛИ  МОЗГАМИ</vt:lpstr>
      <vt:lpstr>ШЕВЕЛИ  МОЗГАМИ</vt:lpstr>
      <vt:lpstr>ГЛАВНОЕ  В  ТЕМЕ</vt:lpstr>
      <vt:lpstr>ГЛАВНОЕ  В  ТЕМЕ</vt:lpstr>
      <vt:lpstr>ПРОВЕРЬ  СЕБЯ</vt:lpstr>
      <vt:lpstr>ПРОВЕРЬ  СЕБЯ</vt:lpstr>
      <vt:lpstr>Источники информации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Adminushka</cp:lastModifiedBy>
  <cp:revision>43</cp:revision>
  <dcterms:created xsi:type="dcterms:W3CDTF">2007-03-18T14:25:11Z</dcterms:created>
  <dcterms:modified xsi:type="dcterms:W3CDTF">2015-11-20T19:32:07Z</dcterms:modified>
</cp:coreProperties>
</file>