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59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38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ECC071-61C4-4662-AB3F-E12EBF2DFE78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C09470-689E-46D8-BC35-E19A9AC46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82A812-D990-4FF9-84EC-25AA3B6B6780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81667-52AC-4FE5-8C2D-8E6B71CB8565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1C950-221B-4011-96C4-F2BC47451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14292-ABD3-4753-9A02-22DC05FC2354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01F7D-6A7A-458F-AACF-B0E446B3B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7B5F-DBE9-4A75-A71C-959A4ADF3BC4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EF50-1E8E-4618-BFBF-2BF9491F0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C9206-14F1-4A8E-85E7-DE59FB2561A5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53F96-4A6E-4607-9760-4157B1399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07A4-FADC-4F9A-AD57-2506118B26D9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DD382-61AC-4EFD-B0EC-E453DFEE3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6C02F-E0D7-4164-94E3-22A808D82C91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13ACA-2352-4088-929E-4C8AAEF02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CA7EC-E0DA-40CB-BCB1-D3252CF5375F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64AE-AFAE-4C03-9A7C-F7BB17CD3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3D5FD-2327-44AC-BD60-A25686B29584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0B533-298D-4990-8455-9E2A559A4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7F3ED-9B9C-4364-9CFF-33FC9FC9EDA9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21390-3AD8-49D7-9370-D7C305B3B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72C7-9A56-4FC2-BB73-2DE5E4C23120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74E6C-65DD-4464-87B4-441DE5ECB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F75-D1BA-4FC6-B598-BE54F43817F8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D2BE5-DE89-4B29-8F02-F4C53746F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5F2BA6-EC08-4085-AFD8-65A9184DE0DB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2C5860-745D-42E6-B903-620771471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Содержимое 3" descr="1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750"/>
            <a:ext cx="92456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00188" y="2071688"/>
            <a:ext cx="6500812" cy="1323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Взаимное притяжение 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отталкивание молекул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72250" y="5786438"/>
            <a:ext cx="18473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Рисунок 16" descr="njhv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61432">
            <a:off x="928688" y="492918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571500" y="4500563"/>
            <a:ext cx="3984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8688" y="4286250"/>
            <a:ext cx="39846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57313" y="4286250"/>
            <a:ext cx="39846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00250" y="4429125"/>
            <a:ext cx="3984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15" name="Овал 14"/>
          <p:cNvSpPr/>
          <p:nvPr/>
        </p:nvSpPr>
        <p:spPr>
          <a:xfrm>
            <a:off x="1857375" y="1500188"/>
            <a:ext cx="357188" cy="35718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795588" y="1652588"/>
            <a:ext cx="357187" cy="357187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286375" y="1357313"/>
            <a:ext cx="357188" cy="35718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929563" y="5143500"/>
            <a:ext cx="357187" cy="35718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214688" y="4929188"/>
            <a:ext cx="357187" cy="35718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572250" y="1357313"/>
            <a:ext cx="357188" cy="35718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000750" y="4643438"/>
            <a:ext cx="357188" cy="35718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500563" y="3929063"/>
            <a:ext cx="357187" cy="35718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500563" y="5715000"/>
            <a:ext cx="357187" cy="35718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571750" y="3929063"/>
            <a:ext cx="357188" cy="357187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9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9444 -0.00093 C 0.10642 -0.02497 0.12743 -0.05942 0.15243 -0.05942 C 0.18941 -0.05942 0.21944 -0.02359 0.21944 0.02173 C 0.21944 0.0363 0.21649 0.04971 0.21041 0.06173 C 0.21146 0.06173 0.09444 0.24138 0.09444 0.24277 C 0.09444 0.24138 -0.02257 0.06173 -0.02153 0.06173 C -0.02761 0.04971 -0.03056 0.0363 -0.03056 0.02173 C -0.03056 -0.02359 -0.00052 -0.05942 0.0375 -0.05942 C 0.06146 -0.05942 0.08246 -0.02497 0.09444 -0.00093 Z " pathEditMode="relative" rAng="0" ptsTypes="fffffffff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31" dur="2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L 0.125 0.28767  L -0.125 0.28767  L 0 0  Z" pathEditMode="relative" ptsTypes="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243 0.00324 C -0.01041 0.01388 -0.01944 0.02451 -0.02343 0.03792 C -0.02743 0.05249 -0.02951 0.06983 -0.03142 0.08717 C -0.0335 0.10451 -0.03142 0.11908 -0.02951 0.13503 C -0.02743 0.14983 -0.02447 0.16578 -0.01736 0.17896 C -0.01145 0.19237 -0.00138 0.20301 0.00955 0.2111 C 0.01962 0.21896 0.0316 0.22428 0.04358 0.22706 C 0.05556 0.2296 0.06754 0.2296 0.07865 0.22706 C 0.09063 0.22428 0.10157 0.21758 0.11059 0.20694 C 0.11962 0.19769 0.12761 0.18567 0.1316 0.1711 C 0.13664 0.15769 0.13855 0.13919 0.13855 0.1244 C 0.13959 0.10983 0.13855 0.09249 0.13351 0.07792 C 0.12865 0.06451 0.11962 0.05388 0.10764 0.04856 C 0.09549 0.04463 0.08351 0.04995 0.07553 0.05919 C 0.06858 0.06844 0.06355 0.08324 0.0625 0.10035 C 0.0625 0.11769 0.06355 0.13365 0.06858 0.14706 C 0.07362 0.16047 0.07257 0.16301 0.09254 0.18035 C 0.11059 0.19908 0.12865 0.19376 0.13959 0.19492 C 0.15053 0.19492 0.15955 0.1896 0.17049 0.18428 C 0.18264 0.17781 0.19254 0.16578 0.19966 0.15515 C 0.2066 0.14451 0.20955 0.1311 0.21355 0.10983 C 0.2165 0.08856 0.2165 0.07792 0.2165 0.06174 C 0.2165 0.04578 0.2165 0.02983 0.2165 0.01388 " pathEditMode="relative" rAng="0" ptsTypes="fffffffffffffffffffffff">
                                      <p:cBhvr>
                                        <p:cTn id="35" dur="5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11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8923  0.046 -0.16647  0.113 -0.1718  C 0.177 -0.17846  0.237 -0.11853  0.241 -0.03196  C 0.246 0.04794  0.204 0.12252  0.144 0.12785  C 0.089 0.13185  0.037 0.08257  0.033 0.00799  C 0.029 -0.05993  0.064 -0.12386  0.115 -0.12918  C 0.162 -0.13318  0.206 -0.09189  0.209 -0.0293  C 0.212 0.02664  0.184 0.08124  0.142 0.0839  C 0.104 0.0879  0.068 0.05594  0.065 0.00533  C 0.063 -0.03995  0.084 -0.0839  0.117 -0.08657  C 0.146 -0.08923  0.175 -0.06526  0.177 -0.02664  C 0.179 0.00666  0.164 0.03862  0.14 0.04129  C 0.12 0.04395  0.099 0.0293  0.098 0.00266  C 0.096 -0.01865  0.104 -0.04129  0.119 -0.04395  C 0.131 -0.04395  0.143 -0.03862  0.145 -0.02397  C 0.146 -0.01465  0.144 -0.00533  0.138 -0.00133  C 0.135 0  0.133 0  0.13 -0.00133  E" pathEditMode="relative" ptsTypes="">
                                      <p:cBhvr>
                                        <p:cTn id="37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C 0.002 0.07058  0.007 0.16914  0.025 0.16781  C 0.051 0.16781  0.053 -0.16248  0.084 -0.16381  C 0.112 -0.16381  0.097 0.12519  0.124 0.12386  C 0.152 0.12386  0.137 -0.08523  0.167 -0.08523  C 0.194 -0.08523  0.179 0.05594  0.203 0.05594  C 0.226 0.05594  0.214 -0.05194  0.235 -0.05194  C 0.247 -0.05194  0.248 -0.02264  0.249 0  E" pathEditMode="relative" ptsTypes="">
                                      <p:cBhvr>
                                        <p:cTn id="39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462 L 0.0632 -0.04855 C 0.07726 -0.06058 0.09827 -0.06728 0.12014 -0.06728 C 0.14514 -0.06728 0.16511 -0.06058 0.17917 -0.04855 L 0.24618 0.00462 " pathEditMode="relative" rAng="0" ptsTypes="FffFF">
                                      <p:cBhvr>
                                        <p:cTn id="41" dur="5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3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243 0.00439 L -0.00243 -0.32856 " pathEditMode="relative" rAng="0" ptsTypes="AA">
                                      <p:cBhvr>
                                        <p:cTn id="43" dur="20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43 -0.00995 -0.00729 -0.01827 -0.01111 -0.02752 C -0.01632 -0.03977 -0.01944 -0.04833 -0.03021 -0.05295 C -0.04687 -0.06775 -0.03542 -0.05943 -0.07934 -0.05503 C -0.08576 -0.05434 -0.09844 -0.05087 -0.09844 -0.05087 C -0.11163 -0.03908 -0.12587 -0.02174 -0.13958 -0.01272 C -0.14531 -0.00902 -0.14479 -0.00578 -0.15243 -0.0044 C -0.16076 -0.00278 -0.16927 -0.00278 -0.17778 -0.00209 C -0.18524 -0.00278 -0.19288 -0.00185 -0.2 -0.0044 C -0.20174 -0.00509 -0.20191 -0.00879 -0.20312 -0.01064 C -0.20816 -0.0185 -0.21094 -0.02729 -0.2158 -0.03399 C -0.21771 -0.04185 -0.22066 -0.04694 -0.22222 -0.05503 C -0.22187 -0.06798 -0.22431 -0.12995 -0.21424 -0.15006 C -0.21319 -0.16856 -0.20781 -0.20162 -0.2191 -0.21573 C -0.225 -0.23908 -0.24132 -0.24463 -0.25712 -0.25157 C -0.27014 -0.25018 -0.2783 -0.24787 -0.29045 -0.24532 C -0.30573 -0.23862 -0.32135 -0.23422 -0.33646 -0.22636 C -0.34496 -0.20856 -0.33368 -0.22891 -0.34444 -0.21781 C -0.34601 -0.21619 -0.34618 -0.21318 -0.34757 -0.21157 C -0.35052 -0.2081 -0.35712 -0.20301 -0.35712 -0.20301 C -0.36337 -0.19076 -0.37049 -0.17411 -0.3809 -0.16717 C -0.38906 -0.16162 -0.40087 -0.16024 -0.40955 -0.15862 C -0.4184 -0.14659 -0.42448 -0.13226 -0.43333 -0.12047 C -0.43576 -0.11099 -0.43906 -0.10428 -0.44444 -0.09735 C -0.4467 -0.08833 -0.44913 -0.08879 -0.45399 -0.08255 C -0.45781 -0.06659 -0.45226 -0.08532 -0.46024 -0.07191 C -0.46128 -0.07029 -0.46094 -0.06752 -0.46181 -0.06567 C -0.46267 -0.06382 -0.46406 -0.06266 -0.4651 -0.06128 C -0.46806 -0.04972 -0.46476 -0.05989 -0.47135 -0.04879 C -0.47882 -0.0363 -0.48333 -0.02266 -0.49514 -0.01688 C -0.49618 -0.01688 -0.51806 -0.01735 -0.52535 -0.02128 C -0.53976 -0.02914 -0.55417 -0.04278 -0.56667 -0.05503 C -0.57309 -0.06151 -0.57795 -0.06844 -0.58576 -0.07191 C -0.59097 -0.07908 -0.59462 -0.07839 -0.59844 -0.08463 C -0.60399 -0.09365 -0.60816 -0.10382 -0.61424 -0.11214 C -0.61562 -0.12209 -0.6184 -0.13226 -0.62378 -0.13966 C -0.62569 -0.14752 -0.62951 -0.15307 -0.63177 -0.1607 C -0.63299 -0.16486 -0.6349 -0.17341 -0.6349 -0.17341 C -0.63437 -0.20856 -0.63437 -0.24394 -0.63333 -0.27908 C -0.63281 -0.30035 -0.60764 -0.31515 -0.59514 -0.31931 C -0.58819 -0.32394 -0.58229 -0.32555 -0.57465 -0.32763 C -0.53333 -0.32555 -0.52517 -0.33896 -0.53333 -0.28324 C -0.53368 -0.28047 -0.53646 -0.27908 -0.53802 -0.277 C -0.54132 -0.26359 -0.53681 -0.27677 -0.54444 -0.26844 C -0.54583 -0.26683 -0.54618 -0.26405 -0.54757 -0.2622 C -0.55469 -0.25272 -0.56337 -0.24532 -0.57292 -0.24116 C -0.57934 -0.23261 -0.57465 -0.23723 -0.58889 -0.23261 C -0.59097 -0.23191 -0.59514 -0.23052 -0.59514 -0.23052 C -0.62118 -0.23214 -0.62153 -0.23145 -0.63958 -0.23885 C -0.64444 -0.24093 -0.64913 -0.24324 -0.65399 -0.24532 C -0.65556 -0.24602 -0.65868 -0.2474 -0.65868 -0.2474 C -0.675 -0.24671 -0.69913 -0.25735 -0.70955 -0.23677 C -0.70903 -0.22983 -0.70903 -0.22266 -0.70799 -0.21573 C -0.70573 -0.2 -0.70278 -0.20209 -0.69358 -0.19446 C -0.68316 -0.18567 -0.69201 -0.1896 -0.6809 -0.18613 C -0.67031 -0.18683 -0.65955 -0.18521 -0.64913 -0.18821 C -0.64427 -0.1896 -0.64115 -0.19654 -0.63646 -0.19885 C -0.62135 -0.20671 -0.60503 -0.22382 -0.59514 -0.24116 C -0.59219 -0.25318 -0.59444 -0.24555 -0.58576 -0.2622 C -0.58125 -0.27076 -0.58142 -0.28394 -0.57778 -0.29388 C -0.57535 -0.30683 -0.57378 -0.31654 -0.56823 -0.32763 C -0.5691 -0.44648 -0.55573 -0.48948 -0.57934 -0.57295 C -0.58368 -0.58821 -0.58368 -0.60139 -0.59045 -0.61526 C -0.5934 -0.63908 -0.60069 -0.65295 -0.6158 -0.6659 C -0.62812 -0.6763 -0.62101 -0.67307 -0.63177 -0.67654 C -0.64549 -0.68856 -0.64566 -0.68486 -0.66667 -0.68278 C -0.67153 -0.6807 -0.67552 -0.67677 -0.67934 -0.67237 C -0.68212 -0.66914 -0.68733 -0.66174 -0.68733 -0.66174 C -0.68941 -0.65318 -0.69115 -0.64972 -0.69687 -0.64486 C -0.6974 -0.64209 -0.6974 -0.63885 -0.69844 -0.6363 C -0.70104 -0.63029 -0.70799 -0.61943 -0.70799 -0.61943 C -0.71007 -0.6111 -0.71337 -0.60555 -0.71736 -0.59839 C -0.72326 -0.57619 -0.71337 -0.61018 -0.72378 -0.58567 C -0.72569 -0.58128 -0.72465 -0.57526 -0.72691 -0.57087 C -0.73837 -0.54821 -0.72621 -0.57873 -0.7349 -0.55815 C -0.73611 -0.55538 -0.73681 -0.55237 -0.73802 -0.5496 C -0.73993 -0.54521 -0.74444 -0.53711 -0.74444 -0.53711 C -0.74792 -0.52301 -0.7434 -0.5392 -0.75069 -0.52232 C -0.75417 -0.51422 -0.75399 -0.50891 -0.76024 -0.50313 C -0.76285 -0.48555 -0.76858 -0.47052 -0.77465 -0.45457 C -0.77621 -0.45041 -0.77795 -0.44625 -0.77934 -0.44185 C -0.78073 -0.43769 -0.78246 -0.42914 -0.78246 -0.42914 C -0.78021 -0.39261 -0.78194 -0.36024 -0.75712 -0.33827 C -0.7526 -0.32925 -0.74792 -0.32763 -0.74132 -0.32139 C -0.7401 -0.32024 -0.73941 -0.31815 -0.73802 -0.31723 C -0.73507 -0.31515 -0.72847 -0.31284 -0.72847 -0.31284 C -0.71146 -0.31607 -0.70642 -0.31515 -0.69358 -0.32347 C -0.68681 -0.33272 -0.67812 -0.33781 -0.66979 -0.34474 C -0.66528 -0.34867 -0.66163 -0.3533 -0.65712 -0.35723 C -0.65608 -0.36 -0.65538 -0.36324 -0.65399 -0.36578 C -0.65174 -0.36972 -0.64601 -0.37642 -0.64601 -0.37642 C -0.64549 -0.37989 -0.64531 -0.38359 -0.64444 -0.38683 C -0.64375 -0.38914 -0.64201 -0.39076 -0.64132 -0.3933 C -0.6375 -0.4081 -0.63785 -0.41735 -0.62847 -0.42914 C -0.62465 -0.44463 -0.63003 -0.4259 -0.62222 -0.44185 C -0.62135 -0.4437 -0.62153 -0.44648 -0.62066 -0.44833 C -0.61788 -0.45388 -0.61302 -0.46035 -0.60955 -0.46521 C -0.60799 -0.47376 -0.60729 -0.47607 -0.60156 -0.48 " pathEditMode="relative" ptsTypes="fffffffffffffffffffffffffffffffffffffffffffffffffffffffffffffffffffffffffffffffffffffffffffffffffA">
                                      <p:cBhvr>
                                        <p:cTn id="45" dur="50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Содержимое 3" descr="10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31750"/>
            <a:ext cx="9245600" cy="6889750"/>
          </a:xfrm>
        </p:spPr>
      </p:pic>
      <p:pic>
        <p:nvPicPr>
          <p:cNvPr id="4099" name="Рисунок 5" descr="slide0007_image01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714500"/>
            <a:ext cx="20097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w400_c8059c8c4b1403889236be74fdaf640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5" y="1500188"/>
            <a:ext cx="1190625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8" descr="njhv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361432">
            <a:off x="500063" y="48577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Рисунок 9" descr="saturn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50" y="207168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000250" y="4929188"/>
            <a:ext cx="6618288" cy="1200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все тела состоят из мельчайших частиц,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почему они не распадаются на отдельные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молекулы или атомы?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2938" y="4500563"/>
            <a:ext cx="398462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0125" y="4000500"/>
            <a:ext cx="3984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28750" y="4143375"/>
            <a:ext cx="3984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22" name="Овал 21"/>
          <p:cNvSpPr/>
          <p:nvPr/>
        </p:nvSpPr>
        <p:spPr>
          <a:xfrm>
            <a:off x="4214813" y="2143125"/>
            <a:ext cx="414337" cy="41433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071938" y="1928813"/>
            <a:ext cx="414337" cy="41433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214813" y="1643063"/>
            <a:ext cx="414337" cy="41433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786313" y="2000250"/>
            <a:ext cx="414337" cy="4143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714750" y="2000250"/>
            <a:ext cx="414338" cy="4143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714875" y="1857375"/>
            <a:ext cx="414338" cy="41433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85938" y="2786063"/>
            <a:ext cx="414337" cy="414337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428750" y="2928938"/>
            <a:ext cx="414338" cy="414337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143125" y="2643188"/>
            <a:ext cx="414338" cy="41433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714500" y="2357438"/>
            <a:ext cx="414338" cy="414337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285875" y="2571750"/>
            <a:ext cx="414338" cy="4143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295525" y="2795588"/>
            <a:ext cx="414338" cy="41433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7951 -0.00046 L -0.32951 -0.0004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87 -0.00069 L 0.25 5.73543E-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781 -0.1561 C 0.00417 -0.18016 0.02517 -0.21462 0.05017 -0.21462 C 0.08715 -0.21462 0.11719 -0.17877 0.11719 -0.13344 C 0.11719 -0.11887 0.11424 -0.10546 0.10816 -0.09343 C 0.1092 -0.09343 -0.00781 0.08626 -0.00781 0.08765 C -0.00781 0.08626 -0.12483 -0.09343 -0.12378 -0.09343 C -0.12986 -0.10546 -0.13281 -0.11887 -0.13281 -0.13344 C -0.13281 -0.17877 -0.10278 -0.21462 -0.06476 -0.21462 C -0.0408 -0.21462 -0.01979 -0.18016 -0.00781 -0.1561 Z " pathEditMode="relative" rAng="0" ptsTypes="fffffffff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7 6.45698E-6 C 0.00521 -0.02058 -0.00173 -0.0437 0.00417 -0.06382 C 0.02431 -0.13367 0.07761 -0.16697 0.12674 -0.1931 C 0.16806 -0.18871 0.16927 -0.19056 0.19722 -0.1783 C 0.2099 -0.16443 0.22101 -0.15471 0.23108 -0.13691 C 0.23715 -0.12604 0.23941 -0.10638 0.24375 -0.09366 C 0.25174 -0.06984 0.24445 -0.10407 0.25347 -0.06567 C 0.26441 -0.01896 0.27118 0.02914 0.28733 0.07332 C 0.28906 0.08974 0.29254 0.10639 0.29722 0.12165 C 0.29774 0.12628 0.29879 0.13067 0.29861 0.13507 C 0.29774 0.1501 0.29827 0.16675 0.29306 0.18016 C 0.29149 0.18409 0.28785 0.18594 0.28594 0.18964 C 0.28438 0.19265 0.28368 0.19635 0.28177 0.1989 C 0.28021 0.20098 0.27795 0.20121 0.27604 0.2026 C 0.27188 0.20583 0.24965 0.22387 0.24653 0.22711 C 0.23212 0.24214 0.21563 0.26134 0.19861 0.27013 C 0.19722 0.27198 0.19601 0.27429 0.19445 0.27591 C 0.19184 0.27868 0.18594 0.28331 0.18594 0.28331 C 0.18212 0.2988 0.1875 0.27984 0.18177 0.29279 C 0.1809 0.29464 0.17917 0.30482 0.17882 0.30597 C 0.17361 0.32401 0.17795 0.30297 0.17465 0.32077 C 0.17639 0.34598 0.17743 0.38229 0.18872 0.40519 C 0.19219 0.42415 0.19636 0.44751 0.20712 0.46161 C 0.21042 0.4748 0.20573 0.45884 0.21268 0.47295 C 0.21354 0.47433 0.21337 0.47688 0.21406 0.4785 C 0.21719 0.48567 0.21927 0.48682 0.22396 0.49168 C 0.2283 0.50347 0.23316 0.50301 0.2408 0.51018 C 0.2507 0.51989 0.24462 0.51828 0.25347 0.52544 C 0.26389 0.53377 0.27465 0.5421 0.28594 0.54788 C 0.29132 0.55505 0.29497 0.55597 0.30139 0.56106 C 0.30399 0.56314 0.30625 0.56592 0.30851 0.56846 C 0.30955 0.56962 0.31024 0.57147 0.31129 0.57216 C 0.32136 0.58164 0.33316 0.59274 0.34514 0.59644 C 0.34653 0.59783 0.34757 0.60014 0.34931 0.60038 C 0.36406 0.60223 0.36285 0.60153 0.3592 0.59644 " pathEditMode="relative" ptsTypes="ffffffffffffffffffffffffffffffffffA"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7951 -0.00046 L -0.32951 -0.0004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7951 -0.00046 L -0.32951 -0.0004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7951 -0.00046 L -0.32951 -0.0004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7951 -0.00046 L -0.32951 -0.0004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7951 -0.00046 L -0.32951 -0.0004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7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57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L 0 -0.16667  C 0 -0.24133  0.069 -0.33333  0.125 -0.33333  L 0.25 -0.33333  E" pathEditMode="relative" ptsTypes=""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5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37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L 0.067 0.05333  C 0.081 0.06533  0.102 0.072  0.124 0.072  C 0.149 0.072  0.169 0.06533  0.183 0.05333  L 0.25 0  E" pathEditMode="relative" ptsTypes="">
                                      <p:cBhvr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45989 -0.09514 L 0.20989 -0.0951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54827 -0.04282 C 0.61719 -0.04282 0.67327 0.03195 0.67327 0.12384 C 0.67327 0.21574 0.61719 0.29051 0.54827 0.29051 C 0.47934 0.29051 0.42327 0.21574 0.42327 0.12384 C 0.42327 0.03195 0.47934 -0.04282 0.54827 -0.04282 Z " pathEditMode="relative" rAng="0" ptsTypes="fffff">
                                      <p:cBhvr>
                                        <p:cTn id="9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9" name="Содержимое 3" descr="10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98425" y="0"/>
            <a:ext cx="9242425" cy="6886575"/>
          </a:xfrm>
        </p:spPr>
      </p:pic>
      <p:pic>
        <p:nvPicPr>
          <p:cNvPr id="4100" name="Рисунок 5" descr="njhv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61432">
            <a:off x="7286625" y="478631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143750" y="4071938"/>
            <a:ext cx="4699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86688" y="4143375"/>
            <a:ext cx="39846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15313" y="4500563"/>
            <a:ext cx="398462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10" name="Овал 9"/>
          <p:cNvSpPr/>
          <p:nvPr/>
        </p:nvSpPr>
        <p:spPr>
          <a:xfrm>
            <a:off x="3214688" y="1428750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786063" y="2357438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86188" y="2214563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214813" y="1357313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357563" y="3143250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786313" y="2286000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357688" y="3071813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11" name="Рисунок 16" descr="desk_globe_e0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11430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500" y="4714875"/>
            <a:ext cx="6783388" cy="15700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заставляет молекулы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внутри всех тел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земле   держаться вместе?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Ведь они разделены промежутками!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Ведь они находятся в непрерывном движении!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5E-6 1.42461E-6 L 0.13871 0.00439 " pathEditMode="relative" rAng="0" ptsTypes="AA">
                                      <p:cBhvr>
                                        <p:cTn id="16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39408E-6 L -0.15347 0.00439 " pathEditMode="relative" rAng="0" ptsTypes="AA">
                                      <p:cBhvr>
                                        <p:cTn id="18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5E-6 2.99722E-6 L -0.00434 0.17345 " pathEditMode="relative" rAng="0" ptsTypes="AA">
                                      <p:cBhvr>
                                        <p:cTn id="20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8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5E-6 -4.33858E-6 L 0.10642 0.14293 " pathEditMode="relative" rAng="0" ptsTypes="AA">
                                      <p:cBhvr>
                                        <p:cTn id="2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7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48566E-6 L -0.11805 0.1258 " pathEditMode="relative" ptsTypes="AA">
                                      <p:cBhvr>
                                        <p:cTn id="24" dur="2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7521E-8 L 0.15486 -0.20421 " pathEditMode="relative" rAng="0" ptsTypes="AA">
                                      <p:cBhvr>
                                        <p:cTn id="26" dur="2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0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57 -0.01712 C 0.02083 -0.00764 0.01892 0.01179 0.02395 0.0185 C 0.02638 0.02173 0.03229 0.0259 0.03229 0.02613 C 0.03645 0.03399 0.04513 0.04162 0.05208 0.04463 C 0.06753 0.0666 0.06336 0.01711 0.06336 0.01665 C 0.06284 -0.00209 0.06284 -0.02105 0.06198 -0.03978 C 0.06128 -0.05574 0.04149 -0.06476 0.03229 -0.06777 C 0.00538 -0.06661 -0.01511 -0.07933 -0.00712 -0.04718 C -0.0066 -0.03724 -0.00643 -0.02706 -0.00573 -0.01712 C -0.00556 -0.01342 -0.00556 -0.00949 -0.00434 -0.00602 C -0.00348 -0.00347 4.16667E-6 -0.00024 4.16667E-6 4.95837E-6 " pathEditMode="relative" rAng="0" ptsTypes="ffffffffff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3" name="Содержимое 3" descr="10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98425" y="-28575"/>
            <a:ext cx="9242425" cy="6886575"/>
          </a:xfrm>
        </p:spPr>
      </p:pic>
      <p:sp>
        <p:nvSpPr>
          <p:cNvPr id="5" name="TextBox 4"/>
          <p:cNvSpPr txBox="1"/>
          <p:nvPr/>
        </p:nvSpPr>
        <p:spPr>
          <a:xfrm>
            <a:off x="1643063" y="857250"/>
            <a:ext cx="5975350" cy="4619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Каковы промежутки между молекулами?</a:t>
            </a:r>
          </a:p>
        </p:txBody>
      </p:sp>
      <p:sp>
        <p:nvSpPr>
          <p:cNvPr id="6" name="Овал 5"/>
          <p:cNvSpPr/>
          <p:nvPr/>
        </p:nvSpPr>
        <p:spPr>
          <a:xfrm>
            <a:off x="2357438" y="3357563"/>
            <a:ext cx="1414462" cy="12858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14938" y="3357563"/>
            <a:ext cx="1343025" cy="127158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357438" y="4000500"/>
            <a:ext cx="1414462" cy="793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357438" y="4000500"/>
            <a:ext cx="1414462" cy="793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 descr="njhv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61432">
            <a:off x="6715125" y="2000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786688" y="1571625"/>
            <a:ext cx="4699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pic>
        <p:nvPicPr>
          <p:cNvPr id="17" name="Рисунок 16" descr="njhv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76466">
            <a:off x="357188" y="492918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500188" y="5357813"/>
            <a:ext cx="7146925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Промежутки между молекулами примерно равны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диаметру самих молекул вещества!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0063" y="4214813"/>
            <a:ext cx="6858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!</a:t>
            </a:r>
            <a:r>
              <a:rPr lang="ru-RU" sz="4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!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21387E-6 C 0.00174 -0.02543 0.00295 -0.05063 0.00469 -0.07607 C 0.00556 -0.08855 0.01597 -0.1015 0.02222 -0.10982 C 0.02535 -0.11861 0.02952 -0.12485 0.03334 -0.13318 C 0.03525 -0.13757 0.03629 -0.14381 0.03976 -0.14566 C 0.04479 -0.14821 0.04879 -0.15399 0.054 -0.1563 C 0.06042 -0.15907 0.06667 -0.16208 0.07309 -0.16485 C 0.09167 -0.16416 0.11025 -0.16462 0.12865 -0.16277 C 0.13195 -0.16254 0.13802 -0.15838 0.13802 -0.15838 C 0.14358 -0.15144 0.15139 -0.15052 0.15712 -0.14358 C 0.16424 -0.13503 0.16806 -0.1267 0.17466 -0.11838 C 0.17656 -0.11029 0.17969 -0.10081 0.1842 -0.09503 C 0.18802 -0.06427 0.19306 -0.02844 0.1842 -1.21387E-6 C 0.18108 0.00994 0.16823 -1.21387E-6 0.16025 -1.21387E-6 " pathEditMode="relative" ptsTypes="fffffffffffff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build="allAtOnce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7" name="Содержимое 3" descr="10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98425" y="0"/>
            <a:ext cx="9242425" cy="6886575"/>
          </a:xfrm>
        </p:spPr>
      </p:pic>
      <p:sp>
        <p:nvSpPr>
          <p:cNvPr id="5" name="TextBox 4"/>
          <p:cNvSpPr txBox="1"/>
          <p:nvPr/>
        </p:nvSpPr>
        <p:spPr>
          <a:xfrm>
            <a:off x="1428750" y="500063"/>
            <a:ext cx="429260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что может произойти,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промежутки изменятся?</a:t>
            </a:r>
          </a:p>
        </p:txBody>
      </p:sp>
      <p:pic>
        <p:nvPicPr>
          <p:cNvPr id="6149" name="Рисунок 5" descr="njhv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61432">
            <a:off x="6357938" y="857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00938" y="428625"/>
            <a:ext cx="1071562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  <a:r>
              <a:rPr lang="ru-RU" sz="4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H="1">
            <a:off x="3429000" y="3286125"/>
            <a:ext cx="1628775" cy="1588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5072063" y="2500313"/>
            <a:ext cx="1628775" cy="14859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85938" y="2500313"/>
            <a:ext cx="1628775" cy="14859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85813" y="5214938"/>
            <a:ext cx="7824787" cy="1200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промежутки между молекулами уменьшаются,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мгновенно возникают силы отталкивания, которые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возвращают их на свои места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E-6 5.78035E-8 L 0.06598 -0.00439 " pathEditMode="relative" rAng="0" ptsTypes="AA">
                                      <p:cBhvr>
                                        <p:cTn id="16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-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11022E-16 5.78035E-8 L -0.06493 0.00601 " pathEditMode="relative" rAng="0" ptsTypes="AA">
                                      <p:cBhvr>
                                        <p:cTn id="18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1" name="Содержимое 3" descr="10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98425" y="0"/>
            <a:ext cx="9242425" cy="6886575"/>
          </a:xfrm>
        </p:spPr>
      </p:pic>
      <p:sp>
        <p:nvSpPr>
          <p:cNvPr id="5" name="TextBox 4"/>
          <p:cNvSpPr txBox="1"/>
          <p:nvPr/>
        </p:nvSpPr>
        <p:spPr>
          <a:xfrm>
            <a:off x="500063" y="5500688"/>
            <a:ext cx="616585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что произойдет, если молекулы удалятся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 от друга? </a:t>
            </a:r>
          </a:p>
        </p:txBody>
      </p:sp>
      <p:pic>
        <p:nvPicPr>
          <p:cNvPr id="7173" name="Рисунок 5" descr="njhv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61432">
            <a:off x="6929438" y="500062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786688" y="4572000"/>
            <a:ext cx="1071562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  <a:r>
              <a:rPr lang="ru-RU" sz="4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8" name="Овал 7"/>
          <p:cNvSpPr/>
          <p:nvPr/>
        </p:nvSpPr>
        <p:spPr>
          <a:xfrm>
            <a:off x="2357438" y="1214438"/>
            <a:ext cx="1500187" cy="150018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357813" y="1143000"/>
            <a:ext cx="1500187" cy="15001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857625" y="1928813"/>
            <a:ext cx="1500188" cy="1587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8625" y="4214813"/>
            <a:ext cx="6654800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Возникают силы притяжения, которые также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возвращают молекулы на свои места!!!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58125" y="4500563"/>
            <a:ext cx="68580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!</a:t>
            </a:r>
            <a:r>
              <a:rPr lang="ru-RU" sz="4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!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allAtOnce"/>
      <p:bldP spid="8" grpId="0" animBg="1"/>
      <p:bldP spid="9" grpId="0" animBg="1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Содержимое 3" descr="100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204325" cy="6858000"/>
          </a:xfr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1715294" y="3642519"/>
            <a:ext cx="4143375" cy="158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858294" y="3642519"/>
            <a:ext cx="4143375" cy="158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2643188" y="2000250"/>
            <a:ext cx="1071562" cy="10001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00625" y="2000250"/>
            <a:ext cx="1071563" cy="10001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429125" y="2500313"/>
            <a:ext cx="2286000" cy="158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000250" y="2500313"/>
            <a:ext cx="2286000" cy="158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8"/>
          <p:cNvGrpSpPr>
            <a:grpSpLocks/>
          </p:cNvGrpSpPr>
          <p:nvPr/>
        </p:nvGrpSpPr>
        <p:grpSpPr bwMode="auto">
          <a:xfrm>
            <a:off x="2286000" y="3286125"/>
            <a:ext cx="1071563" cy="1000125"/>
            <a:chOff x="2500298" y="3286124"/>
            <a:chExt cx="1071563" cy="1000125"/>
          </a:xfrm>
        </p:grpSpPr>
        <p:sp>
          <p:nvSpPr>
            <p:cNvPr id="22" name="Овал 21"/>
            <p:cNvSpPr/>
            <p:nvPr/>
          </p:nvSpPr>
          <p:spPr>
            <a:xfrm>
              <a:off x="2500298" y="3286124"/>
              <a:ext cx="1071563" cy="10001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 flipH="1" flipV="1">
              <a:off x="2928923" y="3714749"/>
              <a:ext cx="142875" cy="14287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5357813" y="3286125"/>
            <a:ext cx="1071562" cy="1000125"/>
            <a:chOff x="4500563" y="3286125"/>
            <a:chExt cx="1071562" cy="1000125"/>
          </a:xfrm>
        </p:grpSpPr>
        <p:sp>
          <p:nvSpPr>
            <p:cNvPr id="24" name="Овал 23"/>
            <p:cNvSpPr/>
            <p:nvPr/>
          </p:nvSpPr>
          <p:spPr>
            <a:xfrm>
              <a:off x="4500563" y="3286125"/>
              <a:ext cx="1071562" cy="10001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 flipH="1" flipV="1">
              <a:off x="4929188" y="3714750"/>
              <a:ext cx="142875" cy="14287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3" name="Овал 42"/>
          <p:cNvSpPr/>
          <p:nvPr/>
        </p:nvSpPr>
        <p:spPr>
          <a:xfrm flipH="1" flipV="1">
            <a:off x="5429250" y="2428875"/>
            <a:ext cx="142875" cy="142875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 flipH="1" flipV="1">
            <a:off x="3071813" y="2428875"/>
            <a:ext cx="142875" cy="142875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4" name="Группа 30"/>
          <p:cNvGrpSpPr>
            <a:grpSpLocks/>
          </p:cNvGrpSpPr>
          <p:nvPr/>
        </p:nvGrpSpPr>
        <p:grpSpPr bwMode="auto">
          <a:xfrm>
            <a:off x="2428875" y="4643438"/>
            <a:ext cx="1071563" cy="1000125"/>
            <a:chOff x="1285875" y="4643438"/>
            <a:chExt cx="1071563" cy="1000125"/>
          </a:xfrm>
        </p:grpSpPr>
        <p:sp>
          <p:nvSpPr>
            <p:cNvPr id="26" name="Овал 25"/>
            <p:cNvSpPr/>
            <p:nvPr/>
          </p:nvSpPr>
          <p:spPr>
            <a:xfrm>
              <a:off x="1285875" y="4643438"/>
              <a:ext cx="1071563" cy="10001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 flipH="1">
              <a:off x="1785938" y="5072063"/>
              <a:ext cx="142875" cy="14287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8206" name="Рисунок 16" descr="njhv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13" y="50006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3643313" y="642938"/>
            <a:ext cx="1582737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Диаметр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молекулы</a:t>
            </a:r>
          </a:p>
        </p:txBody>
      </p:sp>
      <p:cxnSp>
        <p:nvCxnSpPr>
          <p:cNvPr id="52" name="Прямая со стрелкой 51"/>
          <p:cNvCxnSpPr>
            <a:endCxn id="9" idx="6"/>
          </p:cNvCxnSpPr>
          <p:nvPr/>
        </p:nvCxnSpPr>
        <p:spPr>
          <a:xfrm>
            <a:off x="2571750" y="2500313"/>
            <a:ext cx="1143000" cy="158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357313" y="2714625"/>
            <a:ext cx="6770687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Силы отталкивания равны силам притяжения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643063" y="3786188"/>
            <a:ext cx="2357437" cy="158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714875" y="3786188"/>
            <a:ext cx="2357438" cy="158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43000" y="4000500"/>
            <a:ext cx="6813550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Силы отталкивания больше сил притяжения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1571625" y="5143500"/>
            <a:ext cx="2714625" cy="158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31"/>
          <p:cNvGrpSpPr>
            <a:grpSpLocks/>
          </p:cNvGrpSpPr>
          <p:nvPr/>
        </p:nvGrpSpPr>
        <p:grpSpPr bwMode="auto">
          <a:xfrm>
            <a:off x="5286375" y="4643438"/>
            <a:ext cx="1071563" cy="1000125"/>
            <a:chOff x="6500813" y="4643438"/>
            <a:chExt cx="1071562" cy="1000125"/>
          </a:xfrm>
        </p:grpSpPr>
        <p:sp>
          <p:nvSpPr>
            <p:cNvPr id="25" name="Овал 24"/>
            <p:cNvSpPr/>
            <p:nvPr/>
          </p:nvSpPr>
          <p:spPr>
            <a:xfrm>
              <a:off x="6500813" y="4643438"/>
              <a:ext cx="1071562" cy="10001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 flipH="1" flipV="1">
              <a:off x="7000876" y="5072063"/>
              <a:ext cx="142875" cy="14287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28" name="Прямая со стрелкой 27"/>
          <p:cNvCxnSpPr/>
          <p:nvPr/>
        </p:nvCxnSpPr>
        <p:spPr>
          <a:xfrm>
            <a:off x="4357688" y="5143500"/>
            <a:ext cx="3000375" cy="158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00125" y="5357813"/>
            <a:ext cx="7286625" cy="4619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Силы отталкивания меньше сил притяжения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3.33333E-6 C 0.00069 -0.03773 -0.00017 -0.0831 0.01493 -0.11666 C 0.01701 -0.13125 0.01788 -0.13819 0.02621 -0.14629 C 0.03559 -0.16666 0.04931 -0.18009 0.06389 -0.19074 C 0.06979 -0.1949 0.06962 -0.1993 0.07639 -0.20185 C 0.08351 -0.20879 0.09219 -0.20972 0.10035 -0.21296 C 0.10278 -0.21389 0.10781 -0.21666 0.10781 -0.21643 C 0.11042 -0.21551 0.11285 -0.21412 0.11545 -0.21296 C 0.11667 -0.21227 0.11597 -0.20902 0.11667 -0.2074 C 0.11806 -0.20347 0.11892 -0.19838 0.1217 -0.19629 C 0.12812 -0.19166 0.12517 -0.19421 0.13038 -0.18889 C 0.13125 -0.18518 0.13212 -0.18148 0.13299 -0.17777 C 0.13333 -0.17592 0.1342 -0.17222 0.1342 -0.17199 C 0.13663 -0.14421 0.13299 -0.11643 0.13299 -0.08889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-1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08125 0.0004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08142 0.0004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022E-16 L -0.11545 0.0020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022E-16 L 0.11545 0.0020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7" grpId="0" animBg="1"/>
      <p:bldP spid="48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Содержимое 3" descr="1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8425" y="-28575"/>
            <a:ext cx="9242425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Рисунок 5" descr="njhv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61432">
            <a:off x="7215188" y="64293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625" y="5286375"/>
            <a:ext cx="4206875" cy="830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 незаменимый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помощник ( параграф № 10)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188" y="1500188"/>
            <a:ext cx="7161212" cy="1200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между молекулами действуют силы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притяжения, то почему нельзя срастить разбитую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посуду?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7188" y="2928938"/>
            <a:ext cx="8213725" cy="4619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сжатое тело, например пружина, распрямляется?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188" y="3643313"/>
            <a:ext cx="7697787" cy="4619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сделать, чтобы соединить кусочки стекла?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86500" y="428625"/>
            <a:ext cx="10715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  <a:r>
              <a:rPr lang="ru-RU" sz="4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7188" y="4357688"/>
            <a:ext cx="5383212" cy="4619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объяснить явление смачивания?</a:t>
            </a:r>
          </a:p>
        </p:txBody>
      </p:sp>
      <p:pic>
        <p:nvPicPr>
          <p:cNvPr id="9226" name="Рисунок 10" descr="46047836_gus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4143375"/>
            <a:ext cx="2357438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3" descr="C:\Documents and Settings\Admin\Рабочий стол\7054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878681">
            <a:off x="6604000" y="5432425"/>
            <a:ext cx="7016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6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407</TotalTime>
  <Words>197</Words>
  <PresentationFormat>Экран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Ивановна</dc:creator>
  <cp:lastModifiedBy>Adminushka</cp:lastModifiedBy>
  <cp:revision>49</cp:revision>
  <dcterms:modified xsi:type="dcterms:W3CDTF">2015-11-20T19:31:54Z</dcterms:modified>
</cp:coreProperties>
</file>