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7" r:id="rId4"/>
    <p:sldId id="306" r:id="rId5"/>
    <p:sldId id="266" r:id="rId6"/>
    <p:sldId id="267" r:id="rId7"/>
    <p:sldId id="268" r:id="rId8"/>
    <p:sldId id="270" r:id="rId9"/>
    <p:sldId id="271" r:id="rId10"/>
    <p:sldId id="300" r:id="rId11"/>
    <p:sldId id="301" r:id="rId12"/>
    <p:sldId id="272" r:id="rId13"/>
    <p:sldId id="305" r:id="rId14"/>
    <p:sldId id="279" r:id="rId15"/>
    <p:sldId id="274" r:id="rId16"/>
    <p:sldId id="275" r:id="rId17"/>
    <p:sldId id="273" r:id="rId18"/>
    <p:sldId id="302" r:id="rId19"/>
    <p:sldId id="280" r:id="rId20"/>
    <p:sldId id="282" r:id="rId21"/>
    <p:sldId id="283" r:id="rId22"/>
    <p:sldId id="284" r:id="rId23"/>
    <p:sldId id="285" r:id="rId24"/>
    <p:sldId id="30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6600"/>
    <a:srgbClr val="000066"/>
    <a:srgbClr val="009900"/>
    <a:srgbClr val="FF0066"/>
    <a:srgbClr val="CC0066"/>
    <a:srgbClr val="FFCC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255"/>
  <ax:ocxPr ax:name="BackColor" ax:value="16777215"/>
  <ax:ocxPr ax:name="Caption" ax:value=" "/>
  <ax:ocxPr ax:name="Size" ax:value="397;794"/>
  <ax:ocxPr ax:name="FontName" ax:value="Arial"/>
  <ax:ocxPr ax:name="FontHeight" ax:value="285"/>
  <ax:ocxPr ax:name="FontCharSet" ax:value="204"/>
  <ax:ocxPr ax:name="FontPitchAndFamily" ax:value="2"/>
</ax:ocx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255"/>
  <ax:ocxPr ax:name="BackColor" ax:value="16777215"/>
  <ax:ocxPr ax:name="Caption" ax:value=" "/>
  <ax:ocxPr ax:name="Size" ax:value="397;794"/>
  <ax:ocxPr ax:name="FontName" ax:value="Arial"/>
  <ax:ocxPr ax:name="FontHeight" ax:value="285"/>
  <ax:ocxPr ax:name="FontCharSet" ax:value="204"/>
  <ax:ocxPr ax:name="FontPitchAndFamily" ax:value="2"/>
</ax:ocx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255"/>
  <ax:ocxPr ax:name="BackColor" ax:value="16777215"/>
  <ax:ocxPr ax:name="Caption" ax:value=" "/>
  <ax:ocxPr ax:name="Size" ax:value="397;794"/>
  <ax:ocxPr ax:name="FontName" ax:value="Arial"/>
  <ax:ocxPr ax:name="FontHeight" ax:value="285"/>
  <ax:ocxPr ax:name="FontCharSet" ax:value="204"/>
  <ax:ocxPr ax:name="FontPitchAndFamily" ax:value="2"/>
</ax:ocx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869E0-2631-4226-8582-9D05328404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3164C-2E9F-4736-90C5-B696B9812F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264DA-BFB0-40B6-A0CC-4C3EA97A73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04CEBE-F77B-4492-A7EC-306F824058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AF414-EA0B-49A0-A4DA-97203F12A5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9FDDE-02FE-4C46-8C9F-F2978CA269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9194F-CAD2-4A8D-8349-9BA8E61418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1F2E2-B1C5-4B0E-9A54-5543D8668D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E935B-4B20-4DFB-BB9B-E962839C50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42AC5-6B3D-47C4-A713-FAD7D741C0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72C6B-34CE-440D-BAB7-597FB62A79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CDA87-1D53-41AD-92B7-DD23EC16F4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356BFB-3B0B-4DB2-890E-5A211AA6E42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gif"/><Relationship Id="rId5" Type="http://schemas.openxmlformats.org/officeDocument/2006/relationships/image" Target="../media/image23.gif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8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836613"/>
            <a:ext cx="8640762" cy="6021387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Сила. 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Сила   тяжести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b="1" dirty="0" smtClean="0"/>
              <a:t>Сила. </a:t>
            </a:r>
            <a:br>
              <a:rPr lang="ru-RU" sz="6000" b="1" dirty="0" smtClean="0"/>
            </a:br>
            <a:r>
              <a:rPr lang="ru-RU" sz="6000" b="1" dirty="0" smtClean="0"/>
              <a:t>Явление тяготения. </a:t>
            </a:r>
            <a:br>
              <a:rPr lang="ru-RU" sz="6000" b="1" dirty="0" smtClean="0"/>
            </a:br>
            <a:r>
              <a:rPr lang="ru-RU" sz="6000" b="1" dirty="0" smtClean="0"/>
              <a:t>Сила тяжести</a:t>
            </a:r>
            <a:br>
              <a:rPr lang="ru-RU" sz="6000" b="1" dirty="0" smtClean="0"/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сова_ си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63825" cy="41052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ext Box 6"/>
          <p:cNvSpPr txBox="1">
            <a:spLocks noChangeArrowheads="1"/>
          </p:cNvSpPr>
          <p:nvPr/>
        </p:nvSpPr>
        <p:spPr bwMode="auto">
          <a:xfrm flipH="1" flipV="1">
            <a:off x="1044575" y="188913"/>
            <a:ext cx="6911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r>
              <a:rPr lang="ru-RU" sz="4000" b="1" i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80904" name="Picture 8" descr="водопад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1239838" y="-163513"/>
            <a:ext cx="61595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i="1">
                <a:solidFill>
                  <a:schemeClr val="bg1"/>
                </a:solidFill>
              </a:rPr>
              <a:t> Вода        фонтанов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листопад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671638" y="536575"/>
            <a:ext cx="5607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i="1">
                <a:solidFill>
                  <a:schemeClr val="bg1"/>
                </a:solidFill>
              </a:rPr>
              <a:t>ЛИСТЬЯ ДЕРЕВЬЕВ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738687"/>
          </a:xfrm>
        </p:spPr>
        <p:txBody>
          <a:bodyPr/>
          <a:lstStyle/>
          <a:p>
            <a:r>
              <a:rPr lang="ru-RU" b="1" dirty="0"/>
              <a:t>Сила, с которой Земля притягивает к себе тело, называется </a:t>
            </a:r>
            <a:r>
              <a:rPr lang="ru-RU" b="1" dirty="0">
                <a:solidFill>
                  <a:srgbClr val="FF0000"/>
                </a:solidFill>
              </a:rPr>
              <a:t>силой тяжести.</a:t>
            </a:r>
          </a:p>
        </p:txBody>
      </p:sp>
      <p:pic>
        <p:nvPicPr>
          <p:cNvPr id="29701" name="Picture 5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149725"/>
            <a:ext cx="1979612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Сила тяжести</a:t>
            </a:r>
          </a:p>
        </p:txBody>
      </p:sp>
      <p:pic>
        <p:nvPicPr>
          <p:cNvPr id="9219" name="Picture 5" descr="Сила тяжести - это сила тяготения тела к планете. Сила тяжести всегда направлена к центру план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773238"/>
            <a:ext cx="35623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1988"/>
            <a:ext cx="9144000" cy="619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420938"/>
            <a:ext cx="3970338" cy="2260600"/>
          </a:xfrm>
        </p:spPr>
        <p:txBody>
          <a:bodyPr/>
          <a:lstStyle/>
          <a:p>
            <a:pPr marL="381000" indent="-381000" eaLnBrk="1" hangingPunct="1">
              <a:buFontTx/>
              <a:buNone/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Обозначение силы тяжести:</a:t>
            </a:r>
          </a:p>
          <a:p>
            <a:pPr marL="381000" indent="-381000" eaLnBrk="1" hangingPunct="1"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ru-RU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тяж 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сила тяжести.</a:t>
            </a:r>
          </a:p>
          <a:p>
            <a:pPr marL="381000" indent="-381000" eaLnBrk="1" hangingPunct="1">
              <a:defRPr/>
            </a:pP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 (ньютоны) - единицы измерения силы. </a:t>
            </a:r>
            <a:endParaRPr lang="ru-RU" sz="240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931150" cy="6178550"/>
          </a:xfrm>
        </p:spPr>
        <p:txBody>
          <a:bodyPr/>
          <a:lstStyle/>
          <a:p>
            <a:r>
              <a:rPr lang="ru-RU"/>
              <a:t>Сила тяжести всегда направлена </a:t>
            </a:r>
            <a:r>
              <a:rPr lang="ru-RU">
                <a:solidFill>
                  <a:srgbClr val="CC0066"/>
                </a:solidFill>
              </a:rPr>
              <a:t>вертикально вниз</a:t>
            </a:r>
            <a:r>
              <a:rPr lang="ru-RU"/>
              <a:t> к центру Земли             </a:t>
            </a:r>
            <a:r>
              <a:rPr lang="en-US"/>
              <a:t>                  </a:t>
            </a:r>
            <a:r>
              <a:rPr lang="ru-RU"/>
              <a:t>  </a:t>
            </a:r>
            <a:br>
              <a:rPr lang="ru-RU"/>
            </a:br>
            <a:r>
              <a:rPr lang="ru-RU"/>
              <a:t>                             </a:t>
            </a:r>
            <a:r>
              <a:rPr lang="en-US"/>
              <a:t>                 </a:t>
            </a:r>
            <a:r>
              <a:rPr lang="ru-RU"/>
              <a:t>                   </a:t>
            </a:r>
            <a:r>
              <a:rPr lang="en-US"/>
              <a:t>           </a:t>
            </a:r>
            <a:r>
              <a:rPr lang="ru-RU"/>
              <a:t/>
            </a:r>
            <a:br>
              <a:rPr lang="ru-RU"/>
            </a:br>
            <a:r>
              <a:rPr lang="en-US"/>
              <a:t>   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            </a:t>
            </a:r>
            <a:r>
              <a:rPr lang="en-US"/>
              <a:t>          F</a:t>
            </a:r>
            <a:endParaRPr lang="ru-RU"/>
          </a:p>
        </p:txBody>
      </p:sp>
      <p:pic>
        <p:nvPicPr>
          <p:cNvPr id="39941" name="Picture 5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0"/>
            <a:ext cx="1979613" cy="1819275"/>
          </a:xfrm>
          <a:prstGeom prst="rect">
            <a:avLst/>
          </a:prstGeom>
          <a:noFill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292725" y="4292600"/>
            <a:ext cx="1511300" cy="720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011863" y="4581525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6227763" y="50847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5940425" y="4508500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755650" y="3860800"/>
            <a:ext cx="2089150" cy="2230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1835150" y="50133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1835150" y="3933825"/>
            <a:ext cx="730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H="1">
            <a:off x="1979613" y="4868863"/>
            <a:ext cx="9366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 flipV="1">
            <a:off x="1908175" y="5157788"/>
            <a:ext cx="2159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755650" y="4724400"/>
            <a:ext cx="10080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2195513" y="5949950"/>
            <a:ext cx="360362" cy="431800"/>
          </a:xfrm>
          <a:prstGeom prst="smileyFace">
            <a:avLst>
              <a:gd name="adj" fmla="val 4653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4" name="AutoShape 1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23850" y="4508500"/>
            <a:ext cx="503238" cy="4333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9955" name="Picture 19" descr="j01498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0" y="2921000"/>
            <a:ext cx="1268413" cy="1016000"/>
          </a:xfrm>
          <a:prstGeom prst="rect">
            <a:avLst/>
          </a:prstGeom>
          <a:noFill/>
        </p:spPr>
      </p:pic>
      <p:sp>
        <p:nvSpPr>
          <p:cNvPr id="39956" name="Line 20"/>
          <p:cNvSpPr>
            <a:spLocks noChangeShapeType="1"/>
          </p:cNvSpPr>
          <p:nvPr/>
        </p:nvSpPr>
        <p:spPr bwMode="auto">
          <a:xfrm>
            <a:off x="2843213" y="47974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9957" name="Picture 21" descr="j01498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4581525"/>
            <a:ext cx="576262" cy="655638"/>
          </a:xfrm>
          <a:prstGeom prst="rect">
            <a:avLst/>
          </a:prstGeom>
          <a:noFill/>
        </p:spPr>
      </p:pic>
      <p:pic>
        <p:nvPicPr>
          <p:cNvPr id="39958" name="Picture 22" descr="j02129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429000"/>
            <a:ext cx="865188" cy="57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0000"/>
                </a:solidFill>
              </a:rPr>
              <a:t>Алгоритм построения силы тяжести на чертеже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указать точку приложения силы (центр масс тела);</a:t>
            </a:r>
          </a:p>
          <a:p>
            <a:r>
              <a:rPr lang="ru-RU"/>
              <a:t>построить перпендикуляр к поверхности Земли;</a:t>
            </a:r>
          </a:p>
          <a:p>
            <a:r>
              <a:rPr lang="ru-RU"/>
              <a:t>направить стрелку вниз.</a:t>
            </a:r>
          </a:p>
        </p:txBody>
      </p:sp>
      <p:pic>
        <p:nvPicPr>
          <p:cNvPr id="34820" name="Picture 4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652963"/>
            <a:ext cx="1979612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323850" y="333375"/>
            <a:ext cx="8569325" cy="6191250"/>
            <a:chOff x="774" y="1031"/>
            <a:chExt cx="14940" cy="9180"/>
          </a:xfrm>
        </p:grpSpPr>
        <p:grpSp>
          <p:nvGrpSpPr>
            <p:cNvPr id="35845" name="Group 5"/>
            <p:cNvGrpSpPr>
              <a:grpSpLocks/>
            </p:cNvGrpSpPr>
            <p:nvPr/>
          </p:nvGrpSpPr>
          <p:grpSpPr bwMode="auto">
            <a:xfrm>
              <a:off x="774" y="1031"/>
              <a:ext cx="14940" cy="7174"/>
              <a:chOff x="774" y="1031"/>
              <a:chExt cx="14940" cy="7174"/>
            </a:xfrm>
          </p:grpSpPr>
          <p:grpSp>
            <p:nvGrpSpPr>
              <p:cNvPr id="35846" name="Group 6"/>
              <p:cNvGrpSpPr>
                <a:grpSpLocks/>
              </p:cNvGrpSpPr>
              <p:nvPr/>
            </p:nvGrpSpPr>
            <p:grpSpPr bwMode="auto">
              <a:xfrm>
                <a:off x="774" y="6268"/>
                <a:ext cx="14940" cy="523"/>
                <a:chOff x="2241" y="3294"/>
                <a:chExt cx="6120" cy="180"/>
              </a:xfrm>
            </p:grpSpPr>
            <p:sp>
              <p:nvSpPr>
                <p:cNvPr id="35847" name="Line 7"/>
                <p:cNvSpPr>
                  <a:spLocks noChangeShapeType="1"/>
                </p:cNvSpPr>
                <p:nvPr/>
              </p:nvSpPr>
              <p:spPr bwMode="auto">
                <a:xfrm>
                  <a:off x="2241" y="3294"/>
                  <a:ext cx="6120" cy="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48" name="Line 8"/>
                <p:cNvSpPr>
                  <a:spLocks noChangeShapeType="1"/>
                </p:cNvSpPr>
                <p:nvPr/>
              </p:nvSpPr>
              <p:spPr bwMode="auto">
                <a:xfrm>
                  <a:off x="224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49" name="Line 9"/>
                <p:cNvSpPr>
                  <a:spLocks noChangeShapeType="1"/>
                </p:cNvSpPr>
                <p:nvPr/>
              </p:nvSpPr>
              <p:spPr bwMode="auto">
                <a:xfrm>
                  <a:off x="242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50" name="Line 10"/>
                <p:cNvSpPr>
                  <a:spLocks noChangeShapeType="1"/>
                </p:cNvSpPr>
                <p:nvPr/>
              </p:nvSpPr>
              <p:spPr bwMode="auto">
                <a:xfrm>
                  <a:off x="260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51" name="Line 11"/>
                <p:cNvSpPr>
                  <a:spLocks noChangeShapeType="1"/>
                </p:cNvSpPr>
                <p:nvPr/>
              </p:nvSpPr>
              <p:spPr bwMode="auto">
                <a:xfrm>
                  <a:off x="278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52" name="Line 12"/>
                <p:cNvSpPr>
                  <a:spLocks noChangeShapeType="1"/>
                </p:cNvSpPr>
                <p:nvPr/>
              </p:nvSpPr>
              <p:spPr bwMode="auto">
                <a:xfrm>
                  <a:off x="296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53" name="Line 13"/>
                <p:cNvSpPr>
                  <a:spLocks noChangeShapeType="1"/>
                </p:cNvSpPr>
                <p:nvPr/>
              </p:nvSpPr>
              <p:spPr bwMode="auto">
                <a:xfrm>
                  <a:off x="314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54" name="Line 14"/>
                <p:cNvSpPr>
                  <a:spLocks noChangeShapeType="1"/>
                </p:cNvSpPr>
                <p:nvPr/>
              </p:nvSpPr>
              <p:spPr bwMode="auto">
                <a:xfrm>
                  <a:off x="332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55" name="Line 15"/>
                <p:cNvSpPr>
                  <a:spLocks noChangeShapeType="1"/>
                </p:cNvSpPr>
                <p:nvPr/>
              </p:nvSpPr>
              <p:spPr bwMode="auto">
                <a:xfrm>
                  <a:off x="350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56" name="Line 16"/>
                <p:cNvSpPr>
                  <a:spLocks noChangeShapeType="1"/>
                </p:cNvSpPr>
                <p:nvPr/>
              </p:nvSpPr>
              <p:spPr bwMode="auto">
                <a:xfrm>
                  <a:off x="368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57" name="Line 17"/>
                <p:cNvSpPr>
                  <a:spLocks noChangeShapeType="1"/>
                </p:cNvSpPr>
                <p:nvPr/>
              </p:nvSpPr>
              <p:spPr bwMode="auto">
                <a:xfrm>
                  <a:off x="386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58" name="Line 18"/>
                <p:cNvSpPr>
                  <a:spLocks noChangeShapeType="1"/>
                </p:cNvSpPr>
                <p:nvPr/>
              </p:nvSpPr>
              <p:spPr bwMode="auto">
                <a:xfrm>
                  <a:off x="404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59" name="Line 19"/>
                <p:cNvSpPr>
                  <a:spLocks noChangeShapeType="1"/>
                </p:cNvSpPr>
                <p:nvPr/>
              </p:nvSpPr>
              <p:spPr bwMode="auto">
                <a:xfrm>
                  <a:off x="422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60" name="Line 20"/>
                <p:cNvSpPr>
                  <a:spLocks noChangeShapeType="1"/>
                </p:cNvSpPr>
                <p:nvPr/>
              </p:nvSpPr>
              <p:spPr bwMode="auto">
                <a:xfrm>
                  <a:off x="440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61" name="Line 21"/>
                <p:cNvSpPr>
                  <a:spLocks noChangeShapeType="1"/>
                </p:cNvSpPr>
                <p:nvPr/>
              </p:nvSpPr>
              <p:spPr bwMode="auto">
                <a:xfrm>
                  <a:off x="458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62" name="Line 22"/>
                <p:cNvSpPr>
                  <a:spLocks noChangeShapeType="1"/>
                </p:cNvSpPr>
                <p:nvPr/>
              </p:nvSpPr>
              <p:spPr bwMode="auto">
                <a:xfrm>
                  <a:off x="494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63" name="Line 23"/>
                <p:cNvSpPr>
                  <a:spLocks noChangeShapeType="1"/>
                </p:cNvSpPr>
                <p:nvPr/>
              </p:nvSpPr>
              <p:spPr bwMode="auto">
                <a:xfrm>
                  <a:off x="476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64" name="Line 24"/>
                <p:cNvSpPr>
                  <a:spLocks noChangeShapeType="1"/>
                </p:cNvSpPr>
                <p:nvPr/>
              </p:nvSpPr>
              <p:spPr bwMode="auto">
                <a:xfrm>
                  <a:off x="512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65" name="Line 25"/>
                <p:cNvSpPr>
                  <a:spLocks noChangeShapeType="1"/>
                </p:cNvSpPr>
                <p:nvPr/>
              </p:nvSpPr>
              <p:spPr bwMode="auto">
                <a:xfrm>
                  <a:off x="530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66" name="Line 26"/>
                <p:cNvSpPr>
                  <a:spLocks noChangeShapeType="1"/>
                </p:cNvSpPr>
                <p:nvPr/>
              </p:nvSpPr>
              <p:spPr bwMode="auto">
                <a:xfrm>
                  <a:off x="548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67" name="Line 27"/>
                <p:cNvSpPr>
                  <a:spLocks noChangeShapeType="1"/>
                </p:cNvSpPr>
                <p:nvPr/>
              </p:nvSpPr>
              <p:spPr bwMode="auto">
                <a:xfrm>
                  <a:off x="566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68" name="Line 28"/>
                <p:cNvSpPr>
                  <a:spLocks noChangeShapeType="1"/>
                </p:cNvSpPr>
                <p:nvPr/>
              </p:nvSpPr>
              <p:spPr bwMode="auto">
                <a:xfrm>
                  <a:off x="584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69" name="Line 29"/>
                <p:cNvSpPr>
                  <a:spLocks noChangeShapeType="1"/>
                </p:cNvSpPr>
                <p:nvPr/>
              </p:nvSpPr>
              <p:spPr bwMode="auto">
                <a:xfrm>
                  <a:off x="602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0" name="Line 30"/>
                <p:cNvSpPr>
                  <a:spLocks noChangeShapeType="1"/>
                </p:cNvSpPr>
                <p:nvPr/>
              </p:nvSpPr>
              <p:spPr bwMode="auto">
                <a:xfrm>
                  <a:off x="620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1" name="Line 31"/>
                <p:cNvSpPr>
                  <a:spLocks noChangeShapeType="1"/>
                </p:cNvSpPr>
                <p:nvPr/>
              </p:nvSpPr>
              <p:spPr bwMode="auto">
                <a:xfrm>
                  <a:off x="638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2" name="Line 32"/>
                <p:cNvSpPr>
                  <a:spLocks noChangeShapeType="1"/>
                </p:cNvSpPr>
                <p:nvPr/>
              </p:nvSpPr>
              <p:spPr bwMode="auto">
                <a:xfrm>
                  <a:off x="656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3" name="Line 33"/>
                <p:cNvSpPr>
                  <a:spLocks noChangeShapeType="1"/>
                </p:cNvSpPr>
                <p:nvPr/>
              </p:nvSpPr>
              <p:spPr bwMode="auto">
                <a:xfrm>
                  <a:off x="674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4" name="Line 34"/>
                <p:cNvSpPr>
                  <a:spLocks noChangeShapeType="1"/>
                </p:cNvSpPr>
                <p:nvPr/>
              </p:nvSpPr>
              <p:spPr bwMode="auto">
                <a:xfrm>
                  <a:off x="692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5" name="Line 35"/>
                <p:cNvSpPr>
                  <a:spLocks noChangeShapeType="1"/>
                </p:cNvSpPr>
                <p:nvPr/>
              </p:nvSpPr>
              <p:spPr bwMode="auto">
                <a:xfrm>
                  <a:off x="710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6" name="Line 36"/>
                <p:cNvSpPr>
                  <a:spLocks noChangeShapeType="1"/>
                </p:cNvSpPr>
                <p:nvPr/>
              </p:nvSpPr>
              <p:spPr bwMode="auto">
                <a:xfrm>
                  <a:off x="728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7" name="Line 37"/>
                <p:cNvSpPr>
                  <a:spLocks noChangeShapeType="1"/>
                </p:cNvSpPr>
                <p:nvPr/>
              </p:nvSpPr>
              <p:spPr bwMode="auto">
                <a:xfrm>
                  <a:off x="746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8" name="Line 38"/>
                <p:cNvSpPr>
                  <a:spLocks noChangeShapeType="1"/>
                </p:cNvSpPr>
                <p:nvPr/>
              </p:nvSpPr>
              <p:spPr bwMode="auto">
                <a:xfrm>
                  <a:off x="764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9" name="Line 39"/>
                <p:cNvSpPr>
                  <a:spLocks noChangeShapeType="1"/>
                </p:cNvSpPr>
                <p:nvPr/>
              </p:nvSpPr>
              <p:spPr bwMode="auto">
                <a:xfrm>
                  <a:off x="782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80" name="Line 40"/>
                <p:cNvSpPr>
                  <a:spLocks noChangeShapeType="1"/>
                </p:cNvSpPr>
                <p:nvPr/>
              </p:nvSpPr>
              <p:spPr bwMode="auto">
                <a:xfrm>
                  <a:off x="800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81" name="Line 41"/>
                <p:cNvSpPr>
                  <a:spLocks noChangeShapeType="1"/>
                </p:cNvSpPr>
                <p:nvPr/>
              </p:nvSpPr>
              <p:spPr bwMode="auto">
                <a:xfrm>
                  <a:off x="8181" y="3294"/>
                  <a:ext cx="180" cy="18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5882" name="Rectangle 42"/>
              <p:cNvSpPr>
                <a:spLocks noChangeArrowheads="1"/>
              </p:cNvSpPr>
              <p:nvPr/>
            </p:nvSpPr>
            <p:spPr bwMode="auto">
              <a:xfrm>
                <a:off x="5168" y="1031"/>
                <a:ext cx="5712" cy="5237"/>
              </a:xfrm>
              <a:prstGeom prst="rect">
                <a:avLst/>
              </a:prstGeom>
              <a:solidFill>
                <a:srgbClr val="CCFFFF"/>
              </a:solidFill>
              <a:ln w="762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83" name="Line 43"/>
              <p:cNvSpPr>
                <a:spLocks noChangeShapeType="1"/>
              </p:cNvSpPr>
              <p:nvPr/>
            </p:nvSpPr>
            <p:spPr bwMode="auto">
              <a:xfrm flipH="1" flipV="1">
                <a:off x="7881" y="3432"/>
                <a:ext cx="12" cy="477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triangle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884" name="Group 44"/>
            <p:cNvGrpSpPr>
              <a:grpSpLocks/>
            </p:cNvGrpSpPr>
            <p:nvPr/>
          </p:nvGrpSpPr>
          <p:grpSpPr bwMode="auto">
            <a:xfrm>
              <a:off x="9054" y="6971"/>
              <a:ext cx="2700" cy="3240"/>
              <a:chOff x="11320" y="2471"/>
              <a:chExt cx="3479" cy="4494"/>
            </a:xfrm>
          </p:grpSpPr>
          <p:sp>
            <p:nvSpPr>
              <p:cNvPr id="35885" name="WordArt 4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759" y="2995"/>
                <a:ext cx="2601" cy="388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6000" kern="10">
                    <a:ln w="762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F </a:t>
                </a:r>
                <a:endParaRPr lang="ru-RU" sz="6000" kern="10">
                  <a:ln w="762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5886" name="WordArt 4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517" y="5089"/>
                <a:ext cx="1282" cy="187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762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т</a:t>
                </a:r>
              </a:p>
            </p:txBody>
          </p:sp>
          <p:sp>
            <p:nvSpPr>
              <p:cNvPr id="35887" name="Line 47"/>
              <p:cNvSpPr>
                <a:spLocks noChangeShapeType="1"/>
              </p:cNvSpPr>
              <p:nvPr/>
            </p:nvSpPr>
            <p:spPr bwMode="auto">
              <a:xfrm>
                <a:off x="11320" y="2471"/>
                <a:ext cx="3076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5888" name="Picture 48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149725"/>
            <a:ext cx="1979612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>
                <a:solidFill>
                  <a:srgbClr val="CC0066"/>
                </a:solidFill>
              </a:rPr>
              <a:t>Сила тяжести.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1116013" y="3068638"/>
          <a:ext cx="7200900" cy="2754312"/>
        </p:xfrm>
        <a:graphic>
          <a:graphicData uri="http://schemas.openxmlformats.org/presentationml/2006/ole">
            <p:oleObj spid="_x0000_s31750" name="Формула" r:id="rId3" imgW="520474" imgH="203112" progId="Equation.3">
              <p:embed/>
            </p:oleObj>
          </a:graphicData>
        </a:graphic>
      </p:graphicFrame>
      <p:pic>
        <p:nvPicPr>
          <p:cNvPr id="31752" name="Picture 8" descr="А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3850" y="0"/>
            <a:ext cx="1763713" cy="1763713"/>
          </a:xfrm>
          <a:prstGeom prst="rect">
            <a:avLst/>
          </a:prstGeom>
          <a:noFill/>
        </p:spPr>
      </p:pic>
      <p:pic>
        <p:nvPicPr>
          <p:cNvPr id="31753" name="Picture 9" descr="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5435600"/>
            <a:ext cx="1547812" cy="1422400"/>
          </a:xfrm>
          <a:prstGeom prst="rect">
            <a:avLst/>
          </a:prstGeom>
          <a:noFill/>
        </p:spPr>
      </p:pic>
      <p:pic>
        <p:nvPicPr>
          <p:cNvPr id="31755" name="Picture 11" descr="Барбос"/>
          <p:cNvPicPr>
            <a:picLocks noGrp="1" noChangeAspect="1" noChangeArrowheads="1" noCrop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7416800" y="1628775"/>
            <a:ext cx="1727200" cy="2114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0" y="0"/>
            <a:ext cx="9144000" cy="6165850"/>
            <a:chOff x="742" y="1567"/>
            <a:chExt cx="14220" cy="7843"/>
          </a:xfrm>
        </p:grpSpPr>
        <p:grpSp>
          <p:nvGrpSpPr>
            <p:cNvPr id="87045" name="Group 5"/>
            <p:cNvGrpSpPr>
              <a:grpSpLocks/>
            </p:cNvGrpSpPr>
            <p:nvPr/>
          </p:nvGrpSpPr>
          <p:grpSpPr bwMode="auto">
            <a:xfrm>
              <a:off x="742" y="1567"/>
              <a:ext cx="14220" cy="7843"/>
              <a:chOff x="1494" y="1571"/>
              <a:chExt cx="14220" cy="8112"/>
            </a:xfrm>
          </p:grpSpPr>
          <p:sp useBgFill="1">
            <p:nvSpPr>
              <p:cNvPr id="87046" name="AutoShape 6"/>
              <p:cNvSpPr>
                <a:spLocks noChangeArrowheads="1"/>
              </p:cNvSpPr>
              <p:nvPr/>
            </p:nvSpPr>
            <p:spPr bwMode="auto">
              <a:xfrm>
                <a:off x="1494" y="1571"/>
                <a:ext cx="14220" cy="8100"/>
              </a:xfrm>
              <a:prstGeom prst="flowChartExtract">
                <a:avLst/>
              </a:prstGeom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 useBgFill="1">
            <p:nvSpPr>
              <p:cNvPr id="87047" name="Line 7"/>
              <p:cNvSpPr>
                <a:spLocks noChangeShapeType="1"/>
              </p:cNvSpPr>
              <p:nvPr/>
            </p:nvSpPr>
            <p:spPr bwMode="auto">
              <a:xfrm>
                <a:off x="8586" y="6452"/>
                <a:ext cx="7" cy="3231"/>
              </a:xfrm>
              <a:prstGeom prst="line">
                <a:avLst/>
              </a:prstGeom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 useBgFill="1">
            <p:nvSpPr>
              <p:cNvPr id="87048" name="Line 8"/>
              <p:cNvSpPr>
                <a:spLocks noChangeShapeType="1"/>
              </p:cNvSpPr>
              <p:nvPr/>
            </p:nvSpPr>
            <p:spPr bwMode="auto">
              <a:xfrm>
                <a:off x="4320" y="6441"/>
                <a:ext cx="857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7049" name="Group 9"/>
            <p:cNvGrpSpPr>
              <a:grpSpLocks/>
            </p:cNvGrpSpPr>
            <p:nvPr/>
          </p:nvGrpSpPr>
          <p:grpSpPr bwMode="auto">
            <a:xfrm>
              <a:off x="3976" y="3367"/>
              <a:ext cx="7593" cy="5661"/>
              <a:chOff x="3976" y="3367"/>
              <a:chExt cx="7593" cy="5661"/>
            </a:xfrm>
          </p:grpSpPr>
          <p:sp>
            <p:nvSpPr>
              <p:cNvPr id="87050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856" y="3367"/>
                <a:ext cx="2340" cy="25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6600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F</a:t>
                </a:r>
                <a:endParaRPr lang="ru-RU" sz="6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1"/>
                  </a:gradFill>
                  <a:latin typeface="Times New Roman"/>
                  <a:cs typeface="Times New Roman"/>
                </a:endParaRPr>
              </a:p>
            </p:txBody>
          </p:sp>
          <p:sp>
            <p:nvSpPr>
              <p:cNvPr id="87051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76" y="6607"/>
                <a:ext cx="2248" cy="242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6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m</a:t>
                </a:r>
                <a:endParaRPr lang="ru-RU" sz="6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1"/>
                  </a:gradFill>
                  <a:latin typeface="Times New Roman"/>
                  <a:cs typeface="Times New Roman"/>
                </a:endParaRPr>
              </a:p>
            </p:txBody>
          </p:sp>
          <p:sp>
            <p:nvSpPr>
              <p:cNvPr id="87052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9309" y="6611"/>
                <a:ext cx="2260" cy="240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6600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1"/>
                    </a:gradFill>
                    <a:latin typeface="Times New Roman"/>
                    <a:cs typeface="Times New Roman"/>
                  </a:rPr>
                  <a:t>g</a:t>
                </a:r>
                <a:endParaRPr lang="ru-RU" sz="6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1"/>
                  </a:gra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87053" name="AutoShape 13"/>
          <p:cNvSpPr>
            <a:spLocks noChangeArrowheads="1"/>
          </p:cNvSpPr>
          <p:nvPr/>
        </p:nvSpPr>
        <p:spPr bwMode="auto">
          <a:xfrm>
            <a:off x="2843213" y="2492375"/>
            <a:ext cx="865187" cy="1441450"/>
          </a:xfrm>
          <a:prstGeom prst="curvedRightArrow">
            <a:avLst>
              <a:gd name="adj1" fmla="val 33321"/>
              <a:gd name="adj2" fmla="val 6664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054" name="AutoShape 14"/>
          <p:cNvSpPr>
            <a:spLocks noChangeArrowheads="1"/>
          </p:cNvSpPr>
          <p:nvPr/>
        </p:nvSpPr>
        <p:spPr bwMode="auto">
          <a:xfrm>
            <a:off x="3708400" y="5589588"/>
            <a:ext cx="503238" cy="1008062"/>
          </a:xfrm>
          <a:prstGeom prst="curvedRightArrow">
            <a:avLst>
              <a:gd name="adj1" fmla="val 49838"/>
              <a:gd name="adj2" fmla="val 8012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055" name="AutoShape 15"/>
          <p:cNvSpPr>
            <a:spLocks noChangeArrowheads="1"/>
          </p:cNvSpPr>
          <p:nvPr/>
        </p:nvSpPr>
        <p:spPr bwMode="auto">
          <a:xfrm>
            <a:off x="7164388" y="4221163"/>
            <a:ext cx="71437" cy="1295400"/>
          </a:xfrm>
          <a:prstGeom prst="curvedUpArrow">
            <a:avLst>
              <a:gd name="adj1" fmla="val 20000"/>
              <a:gd name="adj2" fmla="val 40000"/>
              <a:gd name="adj3" fmla="val 6044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057" name="AutoShape 17"/>
          <p:cNvSpPr>
            <a:spLocks noChangeArrowheads="1"/>
          </p:cNvSpPr>
          <p:nvPr/>
        </p:nvSpPr>
        <p:spPr bwMode="auto">
          <a:xfrm>
            <a:off x="6948488" y="4076700"/>
            <a:ext cx="863600" cy="865188"/>
          </a:xfrm>
          <a:prstGeom prst="curvedUpArrow">
            <a:avLst>
              <a:gd name="adj1" fmla="val 28231"/>
              <a:gd name="adj2" fmla="val 48231"/>
              <a:gd name="adj3" fmla="val 333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459413"/>
          </a:xfrm>
        </p:spPr>
        <p:txBody>
          <a:bodyPr/>
          <a:lstStyle/>
          <a:p>
            <a:r>
              <a:rPr lang="ru-RU" sz="6000">
                <a:solidFill>
                  <a:srgbClr val="CC0066"/>
                </a:solidFill>
              </a:rPr>
              <a:t>Чем больше масса,</a:t>
            </a:r>
            <a:r>
              <a:rPr lang="ru-RU"/>
              <a:t> </a:t>
            </a:r>
            <a:br>
              <a:rPr lang="ru-RU"/>
            </a:br>
            <a:r>
              <a:rPr lang="ru-RU">
                <a:solidFill>
                  <a:srgbClr val="000066"/>
                </a:solidFill>
              </a:rPr>
              <a:t>тем больше сила тяжести,</a:t>
            </a:r>
            <a:r>
              <a:rPr lang="ru-RU"/>
              <a:t> </a:t>
            </a:r>
          </a:p>
        </p:txBody>
      </p:sp>
      <p:pic>
        <p:nvPicPr>
          <p:cNvPr id="43013" name="Picture 5" descr="читай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0100" y="4365625"/>
            <a:ext cx="1993900" cy="2492375"/>
          </a:xfrm>
          <a:prstGeom prst="rect">
            <a:avLst/>
          </a:prstGeom>
          <a:noFill/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 flipH="1">
            <a:off x="468313" y="1989138"/>
            <a:ext cx="1841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тела.</a:t>
            </a:r>
          </a:p>
        </p:txBody>
      </p:sp>
      <p:pic>
        <p:nvPicPr>
          <p:cNvPr id="43015" name="Picture 7" descr="дольмены на 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3095625" cy="1944688"/>
          </a:xfrm>
          <a:prstGeom prst="rect">
            <a:avLst/>
          </a:prstGeom>
          <a:noFill/>
        </p:spPr>
      </p:pic>
      <p:pic>
        <p:nvPicPr>
          <p:cNvPr id="43016" name="Picture 8" descr="mult-pi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292600"/>
            <a:ext cx="1871662" cy="228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0" y="1270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C00000"/>
                </a:solidFill>
              </a:rPr>
              <a:t>Сила. Явление тяготения. Сила тяжести</a:t>
            </a: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428625" y="3857625"/>
            <a:ext cx="77644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1. Может ли тело само изменить свою скорость без действия других тел?</a:t>
            </a:r>
          </a:p>
        </p:txBody>
      </p:sp>
      <p:pic>
        <p:nvPicPr>
          <p:cNvPr id="1044" name="Picture 50" descr="http://www.miasskids.ru/_fr/41/10381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1214438"/>
            <a:ext cx="1558925" cy="20002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45" name="Picture 52" descr="Картинка 4 из 2804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63" y="1214438"/>
            <a:ext cx="1730375" cy="20002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2782" name="TextBox 28"/>
          <p:cNvSpPr txBox="1">
            <a:spLocks noChangeArrowheads="1"/>
          </p:cNvSpPr>
          <p:nvPr/>
        </p:nvSpPr>
        <p:spPr bwMode="auto">
          <a:xfrm>
            <a:off x="1214438" y="2571750"/>
            <a:ext cx="325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Взаимодействие каких </a:t>
            </a:r>
          </a:p>
          <a:p>
            <a:r>
              <a:rPr lang="ru-RU"/>
              <a:t>тел изображено на рисунке?</a:t>
            </a:r>
          </a:p>
        </p:txBody>
      </p:sp>
      <p:sp>
        <p:nvSpPr>
          <p:cNvPr id="32784" name="Text Box 19"/>
          <p:cNvSpPr txBox="1">
            <a:spLocks noChangeArrowheads="1"/>
          </p:cNvSpPr>
          <p:nvPr/>
        </p:nvSpPr>
        <p:spPr bwMode="auto">
          <a:xfrm>
            <a:off x="285750" y="4643438"/>
            <a:ext cx="42846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2. Изменение скорости тела происходит</a:t>
            </a:r>
          </a:p>
          <a:p>
            <a:r>
              <a:rPr lang="ru-RU" sz="1600"/>
              <a:t>А. Без действия на него другого тела.</a:t>
            </a:r>
          </a:p>
          <a:p>
            <a:r>
              <a:rPr lang="ru-RU" sz="1600"/>
              <a:t>Б. После действия на него другого тела.</a:t>
            </a:r>
          </a:p>
          <a:p>
            <a:r>
              <a:rPr lang="ru-RU" sz="1600"/>
              <a:t>В. Пока на него действует другое тело.</a:t>
            </a:r>
          </a:p>
          <a:p>
            <a:r>
              <a:rPr lang="ru-RU" sz="1600"/>
              <a:t>Г. До того, как подействует на него другое</a:t>
            </a:r>
          </a:p>
          <a:p>
            <a:r>
              <a:rPr lang="ru-RU" sz="1600"/>
              <a:t> тело.</a:t>
            </a:r>
            <a:r>
              <a:rPr lang="ru-RU"/>
              <a:t>	</a:t>
            </a:r>
          </a:p>
        </p:txBody>
      </p:sp>
      <p:sp>
        <p:nvSpPr>
          <p:cNvPr id="32785" name="TextBox 32"/>
          <p:cNvSpPr txBox="1">
            <a:spLocks noChangeArrowheads="1"/>
          </p:cNvSpPr>
          <p:nvPr/>
        </p:nvSpPr>
        <p:spPr bwMode="auto">
          <a:xfrm>
            <a:off x="4857750" y="4643438"/>
            <a:ext cx="40814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3. При взаимодействии двух тел</a:t>
            </a:r>
          </a:p>
          <a:p>
            <a:r>
              <a:rPr lang="ru-RU" sz="1600"/>
              <a:t>А. Оба тела имеют одинаковую скорость</a:t>
            </a:r>
          </a:p>
          <a:p>
            <a:r>
              <a:rPr lang="ru-RU" sz="1600"/>
              <a:t>Б. Большую скорость приобретает тело</a:t>
            </a:r>
          </a:p>
          <a:p>
            <a:r>
              <a:rPr lang="ru-RU" sz="1600"/>
              <a:t> с большей массой.</a:t>
            </a:r>
          </a:p>
          <a:p>
            <a:r>
              <a:rPr lang="ru-RU" sz="1600"/>
              <a:t>В. Большую скорость приобретает тело</a:t>
            </a:r>
          </a:p>
          <a:p>
            <a:r>
              <a:rPr lang="ru-RU" sz="1600"/>
              <a:t> с меньшей массой.</a:t>
            </a:r>
          </a:p>
        </p:txBody>
      </p:sp>
    </p:spTree>
    <p:controls>
      <p:control spid="90114" name="Label1" r:id="rId2" imgW="142920" imgH="285840"/>
      <p:control spid="90115" name="Label2" r:id="rId3" imgW="142920" imgH="285840"/>
      <p:control spid="90116" name="Label3" r:id="rId4" imgW="142920" imgH="285840"/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62425"/>
          </a:xfrm>
        </p:spPr>
        <p:txBody>
          <a:bodyPr/>
          <a:lstStyle/>
          <a:p>
            <a:r>
              <a:rPr lang="ru-RU" sz="6000" i="1">
                <a:solidFill>
                  <a:srgbClr val="009900"/>
                </a:solidFill>
              </a:rPr>
              <a:t>Такая зависимость в математике называется прямой пропорциональной</a:t>
            </a:r>
            <a:r>
              <a:rPr lang="ru-RU" sz="4800"/>
              <a:t>.</a:t>
            </a:r>
            <a:r>
              <a:rPr lang="ru-RU"/>
              <a:t> </a:t>
            </a:r>
          </a:p>
        </p:txBody>
      </p:sp>
      <p:pic>
        <p:nvPicPr>
          <p:cNvPr id="47109" name="Picture 5" descr="читай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005263"/>
            <a:ext cx="1901825" cy="237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178550"/>
          </a:xfrm>
        </p:spPr>
        <p:txBody>
          <a:bodyPr/>
          <a:lstStyle/>
          <a:p>
            <a:r>
              <a:rPr lang="ru-RU"/>
              <a:t>График зависимости силы тяжести от массы тела будет прямой линией, идущей через начало координат.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 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49157" name="Picture 5" descr="читай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005263"/>
            <a:ext cx="1901825" cy="2376487"/>
          </a:xfrm>
          <a:prstGeom prst="rect">
            <a:avLst/>
          </a:prstGeom>
          <a:noFill/>
        </p:spPr>
      </p:pic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971550" y="3357563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971550" y="558958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V="1">
            <a:off x="971550" y="3933825"/>
            <a:ext cx="1871663" cy="158273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23850" y="3284538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</a:t>
            </a:r>
            <a:endParaRPr lang="ru-RU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3184525" y="55372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6" name="Object 6"/>
          <p:cNvGraphicFramePr>
            <a:graphicFrameLocks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06" name="Документ" r:id="rId3" imgW="6433920" imgH="444312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10125"/>
          </a:xfrm>
        </p:spPr>
        <p:txBody>
          <a:bodyPr/>
          <a:lstStyle/>
          <a:p>
            <a:r>
              <a:rPr lang="ru-RU"/>
              <a:t>Коэффициент пропорциональности между силой тяжести и массой тела – </a:t>
            </a:r>
            <a:r>
              <a:rPr lang="ru-RU">
                <a:solidFill>
                  <a:srgbClr val="FF0000"/>
                </a:solidFill>
              </a:rPr>
              <a:t>называют ускорением свободного падения.</a:t>
            </a:r>
          </a:p>
        </p:txBody>
      </p:sp>
      <p:pic>
        <p:nvPicPr>
          <p:cNvPr id="53253" name="Picture 5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425"/>
            <a:ext cx="1979613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0000"/>
                </a:solidFill>
              </a:rPr>
              <a:t>Ускорение свободного падения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1476375" y="1916113"/>
          <a:ext cx="5761038" cy="3641725"/>
        </p:xfrm>
        <a:graphic>
          <a:graphicData uri="http://schemas.openxmlformats.org/presentationml/2006/ole">
            <p:oleObj spid="_x0000_s88069" name="Формула" r:id="rId3" imgW="622030" imgH="393529" progId="Equation.3">
              <p:embed/>
            </p:oleObj>
          </a:graphicData>
        </a:graphic>
      </p:graphicFrame>
      <p:pic>
        <p:nvPicPr>
          <p:cNvPr id="88071" name="Picture 7" descr="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5038725"/>
            <a:ext cx="1979613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34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Деформация тела</a:t>
            </a: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4787900" y="1557338"/>
            <a:ext cx="3683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3200"/>
          </a:p>
        </p:txBody>
      </p:sp>
      <p:pic>
        <p:nvPicPr>
          <p:cNvPr id="5128" name="Picture 5" descr="Гамак под медведем растянут сильнее, чем под бабочкой. Следовательно, медведь давит на гамак с большей сил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4791075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2"/>
          <p:cNvSpPr>
            <a:spLocks noChangeArrowheads="1"/>
          </p:cNvSpPr>
          <p:nvPr/>
        </p:nvSpPr>
        <p:spPr bwMode="auto">
          <a:xfrm>
            <a:off x="468313" y="1196975"/>
            <a:ext cx="4211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400" b="1" dirty="0"/>
          </a:p>
        </p:txBody>
      </p:sp>
      <p:pic>
        <p:nvPicPr>
          <p:cNvPr id="5130" name="Picture 17" descr="Картинка 17 из 1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785794"/>
            <a:ext cx="3529013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19"/>
          <p:cNvSpPr txBox="1">
            <a:spLocks noChangeArrowheads="1"/>
          </p:cNvSpPr>
          <p:nvPr/>
        </p:nvSpPr>
        <p:spPr bwMode="auto">
          <a:xfrm>
            <a:off x="468313" y="5214950"/>
            <a:ext cx="7416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rgbClr val="FF0000"/>
                </a:solidFill>
              </a:rPr>
              <a:t>Сила </a:t>
            </a:r>
            <a:r>
              <a:rPr lang="ru-RU" sz="2400" b="1" dirty="0">
                <a:solidFill>
                  <a:srgbClr val="FF0000"/>
                </a:solidFill>
              </a:rPr>
              <a:t>– мера взаимодействия тел</a:t>
            </a:r>
            <a:r>
              <a:rPr lang="ru-RU" sz="2400" dirty="0" smtClean="0"/>
              <a:t>,</a:t>
            </a:r>
          </a:p>
          <a:p>
            <a:pPr marL="342900" indent="-342900" algn="ctr"/>
            <a:r>
              <a:rPr lang="ru-RU" sz="2400" dirty="0" smtClean="0"/>
              <a:t> </a:t>
            </a:r>
            <a:r>
              <a:rPr lang="ru-RU" sz="2400" b="1" i="1" dirty="0"/>
              <a:t>в результате воздействия силы тела могут изменить скорость или деформироваться.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Сила</a:t>
            </a:r>
          </a:p>
        </p:txBody>
      </p:sp>
      <p:pic>
        <p:nvPicPr>
          <p:cNvPr id="8195" name="Picture 5" descr="Сила воздействия на тележку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43663" y="1484313"/>
            <a:ext cx="2447925" cy="1957387"/>
          </a:xfrm>
          <a:noFill/>
        </p:spPr>
      </p:pic>
      <p:pic>
        <p:nvPicPr>
          <p:cNvPr id="8196" name="Picture 4" descr="Сложение сил_ лебедь-рак-щу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429000"/>
            <a:ext cx="255587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412875"/>
            <a:ext cx="540067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323850" y="5157788"/>
            <a:ext cx="61198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 b="1">
                <a:latin typeface="Times New Roman" pitchFamily="18" charset="0"/>
              </a:rPr>
              <a:t>При изображении силы необходимо знать: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</a:rPr>
              <a:t>Модуль силы;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</a:rPr>
              <a:t>Точку приложения силы;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Times New Roman" pitchFamily="18" charset="0"/>
              </a:rPr>
              <a:t>Направление действия силы.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7885113" y="61658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1" name="Object 17"/>
          <p:cNvGraphicFramePr>
            <a:graphicFrameLocks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6401" name="Документ" r:id="rId3" imgW="2744640" imgH="2012760" progId="Word.Document.8">
              <p:embed/>
            </p:oleObj>
          </a:graphicData>
        </a:graphic>
      </p:graphicFrame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84213" y="4551363"/>
            <a:ext cx="7886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chemeClr val="bg1"/>
                </a:solidFill>
              </a:rPr>
              <a:t>ПОЧЕМУ  МЯЧ, ВЫПУЩЕННЫЙ ИЗ РУК</a:t>
            </a:r>
          </a:p>
          <a:p>
            <a:r>
              <a:rPr lang="ru-RU" sz="3200" i="1">
                <a:solidFill>
                  <a:schemeClr val="bg1"/>
                </a:solidFill>
              </a:rPr>
              <a:t> УПАЛ НА ЗЕМЛЮ????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78100"/>
          </a:xfrm>
        </p:spPr>
        <p:txBody>
          <a:bodyPr/>
          <a:lstStyle/>
          <a:p>
            <a:r>
              <a:rPr lang="ru-RU" sz="4800">
                <a:solidFill>
                  <a:srgbClr val="FF0000"/>
                </a:solidFill>
              </a:rPr>
              <a:t>Почему прыгнувший вверх человек вскоре снова оказывается внизу?</a:t>
            </a:r>
          </a:p>
        </p:txBody>
      </p:sp>
      <p:pic>
        <p:nvPicPr>
          <p:cNvPr id="17413" name="Picture 5" descr="А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357563"/>
            <a:ext cx="2808287" cy="28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r>
              <a:rPr lang="ru-RU" i="1">
                <a:solidFill>
                  <a:srgbClr val="FF0000"/>
                </a:solidFill>
              </a:rPr>
              <a:t>Как вы думаете, в чем здесь дело?</a:t>
            </a:r>
            <a:br>
              <a:rPr lang="ru-RU" i="1">
                <a:solidFill>
                  <a:srgbClr val="FF0000"/>
                </a:solidFill>
              </a:rPr>
            </a:br>
            <a:r>
              <a:rPr lang="ru-RU" i="1">
                <a:solidFill>
                  <a:srgbClr val="FF0000"/>
                </a:solidFill>
              </a:rPr>
              <a:t/>
            </a:r>
            <a:br>
              <a:rPr lang="ru-RU" i="1">
                <a:solidFill>
                  <a:srgbClr val="FF0000"/>
                </a:solidFill>
              </a:rPr>
            </a:br>
            <a:r>
              <a:rPr lang="ru-RU" i="1">
                <a:solidFill>
                  <a:srgbClr val="FF0000"/>
                </a:solidFill>
              </a:rPr>
              <a:t>Притяжение </a:t>
            </a:r>
            <a:br>
              <a:rPr lang="ru-RU" i="1">
                <a:solidFill>
                  <a:srgbClr val="FF0000"/>
                </a:solidFill>
              </a:rPr>
            </a:br>
            <a:r>
              <a:rPr lang="ru-RU" i="1">
                <a:solidFill>
                  <a:srgbClr val="FF0000"/>
                </a:solidFill>
              </a:rPr>
              <a:t>Земли!</a:t>
            </a:r>
          </a:p>
        </p:txBody>
      </p:sp>
      <p:pic>
        <p:nvPicPr>
          <p:cNvPr id="19461" name="Picture 5" descr="читай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005263"/>
            <a:ext cx="1901825" cy="2376487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492500" y="981075"/>
            <a:ext cx="480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88913"/>
            <a:ext cx="6400800" cy="1727200"/>
          </a:xfrm>
        </p:spPr>
        <p:txBody>
          <a:bodyPr/>
          <a:lstStyle/>
          <a:p>
            <a:r>
              <a:rPr lang="ru-RU" sz="6000">
                <a:solidFill>
                  <a:srgbClr val="FF0000"/>
                </a:solidFill>
              </a:rPr>
              <a:t>Сила тяжести</a:t>
            </a:r>
          </a:p>
        </p:txBody>
      </p:sp>
      <p:pic>
        <p:nvPicPr>
          <p:cNvPr id="26628" name="Picture 4" descr="3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083050"/>
            <a:ext cx="3348038" cy="2774950"/>
          </a:xfrm>
          <a:prstGeom prst="rect">
            <a:avLst/>
          </a:prstGeom>
          <a:noFill/>
        </p:spPr>
      </p:pic>
      <p:pic>
        <p:nvPicPr>
          <p:cNvPr id="26629" name="Picture 5" descr="0014-014-CHudesnoe-jablok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</p:spPr>
      </p:pic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395288" y="260350"/>
            <a:ext cx="863600" cy="1008063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827088" y="0"/>
            <a:ext cx="576262" cy="18891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827088" y="0"/>
            <a:ext cx="73025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755650" y="1052513"/>
            <a:ext cx="73025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5962650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    Наблюдения за природными объектами показывают, что все </a:t>
            </a:r>
            <a:br>
              <a:rPr lang="ru-RU">
                <a:solidFill>
                  <a:srgbClr val="FF0000"/>
                </a:solidFill>
              </a:rPr>
            </a:br>
            <a:r>
              <a:rPr lang="ru-RU">
                <a:solidFill>
                  <a:srgbClr val="FF0000"/>
                </a:solidFill>
              </a:rPr>
              <a:t>тела совершают падение </a:t>
            </a:r>
            <a:br>
              <a:rPr lang="ru-RU">
                <a:solidFill>
                  <a:srgbClr val="FF0000"/>
                </a:solidFill>
              </a:rPr>
            </a:br>
            <a:r>
              <a:rPr lang="ru-RU" sz="6600" i="1">
                <a:solidFill>
                  <a:srgbClr val="FF0000"/>
                </a:solidFill>
              </a:rPr>
              <a:t>ВНИЗ</a:t>
            </a:r>
            <a:r>
              <a:rPr lang="ru-RU">
                <a:solidFill>
                  <a:srgbClr val="FF0000"/>
                </a:solidFill>
              </a:rPr>
              <a:t> </a:t>
            </a:r>
            <a:br>
              <a:rPr lang="ru-RU">
                <a:solidFill>
                  <a:srgbClr val="FF0000"/>
                </a:solidFill>
              </a:rPr>
            </a:br>
            <a:r>
              <a:rPr lang="ru-RU">
                <a:solidFill>
                  <a:srgbClr val="FF0000"/>
                </a:solidFill>
              </a:rPr>
              <a:t/>
            </a:r>
            <a:br>
              <a:rPr lang="ru-RU">
                <a:solidFill>
                  <a:srgbClr val="FF0000"/>
                </a:solidFill>
              </a:rPr>
            </a:br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 sz="6000">
                <a:solidFill>
                  <a:srgbClr val="CC0066"/>
                </a:solidFill>
              </a:rPr>
              <a:t>это вода водопадов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318</Words>
  <Application>Microsoft Office PowerPoint</Application>
  <PresentationFormat>Экран (4:3)</PresentationFormat>
  <Paragraphs>58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Оформление по умолчанию</vt:lpstr>
      <vt:lpstr>Документ</vt:lpstr>
      <vt:lpstr>Формула</vt:lpstr>
      <vt:lpstr>      Сила.   Сила   тяжести Сила.  Явление тяготения.  Сила тяжести   </vt:lpstr>
      <vt:lpstr>Слайд 2</vt:lpstr>
      <vt:lpstr>Деформация тела</vt:lpstr>
      <vt:lpstr>Сила</vt:lpstr>
      <vt:lpstr>Слайд 5</vt:lpstr>
      <vt:lpstr>Почему прыгнувший вверх человек вскоре снова оказывается внизу?</vt:lpstr>
      <vt:lpstr>Как вы думаете, в чем здесь дело?  Притяжение  Земли!</vt:lpstr>
      <vt:lpstr>Слайд 8</vt:lpstr>
      <vt:lpstr>    Наблюдения за природными объектами показывают, что все  тела совершают падение  ВНИЗ    это вода водопадов</vt:lpstr>
      <vt:lpstr>Слайд 10</vt:lpstr>
      <vt:lpstr>Слайд 11</vt:lpstr>
      <vt:lpstr>Сила, с которой Земля притягивает к себе тело, называется силой тяжести.</vt:lpstr>
      <vt:lpstr>Сила тяжести</vt:lpstr>
      <vt:lpstr>Сила тяжести всегда направлена вертикально вниз к центру Земли                                                                                                                                          F</vt:lpstr>
      <vt:lpstr>Алгоритм построения силы тяжести на чертеже</vt:lpstr>
      <vt:lpstr>Слайд 16</vt:lpstr>
      <vt:lpstr>Сила тяжести.</vt:lpstr>
      <vt:lpstr>Слайд 18</vt:lpstr>
      <vt:lpstr>Чем больше масса,  тем больше сила тяжести, </vt:lpstr>
      <vt:lpstr>Такая зависимость в математике называется прямой пропорциональной. </vt:lpstr>
      <vt:lpstr>График зависимости силы тяжести от массы тела будет прямой линией, идущей через начало координат.      </vt:lpstr>
      <vt:lpstr>Слайд 22</vt:lpstr>
      <vt:lpstr>Коэффициент пропорциональности между силой тяжести и массой тела – называют ускорением свободного падения.</vt:lpstr>
      <vt:lpstr>Ускорение свободного падения</vt:lpstr>
    </vt:vector>
  </TitlesOfParts>
  <Company>ДОС10 кв.12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Сила тяжести</dc:subject>
  <dc:creator>Никитенко Ирина Георгиевна</dc:creator>
  <cp:lastModifiedBy>1</cp:lastModifiedBy>
  <cp:revision>27</cp:revision>
  <dcterms:created xsi:type="dcterms:W3CDTF">2007-11-21T09:19:36Z</dcterms:created>
  <dcterms:modified xsi:type="dcterms:W3CDTF">2014-11-24T19:44:45Z</dcterms:modified>
</cp:coreProperties>
</file>