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1" r:id="rId3"/>
    <p:sldId id="279" r:id="rId4"/>
    <p:sldId id="275" r:id="rId5"/>
    <p:sldId id="257" r:id="rId6"/>
    <p:sldId id="258" r:id="rId7"/>
    <p:sldId id="266" r:id="rId8"/>
    <p:sldId id="259" r:id="rId9"/>
    <p:sldId id="267" r:id="rId10"/>
    <p:sldId id="260" r:id="rId11"/>
    <p:sldId id="261" r:id="rId12"/>
    <p:sldId id="262" r:id="rId13"/>
    <p:sldId id="263" r:id="rId14"/>
    <p:sldId id="265" r:id="rId15"/>
    <p:sldId id="268" r:id="rId16"/>
    <p:sldId id="280" r:id="rId17"/>
    <p:sldId id="269" r:id="rId18"/>
    <p:sldId id="270" r:id="rId19"/>
    <p:sldId id="271" r:id="rId20"/>
    <p:sldId id="272" r:id="rId21"/>
    <p:sldId id="273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    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Работа </a:t>
            </a:r>
            <a:r>
              <a:rPr lang="ru-RU" sz="44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>силы. Мощность.</a:t>
            </a:r>
            <a: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rgbClr val="7030A0"/>
                </a:solidFill>
                <a:latin typeface="Monotype Corsiva" pitchFamily="66" charset="0"/>
                <a:cs typeface="Arial" pitchFamily="34" charset="0"/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143240" y="2643182"/>
            <a:ext cx="54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9" name="Рисунок 8" descr="C:\Documents and Settings\Дом\Мои документы\Классы\X класс\Тем. разделы\динамика\Рисунки\27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335758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214554"/>
            <a:ext cx="296576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ЭНЕРГИЯ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lang="ru-RU" dirty="0" smtClean="0"/>
              <a:t> – </a:t>
            </a:r>
            <a:r>
              <a:rPr lang="ru-RU" i="1" dirty="0" smtClean="0"/>
              <a:t>способность тела совершить работу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Кинетическая энергия - </a:t>
            </a:r>
            <a:r>
              <a:rPr lang="ru-RU" i="1" dirty="0" smtClean="0">
                <a:cs typeface="Times New Roman" pitchFamily="18" charset="0"/>
              </a:rPr>
              <a:t>энергия движущегося тела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Потенциальная энергия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cs typeface="Times New Roman" pitchFamily="18" charset="0"/>
              </a:rPr>
              <a:t>энергия взаимодействия двух тел или частей тела</a:t>
            </a:r>
            <a:endParaRPr lang="ru-RU" b="1" i="1" dirty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57224" y="4214818"/>
            <a:ext cx="7215238" cy="17145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КИНЕТИЧЕСКАЯ   ЭНЕРГИЯ</a:t>
            </a:r>
            <a:endParaRPr lang="ru-RU" b="1" dirty="0">
              <a:solidFill>
                <a:srgbClr val="FF0000"/>
              </a:solidFill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Физическая величина, равная половине произведения массы тела на квадрат его скорости, называется </a:t>
            </a:r>
            <a:r>
              <a:rPr lang="ru-RU" b="1" i="1" dirty="0" smtClean="0">
                <a:solidFill>
                  <a:srgbClr val="7030A0"/>
                </a:solidFill>
              </a:rPr>
              <a:t>кинетической энергией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тела: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Работа приложенной к телу силы равна изменению его кинетической энергии. </a:t>
            </a:r>
          </a:p>
          <a:p>
            <a:pPr>
              <a:buNone/>
            </a:pPr>
            <a:r>
              <a:rPr lang="ru-RU" i="1" dirty="0" smtClean="0"/>
              <a:t>                            </a:t>
            </a:r>
            <a:r>
              <a:rPr lang="ru-RU" b="1" i="1" dirty="0" smtClean="0">
                <a:solidFill>
                  <a:srgbClr val="C00000"/>
                </a:solidFill>
              </a:rPr>
              <a:t>A</a:t>
            </a:r>
            <a:r>
              <a:rPr lang="ru-RU" b="1" dirty="0" smtClean="0">
                <a:solidFill>
                  <a:srgbClr val="C00000"/>
                </a:solidFill>
              </a:rPr>
              <a:t> = </a:t>
            </a:r>
            <a:r>
              <a:rPr lang="ru-RU" b="1" i="1" dirty="0" smtClean="0">
                <a:solidFill>
                  <a:srgbClr val="C00000"/>
                </a:solidFill>
              </a:rPr>
              <a:t>E</a:t>
            </a:r>
            <a:r>
              <a:rPr lang="ru-RU" b="1" baseline="-25000" dirty="0" smtClean="0">
                <a:solidFill>
                  <a:srgbClr val="C00000"/>
                </a:solidFill>
              </a:rPr>
              <a:t>k2</a:t>
            </a:r>
            <a:r>
              <a:rPr lang="ru-RU" b="1" dirty="0" smtClean="0">
                <a:solidFill>
                  <a:srgbClr val="C00000"/>
                </a:solidFill>
              </a:rPr>
              <a:t> – Е</a:t>
            </a:r>
            <a:r>
              <a:rPr lang="ru-RU" b="1" baseline="-25000" dirty="0" smtClean="0">
                <a:solidFill>
                  <a:srgbClr val="C00000"/>
                </a:solidFill>
              </a:rPr>
              <a:t>k1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00430" y="3071810"/>
          <a:ext cx="1825633" cy="1204918"/>
        </p:xfrm>
        <a:graphic>
          <a:graphicData uri="http://schemas.openxmlformats.org/presentationml/2006/ole">
            <p:oleObj spid="_x0000_s2050" name="Equation" r:id="rId3" imgW="6346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ПОТЕНЦИАЛЬНАЯ   ЭНЕРГИЯ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/>
              <a:t>Потенциальная энергия тела поднятого над Землей на высоту </a:t>
            </a:r>
            <a:r>
              <a:rPr lang="en-US" b="1" dirty="0" smtClean="0"/>
              <a:t>h</a:t>
            </a:r>
            <a:r>
              <a:rPr lang="ru-RU" dirty="0" smtClean="0"/>
              <a:t>:  </a:t>
            </a:r>
          </a:p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sz="3600" b="1" i="1" dirty="0" smtClean="0">
                <a:solidFill>
                  <a:srgbClr val="7030A0"/>
                </a:solidFill>
              </a:rPr>
              <a:t>E</a:t>
            </a:r>
            <a:r>
              <a:rPr lang="ru-RU" sz="3600" b="1" baseline="-25000" dirty="0" smtClean="0">
                <a:solidFill>
                  <a:srgbClr val="7030A0"/>
                </a:solidFill>
              </a:rPr>
              <a:t>p</a:t>
            </a:r>
            <a:r>
              <a:rPr lang="ru-RU" sz="3600" b="1" dirty="0" smtClean="0">
                <a:solidFill>
                  <a:srgbClr val="7030A0"/>
                </a:solidFill>
              </a:rPr>
              <a:t> = </a:t>
            </a:r>
            <a:r>
              <a:rPr lang="ru-RU" sz="3600" b="1" i="1" dirty="0" smtClean="0">
                <a:solidFill>
                  <a:srgbClr val="7030A0"/>
                </a:solidFill>
              </a:rPr>
              <a:t>mgh</a:t>
            </a:r>
            <a:r>
              <a:rPr lang="ru-RU" sz="3600" b="1" dirty="0" smtClean="0">
                <a:solidFill>
                  <a:srgbClr val="7030A0"/>
                </a:solidFill>
              </a:rPr>
              <a:t>. 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Потенциальная энергия деформированного тела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– удлинение</a:t>
            </a:r>
          </a:p>
          <a:p>
            <a:pPr>
              <a:buNone/>
            </a:pPr>
            <a:r>
              <a:rPr lang="ru-RU" dirty="0" smtClean="0"/>
              <a:t>                                                     к - жесткость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00364" y="3857628"/>
          <a:ext cx="1928826" cy="1326068"/>
        </p:xfrm>
        <a:graphic>
          <a:graphicData uri="http://schemas.openxmlformats.org/presentationml/2006/ole">
            <p:oleObj spid="_x0000_s3074" name="Equation" r:id="rId4" imgW="6094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Автомобиль массой </a:t>
            </a:r>
            <a:r>
              <a:rPr lang="ru-RU" sz="4000" b="1" i="1" dirty="0" smtClean="0">
                <a:solidFill>
                  <a:srgbClr val="7030A0"/>
                </a:solidFill>
              </a:rPr>
              <a:t>800кг </a:t>
            </a:r>
            <a:r>
              <a:rPr lang="ru-RU" sz="4000" i="1" dirty="0" smtClean="0"/>
              <a:t>на участке длиной </a:t>
            </a:r>
            <a:r>
              <a:rPr lang="ru-RU" sz="4000" b="1" i="1" dirty="0" smtClean="0">
                <a:solidFill>
                  <a:srgbClr val="7030A0"/>
                </a:solidFill>
              </a:rPr>
              <a:t>100м</a:t>
            </a:r>
            <a:r>
              <a:rPr lang="ru-RU" sz="4000" i="1" dirty="0" smtClean="0"/>
              <a:t> увеличил скорость с </a:t>
            </a:r>
            <a:r>
              <a:rPr lang="ru-RU" sz="4000" b="1" i="1" dirty="0" smtClean="0">
                <a:solidFill>
                  <a:srgbClr val="7030A0"/>
                </a:solidFill>
              </a:rPr>
              <a:t>72км/ч</a:t>
            </a:r>
            <a:r>
              <a:rPr lang="ru-RU" sz="4000" i="1" dirty="0" smtClean="0"/>
              <a:t> до </a:t>
            </a:r>
            <a:r>
              <a:rPr lang="ru-RU" sz="4000" b="1" i="1" dirty="0" smtClean="0">
                <a:solidFill>
                  <a:srgbClr val="7030A0"/>
                </a:solidFill>
              </a:rPr>
              <a:t>108км/ч</a:t>
            </a:r>
            <a:r>
              <a:rPr lang="ru-RU" sz="4000" i="1" dirty="0" smtClean="0"/>
              <a:t>. Чему равна сила тяги автомобиля и работа этой силы?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Дано:                СИ                         Решение</a:t>
            </a:r>
          </a:p>
          <a:p>
            <a:pPr>
              <a:buNone/>
            </a:pPr>
            <a:r>
              <a:rPr lang="en-US" dirty="0" smtClean="0"/>
              <a:t>   v</a:t>
            </a:r>
            <a:r>
              <a:rPr lang="en-US" sz="1600" dirty="0" smtClean="0"/>
              <a:t>1</a:t>
            </a:r>
            <a:r>
              <a:rPr lang="en-US" dirty="0" smtClean="0"/>
              <a:t> = 72</a:t>
            </a:r>
            <a:r>
              <a:rPr lang="ru-RU" dirty="0" smtClean="0"/>
              <a:t>км/ч    20м/с     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v</a:t>
            </a:r>
            <a:r>
              <a:rPr lang="en-US" sz="1600" dirty="0" smtClean="0"/>
              <a:t>2</a:t>
            </a:r>
            <a:r>
              <a:rPr lang="en-US" dirty="0" smtClean="0"/>
              <a:t> = 108</a:t>
            </a:r>
            <a:r>
              <a:rPr lang="ru-RU" dirty="0" smtClean="0"/>
              <a:t>км/ч  30м/с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s = 100</a:t>
            </a:r>
            <a:r>
              <a:rPr lang="ru-RU" dirty="0" smtClean="0"/>
              <a:t>м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m = 800</a:t>
            </a:r>
            <a:r>
              <a:rPr lang="ru-RU" dirty="0" smtClean="0"/>
              <a:t>кг     </a:t>
            </a:r>
            <a:r>
              <a:rPr lang="en-US" dirty="0" smtClean="0"/>
              <a:t>       A = F</a:t>
            </a:r>
            <a:r>
              <a:rPr lang="en-US" sz="1600" dirty="0" smtClean="0"/>
              <a:t>T</a:t>
            </a:r>
            <a:r>
              <a:rPr lang="ru-RU" sz="1600" dirty="0" smtClean="0"/>
              <a:t>ЯГ</a:t>
            </a:r>
            <a:r>
              <a:rPr lang="en-US" dirty="0" smtClean="0"/>
              <a:t> s</a:t>
            </a:r>
            <a:r>
              <a:rPr lang="ru-RU" dirty="0" smtClean="0"/>
              <a:t>      </a:t>
            </a:r>
            <a:r>
              <a:rPr lang="en-US" dirty="0" smtClean="0"/>
              <a:t>F</a:t>
            </a:r>
            <a:r>
              <a:rPr lang="ru-RU" sz="1600" dirty="0" smtClean="0"/>
              <a:t>ТЯГ</a:t>
            </a:r>
            <a:r>
              <a:rPr lang="en-US" dirty="0" smtClean="0"/>
              <a:t>= A:s</a:t>
            </a:r>
          </a:p>
          <a:p>
            <a:pPr>
              <a:buNone/>
            </a:pPr>
            <a:r>
              <a:rPr lang="en-US" dirty="0" smtClean="0"/>
              <a:t>   F</a:t>
            </a:r>
            <a:r>
              <a:rPr lang="ru-RU" sz="1600" dirty="0" smtClean="0"/>
              <a:t>ТЯГ </a:t>
            </a:r>
            <a:r>
              <a:rPr lang="ru-RU" dirty="0" smtClean="0"/>
              <a:t>- ?</a:t>
            </a:r>
            <a:r>
              <a:rPr lang="en-US" dirty="0" smtClean="0"/>
              <a:t>                    F</a:t>
            </a:r>
            <a:r>
              <a:rPr lang="ru-RU" sz="1600" dirty="0" smtClean="0"/>
              <a:t>ТЯГ </a:t>
            </a:r>
            <a:r>
              <a:rPr lang="ru-RU" dirty="0" smtClean="0"/>
              <a:t>= 200000:100 = 2000Н</a:t>
            </a:r>
          </a:p>
          <a:p>
            <a:pPr>
              <a:buNone/>
            </a:pPr>
            <a:r>
              <a:rPr lang="ru-RU" dirty="0" smtClean="0"/>
              <a:t>    А - ?</a:t>
            </a:r>
            <a:r>
              <a:rPr lang="en-US" dirty="0" smtClean="0"/>
              <a:t> </a:t>
            </a:r>
            <a:r>
              <a:rPr lang="ru-RU" dirty="0" smtClean="0"/>
              <a:t>                </a:t>
            </a:r>
            <a:r>
              <a:rPr lang="ru-RU" dirty="0" smtClean="0">
                <a:solidFill>
                  <a:srgbClr val="FF0000"/>
                </a:solidFill>
              </a:rPr>
              <a:t>Ответ: 200кДж,  2кН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071538" y="3786190"/>
            <a:ext cx="3857652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358348" y="2499512"/>
            <a:ext cx="157163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214942" y="2000240"/>
          <a:ext cx="2573348" cy="1102863"/>
        </p:xfrm>
        <a:graphic>
          <a:graphicData uri="http://schemas.openxmlformats.org/presentationml/2006/ole">
            <p:oleObj spid="_x0000_s6146" name="Equation" r:id="rId3" imgW="977760" imgH="419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071802" y="3286124"/>
          <a:ext cx="5862525" cy="857256"/>
        </p:xfrm>
        <a:graphic>
          <a:graphicData uri="http://schemas.openxmlformats.org/presentationml/2006/ole">
            <p:oleObj spid="_x0000_s6147" name="Equation" r:id="rId4" imgW="2692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САМОСТОЯТЕЛЬНАЯ  РАБОТА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1.На листках написать фамилию и</a:t>
            </a:r>
          </a:p>
          <a:p>
            <a:pPr>
              <a:buNone/>
            </a:pPr>
            <a:r>
              <a:rPr lang="ru-RU" dirty="0" smtClean="0"/>
              <a:t>           вариант (1 – 4)</a:t>
            </a:r>
          </a:p>
          <a:p>
            <a:r>
              <a:rPr lang="ru-RU" dirty="0" smtClean="0"/>
              <a:t>2. В первом задании указать вид энергии: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sz="1600" dirty="0" smtClean="0">
                <a:solidFill>
                  <a:srgbClr val="FF0000"/>
                </a:solidFill>
              </a:rPr>
              <a:t>р</a:t>
            </a:r>
            <a:r>
              <a:rPr lang="ru-RU" dirty="0" smtClean="0"/>
              <a:t> ,  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sz="1600" dirty="0" err="1" smtClean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 ,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Е</a:t>
            </a:r>
            <a:r>
              <a:rPr lang="ru-RU" sz="1600" dirty="0" err="1" smtClean="0">
                <a:solidFill>
                  <a:srgbClr val="FF0000"/>
                </a:solidFill>
              </a:rPr>
              <a:t>р</a:t>
            </a:r>
            <a:r>
              <a:rPr lang="ru-RU" dirty="0" err="1" smtClean="0">
                <a:solidFill>
                  <a:srgbClr val="FF0000"/>
                </a:solidFill>
              </a:rPr>
              <a:t>+Е</a:t>
            </a:r>
            <a:r>
              <a:rPr lang="ru-RU" sz="1600" dirty="0" err="1" smtClean="0">
                <a:solidFill>
                  <a:srgbClr val="FF0000"/>
                </a:solidFill>
              </a:rPr>
              <a:t>к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или  </a:t>
            </a:r>
            <a:r>
              <a:rPr lang="ru-RU" dirty="0" smtClean="0">
                <a:solidFill>
                  <a:srgbClr val="FF0000"/>
                </a:solidFill>
              </a:rPr>
              <a:t>0</a:t>
            </a:r>
            <a:r>
              <a:rPr lang="ru-RU" dirty="0" smtClean="0"/>
              <a:t>,если энергии нет</a:t>
            </a:r>
          </a:p>
          <a:p>
            <a:r>
              <a:rPr lang="ru-RU" dirty="0" smtClean="0"/>
              <a:t>3. Во втором задании указать знак: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smtClean="0">
                <a:solidFill>
                  <a:srgbClr val="FF0000"/>
                </a:solidFill>
              </a:rPr>
              <a:t>«+»</a:t>
            </a: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«-»</a:t>
            </a:r>
            <a:r>
              <a:rPr lang="ru-RU" dirty="0" smtClean="0"/>
              <a:t> или </a:t>
            </a:r>
            <a:r>
              <a:rPr lang="ru-RU" dirty="0" smtClean="0">
                <a:solidFill>
                  <a:srgbClr val="FF0000"/>
                </a:solidFill>
              </a:rPr>
              <a:t>«0»,  </a:t>
            </a:r>
            <a:r>
              <a:rPr lang="ru-RU" dirty="0" smtClean="0"/>
              <a:t>если А = 0</a:t>
            </a:r>
          </a:p>
          <a:p>
            <a:r>
              <a:rPr lang="ru-RU" dirty="0" smtClean="0"/>
              <a:t>4. Время работы 5 мин, слайды меняются автоматически. Удачи всем нам.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КАКИМ   ВИДОМ 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ЭНЕРГИИ  ОБЛАДАЕТ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35430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1.Шарик катится по столу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2. Стрела летит к цели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3. Люстра висит в комнате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4. Маятник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при прохождения положения равновесия         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1.Мяч лежит на футбольном поле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2. Автомобиль спускается с горы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3. Конькобежец бежит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дистанцию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None/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4. Яблоко висит на дереве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lnSpc>
                          <a:spcPct val="150000"/>
                        </a:lnSpc>
                        <a:buNone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II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177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1.Камень брошен вверх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2. Плот на поверхности пруда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3. Пружина часов после завода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4. Мяч, удерживаемый под водой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                                                   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Маятник в наибольшем</a:t>
                      </a:r>
                    </a:p>
                    <a:p>
                      <a:pPr marL="457200" indent="-457200">
                        <a:lnSpc>
                          <a:spcPct val="150000"/>
                        </a:lnSpc>
                        <a:buNone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       отклонении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2. Парашютист во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время прыжка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3. Натянутая тетива лука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4. Автомобиль поднимается в гору</a:t>
                      </a:r>
                      <a:endParaRPr lang="en-US" sz="20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IV</a:t>
                      </a:r>
                      <a:endParaRPr lang="ru-RU" sz="20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7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КАКОЙ  ЗНАК  ИМЕЕТ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РАБОТА,  СОВЕРШАЕМАЯ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8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25742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1.Силой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тяжести при подъеме тела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Силой тяги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мотора при движении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    машины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3. Силой трения при движении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    велосипеда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                        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Силой упругости при сжатии 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пружины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 Силой тяжести при спуске с горы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 Силой упругости нити при вращении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None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тела по окружности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          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II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378879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b="1" dirty="0" smtClean="0"/>
                        <a:t>Силой тяжести при движении машины по горизонтальному</a:t>
                      </a:r>
                      <a:r>
                        <a:rPr lang="ru-RU" b="1" baseline="0" dirty="0" smtClean="0"/>
                        <a:t> пути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b="1" baseline="0" dirty="0" smtClean="0"/>
                        <a:t>Силой сопротивления воздуха при спуске на парашюте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b="1" baseline="0" dirty="0" smtClean="0"/>
                        <a:t>Силой Архимеда при погружении водолаза</a:t>
                      </a:r>
                      <a:r>
                        <a:rPr lang="en-US" b="1" baseline="0" dirty="0" smtClean="0"/>
                        <a:t>                                          </a:t>
                      </a:r>
                      <a:r>
                        <a:rPr lang="en-US" sz="2400" b="1" baseline="0" dirty="0" smtClean="0"/>
                        <a:t>III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b="1" dirty="0" smtClean="0"/>
                        <a:t>Силой тяжести</a:t>
                      </a:r>
                      <a:r>
                        <a:rPr lang="ru-RU" b="1" baseline="0" dirty="0" smtClean="0"/>
                        <a:t> на лежащую на столе книгу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b="1" baseline="0" dirty="0" smtClean="0"/>
                        <a:t>Силой упругости при растяжении пружины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buAutoNum type="arabicPeriod"/>
                      </a:pPr>
                      <a:r>
                        <a:rPr lang="ru-RU" b="1" baseline="0" dirty="0" smtClean="0"/>
                        <a:t>Силой трения покоя</a:t>
                      </a:r>
                      <a:endParaRPr lang="en-US" b="1" baseline="0" dirty="0" smtClean="0"/>
                    </a:p>
                    <a:p>
                      <a:pPr marL="342900" indent="-342900">
                        <a:lnSpc>
                          <a:spcPct val="150000"/>
                        </a:lnSpc>
                        <a:buNone/>
                      </a:pPr>
                      <a:r>
                        <a:rPr lang="en-US" sz="2000" b="1" baseline="0" dirty="0" smtClean="0"/>
                        <a:t>                                                             IV</a:t>
                      </a:r>
                      <a:endParaRPr lang="ru-RU" sz="2000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6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 будут изменяться величины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1440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1.Мяч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летит вверх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Мяч летит вниз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II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Парашютист</a:t>
                      </a:r>
                      <a:r>
                        <a:rPr lang="ru-RU" b="1" baseline="0" dirty="0" smtClean="0"/>
                        <a:t> во время спуска</a:t>
                      </a:r>
                      <a:endParaRPr lang="en-US" b="1" baseline="0" dirty="0" smtClean="0"/>
                    </a:p>
                    <a:p>
                      <a:r>
                        <a:rPr lang="en-US" sz="2000" b="1" baseline="0" dirty="0" smtClean="0"/>
                        <a:t>                                                                III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Автомобиль движется  </a:t>
                      </a:r>
                    </a:p>
                    <a:p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     равнозамедленно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                      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IV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00100" y="3500438"/>
          <a:ext cx="7429552" cy="3029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857652"/>
              </a:tblGrid>
              <a:tr h="7435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Физические</a:t>
                      </a:r>
                    </a:p>
                    <a:p>
                      <a:pPr algn="ctr"/>
                      <a:r>
                        <a:rPr lang="ru-RU" dirty="0" smtClean="0"/>
                        <a:t>величины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Их изменение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04251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А)  кинетическая энергия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Б)  потенциальная</a:t>
                      </a:r>
                      <a:r>
                        <a:rPr lang="ru-RU" b="1" baseline="0" dirty="0" smtClean="0"/>
                        <a:t> энергия</a:t>
                      </a:r>
                      <a:endParaRPr lang="ru-RU" b="1" dirty="0" smtClean="0"/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В)  ускорение</a:t>
                      </a:r>
                    </a:p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 Г)  скорость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="1" dirty="0" smtClean="0"/>
                        <a:t>не изменится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b="1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b="1" dirty="0" smtClean="0"/>
                        <a:t>увеличится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ru-RU" b="1" dirty="0" smtClean="0"/>
                    </a:p>
                    <a:p>
                      <a:pPr marL="342900" indent="-342900">
                        <a:buAutoNum type="arabicParenR"/>
                      </a:pPr>
                      <a:r>
                        <a:rPr lang="ru-RU" b="1" dirty="0" smtClean="0"/>
                        <a:t>уменьшится</a:t>
                      </a:r>
                      <a:endParaRPr lang="ru-RU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9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ТЕСТ 1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429684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Как изменится </a:t>
            </a:r>
            <a:r>
              <a:rPr lang="ru-RU" i="1" dirty="0" smtClean="0">
                <a:solidFill>
                  <a:srgbClr val="002060"/>
                </a:solidFill>
              </a:rPr>
              <a:t>кинетическая энергия </a:t>
            </a:r>
            <a:r>
              <a:rPr lang="ru-RU" dirty="0" smtClean="0"/>
              <a:t>тела, если</a:t>
            </a:r>
          </a:p>
          <a:p>
            <a:pPr>
              <a:buNone/>
            </a:pPr>
            <a:r>
              <a:rPr lang="ru-RU" dirty="0" smtClean="0"/>
              <a:t>  1. Масса увеличится в два раза</a:t>
            </a:r>
          </a:p>
          <a:p>
            <a:pPr>
              <a:buNone/>
            </a:pPr>
            <a:r>
              <a:rPr lang="ru-RU" dirty="0" smtClean="0"/>
              <a:t>  2. Скорость увеличится в два раза</a:t>
            </a:r>
          </a:p>
          <a:p>
            <a:pPr>
              <a:buNone/>
            </a:pPr>
            <a:r>
              <a:rPr lang="ru-RU" dirty="0" smtClean="0"/>
              <a:t>  3. Масса уменьшится в два раза</a:t>
            </a:r>
          </a:p>
          <a:p>
            <a:pPr>
              <a:buNone/>
            </a:pPr>
            <a:r>
              <a:rPr lang="ru-RU" dirty="0" smtClean="0"/>
              <a:t>  4. Скорость уменьшится в два раза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А) увеличится в 2 раза   Б) уменьшится в 2 раза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В) увеличится в 4 раза     Г) уменьшится в 4 раза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Д) не изменится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Дано:                         Решение      р</a:t>
            </a:r>
            <a:r>
              <a:rPr lang="ru-RU" sz="1600" i="1" dirty="0" smtClean="0"/>
              <a:t>2                                </a:t>
            </a:r>
            <a:r>
              <a:rPr lang="ru-RU" i="1" dirty="0" err="1" smtClean="0"/>
              <a:t>р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m</a:t>
            </a:r>
            <a:r>
              <a:rPr lang="en-US" sz="1600" i="1" dirty="0" smtClean="0"/>
              <a:t>1</a:t>
            </a:r>
            <a:r>
              <a:rPr lang="en-US" i="1" dirty="0" smtClean="0"/>
              <a:t>=100</a:t>
            </a:r>
            <a:r>
              <a:rPr lang="ru-RU" i="1" dirty="0" smtClean="0"/>
              <a:t>кг    </a:t>
            </a:r>
            <a:r>
              <a:rPr lang="en-US" dirty="0" smtClean="0"/>
              <a:t>v</a:t>
            </a:r>
            <a:r>
              <a:rPr lang="en-US" sz="1600" dirty="0" smtClean="0"/>
              <a:t>1</a:t>
            </a:r>
            <a:r>
              <a:rPr lang="en-US" dirty="0" smtClean="0"/>
              <a:t>    v</a:t>
            </a:r>
            <a:r>
              <a:rPr lang="en-US" sz="1600" dirty="0" smtClean="0"/>
              <a:t>2           </a:t>
            </a:r>
            <a:r>
              <a:rPr lang="en-US" dirty="0" smtClean="0"/>
              <a:t>p</a:t>
            </a:r>
            <a:r>
              <a:rPr lang="en-US" sz="1600" dirty="0" smtClean="0"/>
              <a:t>1      </a:t>
            </a:r>
            <a:r>
              <a:rPr lang="en-US" dirty="0" smtClean="0"/>
              <a:t>p</a:t>
            </a:r>
            <a:r>
              <a:rPr lang="en-US" sz="1600" dirty="0" smtClean="0"/>
              <a:t>2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en-US" dirty="0" smtClean="0"/>
              <a:t>v</a:t>
            </a:r>
            <a:r>
              <a:rPr lang="en-US" sz="1600" dirty="0" smtClean="0"/>
              <a:t>1</a:t>
            </a:r>
            <a:r>
              <a:rPr lang="en-US" dirty="0" smtClean="0"/>
              <a:t> = 1</a:t>
            </a:r>
            <a:r>
              <a:rPr lang="ru-RU" dirty="0" smtClean="0"/>
              <a:t>м/с     р</a:t>
            </a:r>
            <a:r>
              <a:rPr lang="ru-RU" sz="1600" dirty="0" smtClean="0"/>
              <a:t>1</a:t>
            </a:r>
            <a:r>
              <a:rPr lang="ru-RU" dirty="0" smtClean="0"/>
              <a:t> = </a:t>
            </a:r>
            <a:r>
              <a:rPr lang="en-US" dirty="0" smtClean="0"/>
              <a:t>m</a:t>
            </a:r>
            <a:r>
              <a:rPr lang="en-US" sz="1600" dirty="0" smtClean="0"/>
              <a:t>1</a:t>
            </a:r>
            <a:r>
              <a:rPr lang="en-US" dirty="0" smtClean="0"/>
              <a:t>v</a:t>
            </a:r>
            <a:r>
              <a:rPr lang="en-US" sz="1600" dirty="0" smtClean="0"/>
              <a:t>1    </a:t>
            </a:r>
            <a:r>
              <a:rPr lang="en-US" dirty="0" smtClean="0"/>
              <a:t> p</a:t>
            </a:r>
            <a:r>
              <a:rPr lang="en-US" sz="1600" dirty="0" smtClean="0"/>
              <a:t>1 </a:t>
            </a:r>
            <a:r>
              <a:rPr lang="en-US" dirty="0" smtClean="0"/>
              <a:t>= 100</a:t>
            </a:r>
            <a:r>
              <a:rPr lang="ru-RU" dirty="0" smtClean="0"/>
              <a:t>кг·м/с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m</a:t>
            </a:r>
            <a:r>
              <a:rPr lang="en-US" sz="1600" dirty="0" smtClean="0"/>
              <a:t>2</a:t>
            </a:r>
            <a:r>
              <a:rPr lang="en-US" dirty="0" smtClean="0"/>
              <a:t> = 50</a:t>
            </a:r>
            <a:r>
              <a:rPr lang="ru-RU" dirty="0" smtClean="0"/>
              <a:t>кг    р</a:t>
            </a:r>
            <a:r>
              <a:rPr lang="ru-RU" sz="1600" dirty="0" smtClean="0"/>
              <a:t>2</a:t>
            </a:r>
            <a:r>
              <a:rPr lang="ru-RU" dirty="0" smtClean="0"/>
              <a:t> = </a:t>
            </a:r>
            <a:r>
              <a:rPr lang="en-US" dirty="0" smtClean="0"/>
              <a:t>m</a:t>
            </a:r>
            <a:r>
              <a:rPr lang="en-US" sz="1600" dirty="0" smtClean="0"/>
              <a:t>2</a:t>
            </a:r>
            <a:r>
              <a:rPr lang="en-US" dirty="0" smtClean="0"/>
              <a:t>v</a:t>
            </a:r>
            <a:r>
              <a:rPr lang="en-US" sz="1600" dirty="0" smtClean="0"/>
              <a:t>2</a:t>
            </a:r>
            <a:r>
              <a:rPr lang="en-US" dirty="0" smtClean="0"/>
              <a:t>   p</a:t>
            </a:r>
            <a:r>
              <a:rPr lang="en-US" sz="1600" dirty="0" smtClean="0"/>
              <a:t>2</a:t>
            </a:r>
            <a:r>
              <a:rPr lang="en-US" dirty="0" smtClean="0"/>
              <a:t> = 75</a:t>
            </a:r>
            <a:r>
              <a:rPr lang="ru-RU" dirty="0" smtClean="0"/>
              <a:t> кг·м/с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v</a:t>
            </a:r>
            <a:r>
              <a:rPr lang="en-US" sz="1600" dirty="0" smtClean="0"/>
              <a:t>2 </a:t>
            </a:r>
            <a:r>
              <a:rPr lang="en-US" dirty="0" smtClean="0"/>
              <a:t>=1,5</a:t>
            </a:r>
            <a:r>
              <a:rPr lang="ru-RU" dirty="0" smtClean="0"/>
              <a:t>м/с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u-?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Упр.8 задача 2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035819" y="3321843"/>
            <a:ext cx="307183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643702" y="2643182"/>
            <a:ext cx="1357322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6179355" y="2178835"/>
            <a:ext cx="928694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643702" y="1714488"/>
            <a:ext cx="128588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7536677" y="2178835"/>
            <a:ext cx="928694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6643702" y="1714488"/>
            <a:ext cx="1357322" cy="9286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0800000">
            <a:off x="3071802" y="2285992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3786182" y="2428868"/>
            <a:ext cx="357190" cy="11715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 rot="10800000">
            <a:off x="4500562" y="2285992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2714612" y="3857628"/>
          <a:ext cx="5989733" cy="636590"/>
        </p:xfrm>
        <a:graphic>
          <a:graphicData uri="http://schemas.openxmlformats.org/presentationml/2006/ole">
            <p:oleObj spid="_x0000_s28674" name="Формула" r:id="rId3" imgW="2628720" imgH="279360" progId="Equation.3">
              <p:embed/>
            </p:oleObj>
          </a:graphicData>
        </a:graphic>
      </p:graphicFrame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2571736" y="4572008"/>
          <a:ext cx="6278825" cy="857256"/>
        </p:xfrm>
        <a:graphic>
          <a:graphicData uri="http://schemas.openxmlformats.org/presentationml/2006/ole">
            <p:oleObj spid="_x0000_s28675" name="Формула" r:id="rId4" imgW="3162240" imgH="43164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7786710" y="5143512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ТЕСТ   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Как изменится </a:t>
            </a:r>
            <a:r>
              <a:rPr lang="ru-RU" i="1" dirty="0" smtClean="0">
                <a:solidFill>
                  <a:srgbClr val="002060"/>
                </a:solidFill>
              </a:rPr>
              <a:t>потенциальная энергия </a:t>
            </a:r>
            <a:r>
              <a:rPr lang="ru-RU" dirty="0" smtClean="0"/>
              <a:t>сжатой пружины, если</a:t>
            </a:r>
          </a:p>
          <a:p>
            <a:pPr>
              <a:buNone/>
            </a:pPr>
            <a:r>
              <a:rPr lang="ru-RU" dirty="0" smtClean="0"/>
              <a:t>    1. Растяжение увеличить в 2 раза</a:t>
            </a:r>
          </a:p>
          <a:p>
            <a:pPr>
              <a:buNone/>
            </a:pPr>
            <a:r>
              <a:rPr lang="ru-RU" dirty="0" smtClean="0"/>
              <a:t>    2. Растяжение уменьшить в 2 раза</a:t>
            </a:r>
          </a:p>
          <a:p>
            <a:pPr>
              <a:buNone/>
            </a:pPr>
            <a:r>
              <a:rPr lang="ru-RU" dirty="0" smtClean="0"/>
              <a:t>    3. Массу увеличит в 2 раза</a:t>
            </a:r>
          </a:p>
          <a:p>
            <a:pPr>
              <a:buNone/>
            </a:pPr>
            <a:r>
              <a:rPr lang="ru-RU" dirty="0" smtClean="0"/>
              <a:t>    4. Жесткость уменьшить в 2 раза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А) увеличится в 2 раза     Б) уменьшится в 2 раза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В) увеличится в 4 раза      Г) уменьшится в 4 раза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      Д) не изменится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ДОМАШНЕЕ   ЗАДАНИЕ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§ 45 – 49</a:t>
            </a:r>
          </a:p>
          <a:p>
            <a:r>
              <a:rPr lang="ru-RU" dirty="0" smtClean="0">
                <a:latin typeface="Times New Roman"/>
                <a:cs typeface="Times New Roman"/>
              </a:rPr>
              <a:t>Выучить формулы и определения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500034" y="1571612"/>
            <a:ext cx="8215370" cy="15001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ПОНЯТИЕ   РАБОТЫ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совершении работы на тело действует </a:t>
            </a:r>
            <a:r>
              <a:rPr lang="ru-RU" dirty="0" smtClean="0"/>
              <a:t>сила. </a:t>
            </a:r>
            <a:r>
              <a:rPr lang="ru-RU" dirty="0" smtClean="0"/>
              <a:t>И</a:t>
            </a:r>
            <a:r>
              <a:rPr lang="ru-RU" dirty="0" smtClean="0"/>
              <a:t> </a:t>
            </a:r>
            <a:r>
              <a:rPr lang="ru-RU" dirty="0" smtClean="0"/>
              <a:t>точка приложения силы перемещается вместе с телом</a:t>
            </a:r>
          </a:p>
          <a:p>
            <a:pPr>
              <a:buNone/>
            </a:pPr>
            <a:r>
              <a:rPr lang="ru-RU" dirty="0" smtClean="0"/>
              <a:t>                       Примеры:</a:t>
            </a:r>
          </a:p>
          <a:p>
            <a:pPr>
              <a:buNone/>
            </a:pPr>
            <a:r>
              <a:rPr lang="ru-RU" dirty="0" smtClean="0"/>
              <a:t>    а) поднятие груза</a:t>
            </a:r>
          </a:p>
          <a:p>
            <a:pPr>
              <a:buNone/>
            </a:pPr>
            <a:r>
              <a:rPr lang="ru-RU" dirty="0" smtClean="0"/>
              <a:t>    б) движение по шероховатой поверхности</a:t>
            </a:r>
          </a:p>
          <a:p>
            <a:pPr>
              <a:buNone/>
            </a:pPr>
            <a:r>
              <a:rPr lang="ru-RU" dirty="0" smtClean="0"/>
              <a:t>    в) завод часовой пружины</a:t>
            </a:r>
          </a:p>
          <a:p>
            <a:pPr>
              <a:buNone/>
            </a:pPr>
            <a:r>
              <a:rPr lang="ru-RU" dirty="0" smtClean="0"/>
              <a:t>    г) ускорение какого – либо тела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Дом\Мои документы\Классы\X класс\Тем. разделы\динамика\Рисунки\27.gif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428604"/>
            <a:ext cx="757242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ЗНАК  РАБОТЫ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Если направление силы и перемещения совпадают, то работа </a:t>
            </a:r>
            <a:r>
              <a:rPr lang="ru-RU" b="1" i="1" dirty="0" smtClean="0">
                <a:solidFill>
                  <a:srgbClr val="C00000"/>
                </a:solidFill>
              </a:rPr>
              <a:t>положительна</a:t>
            </a:r>
            <a:r>
              <a:rPr lang="ru-RU" dirty="0" smtClean="0"/>
              <a:t>; если эти величины противоположны, то работа </a:t>
            </a:r>
            <a:r>
              <a:rPr lang="ru-RU" b="1" i="1" dirty="0" smtClean="0">
                <a:solidFill>
                  <a:srgbClr val="C00000"/>
                </a:solidFill>
              </a:rPr>
              <a:t>отрицательна</a:t>
            </a:r>
            <a:r>
              <a:rPr lang="ru-RU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dirty="0" smtClean="0"/>
              <a:t>Работа равна нулю, если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а) угол между силой и перемещением 90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º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б) сила не действует, а тело движется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в) сила действует, а тело покоится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РАБОТА    СИЛЫ                   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/>
              <a:t>Работа силы тяжести:            </a:t>
            </a:r>
            <a:r>
              <a:rPr lang="ru-RU" i="1" dirty="0" smtClean="0">
                <a:solidFill>
                  <a:srgbClr val="C00000"/>
                </a:solidFill>
              </a:rPr>
              <a:t>работа по 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en-US" dirty="0" smtClean="0"/>
              <a:t>A = mgh</a:t>
            </a:r>
            <a:r>
              <a:rPr lang="ru-RU" dirty="0" smtClean="0"/>
              <a:t>                      </a:t>
            </a:r>
            <a:r>
              <a:rPr lang="ru-RU" i="1" dirty="0" smtClean="0">
                <a:solidFill>
                  <a:srgbClr val="C00000"/>
                </a:solidFill>
              </a:rPr>
              <a:t>замкнутой</a:t>
            </a:r>
            <a:endParaRPr lang="en-US" i="1" dirty="0" smtClean="0">
              <a:solidFill>
                <a:srgbClr val="C00000"/>
              </a:solidFill>
            </a:endParaRPr>
          </a:p>
          <a:p>
            <a:r>
              <a:rPr lang="ru-RU" dirty="0" smtClean="0"/>
              <a:t>Работа силы упругости:         </a:t>
            </a:r>
            <a:r>
              <a:rPr lang="ru-RU" i="1" dirty="0" smtClean="0">
                <a:solidFill>
                  <a:srgbClr val="C00000"/>
                </a:solidFill>
              </a:rPr>
              <a:t>траектории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</a:t>
            </a:r>
            <a:r>
              <a:rPr lang="ru-RU" i="1" dirty="0" smtClean="0">
                <a:solidFill>
                  <a:srgbClr val="C00000"/>
                </a:solidFill>
              </a:rPr>
              <a:t>равна нулю</a:t>
            </a:r>
          </a:p>
          <a:p>
            <a:endParaRPr lang="ru-RU" dirty="0" smtClean="0"/>
          </a:p>
          <a:p>
            <a:r>
              <a:rPr lang="ru-RU" dirty="0" smtClean="0"/>
              <a:t>Работа силы трения:</a:t>
            </a:r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en-US" dirty="0" smtClean="0"/>
              <a:t>A = - F</a:t>
            </a:r>
            <a:r>
              <a:rPr lang="en-US" sz="1600" dirty="0" smtClean="0"/>
              <a:t>TP</a:t>
            </a:r>
            <a:r>
              <a:rPr lang="ru-RU" dirty="0" smtClean="0"/>
              <a:t> </a:t>
            </a:r>
            <a:r>
              <a:rPr lang="en-US" dirty="0" smtClean="0"/>
              <a:t>s</a:t>
            </a:r>
            <a:r>
              <a:rPr lang="ru-RU" dirty="0" smtClean="0"/>
              <a:t>      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285984" y="3357562"/>
          <a:ext cx="1721437" cy="1352558"/>
        </p:xfrm>
        <a:graphic>
          <a:graphicData uri="http://schemas.openxmlformats.org/presentationml/2006/ole">
            <p:oleObj spid="_x0000_s5122" name="Equation" r:id="rId4" imgW="533160" imgH="419040" progId="Equation.3">
              <p:embed/>
            </p:oleObj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5357818" y="1857364"/>
            <a:ext cx="285752" cy="235745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303457" cy="468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ЗНАК  РАБОТЫ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ЗАДАЧА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ru-RU" b="1" dirty="0" smtClean="0">
                <a:solidFill>
                  <a:srgbClr val="FF0000"/>
                </a:solidFill>
              </a:rPr>
              <a:t>устно)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Человек толкает чемодан весом </a:t>
            </a:r>
            <a:r>
              <a:rPr lang="ru-RU" sz="4000" b="1" i="1" dirty="0" smtClean="0">
                <a:solidFill>
                  <a:srgbClr val="7030A0"/>
                </a:solidFill>
              </a:rPr>
              <a:t>100Н</a:t>
            </a:r>
            <a:r>
              <a:rPr lang="ru-RU" sz="4000" i="1" dirty="0" smtClean="0"/>
              <a:t>, который перемещается по полу на </a:t>
            </a:r>
            <a:r>
              <a:rPr lang="ru-RU" sz="4000" b="1" i="1" dirty="0" smtClean="0">
                <a:solidFill>
                  <a:srgbClr val="7030A0"/>
                </a:solidFill>
              </a:rPr>
              <a:t>0,5м</a:t>
            </a:r>
            <a:r>
              <a:rPr lang="ru-RU" sz="4000" i="1" dirty="0" smtClean="0"/>
              <a:t>. Сила трения </a:t>
            </a:r>
            <a:r>
              <a:rPr lang="ru-RU" sz="4000" b="1" i="1" dirty="0" smtClean="0">
                <a:solidFill>
                  <a:srgbClr val="7030A0"/>
                </a:solidFill>
              </a:rPr>
              <a:t>50Н</a:t>
            </a:r>
            <a:r>
              <a:rPr lang="ru-RU" sz="4000" i="1" dirty="0" smtClean="0"/>
              <a:t>. Какую работу совершает </a:t>
            </a:r>
            <a:r>
              <a:rPr lang="ru-RU" sz="4000" b="1" i="1" dirty="0" smtClean="0">
                <a:solidFill>
                  <a:srgbClr val="002060"/>
                </a:solidFill>
              </a:rPr>
              <a:t>сила тяжести</a:t>
            </a:r>
            <a:r>
              <a:rPr lang="ru-RU" sz="4000" i="1" dirty="0" smtClean="0"/>
              <a:t> во время этого перемещения?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МОЩНОСТЬ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Работа силы, совершаемая в единицу времени, называется </a:t>
            </a:r>
            <a:r>
              <a:rPr lang="ru-RU" b="1" i="1" dirty="0" smtClean="0"/>
              <a:t>мощностью</a:t>
            </a:r>
            <a:r>
              <a:rPr lang="ru-RU" dirty="0" smtClean="0"/>
              <a:t>. Мощность </a:t>
            </a:r>
            <a:r>
              <a:rPr lang="ru-RU" b="1" i="1" dirty="0" smtClean="0">
                <a:solidFill>
                  <a:srgbClr val="7030A0"/>
                </a:solidFill>
              </a:rPr>
              <a:t>N</a:t>
            </a:r>
            <a:r>
              <a:rPr lang="ru-RU" dirty="0" smtClean="0"/>
              <a:t> это физическая величина, равная отношению работы </a:t>
            </a:r>
            <a:r>
              <a:rPr lang="ru-RU" b="1" i="1" dirty="0" smtClean="0">
                <a:solidFill>
                  <a:srgbClr val="7030A0"/>
                </a:solidFill>
              </a:rPr>
              <a:t>A</a:t>
            </a:r>
            <a:r>
              <a:rPr lang="ru-RU" dirty="0" smtClean="0"/>
              <a:t> к промежутку времени </a:t>
            </a:r>
            <a:r>
              <a:rPr lang="ru-RU" b="1" i="1" dirty="0" smtClean="0">
                <a:solidFill>
                  <a:srgbClr val="7030A0"/>
                </a:solidFill>
              </a:rPr>
              <a:t>t</a:t>
            </a:r>
            <a:r>
              <a:rPr lang="ru-RU" dirty="0" smtClean="0"/>
              <a:t>, в течение которого совершена эта работа:</a:t>
            </a:r>
          </a:p>
          <a:p>
            <a:pPr>
              <a:buNone/>
            </a:pPr>
            <a:r>
              <a:rPr lang="ru-RU" dirty="0" smtClean="0"/>
              <a:t>                                           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 = Nt</a:t>
            </a: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N = Fv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071670" y="4643446"/>
          <a:ext cx="1357322" cy="1168805"/>
        </p:xfrm>
        <a:graphic>
          <a:graphicData uri="http://schemas.openxmlformats.org/presentationml/2006/ole">
            <p:oleObj spid="_x0000_s1026" name="Equation" r:id="rId4" imgW="457200" imgH="393480" progId="Equation.3">
              <p:embed/>
            </p:oleObj>
          </a:graphicData>
        </a:graphic>
      </p:graphicFrame>
      <p:sp>
        <p:nvSpPr>
          <p:cNvPr id="5" name="Стрелка вправо 4"/>
          <p:cNvSpPr/>
          <p:nvPr/>
        </p:nvSpPr>
        <p:spPr>
          <a:xfrm rot="21090964">
            <a:off x="3652508" y="4858241"/>
            <a:ext cx="978408" cy="212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право 5"/>
          <p:cNvSpPr/>
          <p:nvPr/>
        </p:nvSpPr>
        <p:spPr>
          <a:xfrm rot="501564">
            <a:off x="3653565" y="5356380"/>
            <a:ext cx="978408" cy="2126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878</Words>
  <PresentationFormat>Экран (4:3)</PresentationFormat>
  <Paragraphs>159</Paragraphs>
  <Slides>21</Slides>
  <Notes>0</Notes>
  <HiddenSlides>1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Тема Office</vt:lpstr>
      <vt:lpstr>Трек</vt:lpstr>
      <vt:lpstr>Формула</vt:lpstr>
      <vt:lpstr>Equation</vt:lpstr>
      <vt:lpstr>     Работа силы. Мощность. </vt:lpstr>
      <vt:lpstr>Упр.8 задача 2</vt:lpstr>
      <vt:lpstr>ПОНЯТИЕ   РАБОТЫ</vt:lpstr>
      <vt:lpstr>Слайд 4</vt:lpstr>
      <vt:lpstr>ЗНАК  РАБОТЫ</vt:lpstr>
      <vt:lpstr>РАБОТА    СИЛЫ                    </vt:lpstr>
      <vt:lpstr>ЗНАК  РАБОТЫ</vt:lpstr>
      <vt:lpstr>ЗАДАЧА (устно)</vt:lpstr>
      <vt:lpstr>МОЩНОСТЬ</vt:lpstr>
      <vt:lpstr>   ЭНЕРГИЯ</vt:lpstr>
      <vt:lpstr>КИНЕТИЧЕСКАЯ   ЭНЕРГИЯ</vt:lpstr>
      <vt:lpstr>ПОТЕНЦИАЛЬНАЯ   ЭНЕРГИЯ</vt:lpstr>
      <vt:lpstr>ЗАДАЧА</vt:lpstr>
      <vt:lpstr>ЗАДАЧА</vt:lpstr>
      <vt:lpstr>САМОСТОЯТЕЛЬНАЯ  РАБОТА</vt:lpstr>
      <vt:lpstr> КАКИМ   ВИДОМ   ЭНЕРГИИ  ОБЛАДАЕТ</vt:lpstr>
      <vt:lpstr>КАКОЙ  ЗНАК  ИМЕЕТ  РАБОТА,  СОВЕРШАЕМАЯ</vt:lpstr>
      <vt:lpstr>Как будут изменяться величины</vt:lpstr>
      <vt:lpstr>ТЕСТ 1</vt:lpstr>
      <vt:lpstr>ТЕСТ   2</vt:lpstr>
      <vt:lpstr>ДОМАШНЕЕ  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  РАБОТЫ</dc:title>
  <dc:creator>1</dc:creator>
  <cp:lastModifiedBy>1</cp:lastModifiedBy>
  <cp:revision>46</cp:revision>
  <dcterms:modified xsi:type="dcterms:W3CDTF">2014-11-11T17:20:48Z</dcterms:modified>
</cp:coreProperties>
</file>