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6" r:id="rId2"/>
    <p:sldId id="287" r:id="rId3"/>
    <p:sldId id="296" r:id="rId4"/>
    <p:sldId id="288" r:id="rId5"/>
    <p:sldId id="290" r:id="rId6"/>
    <p:sldId id="291" r:id="rId7"/>
    <p:sldId id="297" r:id="rId8"/>
    <p:sldId id="298" r:id="rId9"/>
    <p:sldId id="302" r:id="rId10"/>
    <p:sldId id="303" r:id="rId11"/>
    <p:sldId id="304" r:id="rId12"/>
    <p:sldId id="293" r:id="rId13"/>
    <p:sldId id="300" r:id="rId14"/>
    <p:sldId id="301" r:id="rId15"/>
    <p:sldId id="305" r:id="rId16"/>
    <p:sldId id="306" r:id="rId17"/>
    <p:sldId id="307" r:id="rId18"/>
    <p:sldId id="308" r:id="rId19"/>
    <p:sldId id="309" r:id="rId20"/>
    <p:sldId id="29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2DFF"/>
    <a:srgbClr val="3BF144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86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134A88-AF88-4D97-9477-D8BAC43F5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8F9A-86D9-403A-B102-176F5047C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EE6F-FAFB-45DC-8BA2-EF829916D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70F0-6B2B-4F02-99CA-8F7175CF5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D377-F796-4B03-98C8-77DF2051F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8D378-E84D-4921-B1EF-1F093AC9A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D25-CFE5-4D15-B5F2-596F03103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FDFF8-3287-4956-BEEB-D87C57295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960A9-5B1D-46F8-8194-FA531E735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0C277-9C7C-45A0-B38C-AE3BF5273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6A73-89C0-4293-B0CD-1932295AC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DDC3-B67E-4BE8-A6BB-8BB7F1FC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A08D-3EC3-444F-B8DC-9382609C3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1F456-9736-445C-A7A8-8621C15DB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684213" y="1341438"/>
            <a:ext cx="736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/>
              <a:t>Тема</a:t>
            </a:r>
            <a:r>
              <a:rPr lang="ru-RU" sz="4000"/>
              <a:t>:  Плотность   вещества. </a:t>
            </a:r>
          </a:p>
        </p:txBody>
      </p:sp>
      <p:pic>
        <p:nvPicPr>
          <p:cNvPr id="58372" name="Picture 4" descr="ves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4175"/>
            <a:ext cx="4321175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5" descr="menzur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1688" y="2636838"/>
            <a:ext cx="262413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Тела, имеющие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РАВНУЮ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24000"/>
            <a:ext cx="2170584" cy="4572000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88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861048"/>
            <a:ext cx="928694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 кг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6286520"/>
            <a:ext cx="1872208" cy="3571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6600"/>
                </a:solidFill>
              </a:rPr>
              <a:t>Алюминий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3571868" y="3643314"/>
            <a:ext cx="1643065" cy="2500315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5500694" y="4500570"/>
            <a:ext cx="1428751" cy="1571626"/>
          </a:xfrm>
          <a:prstGeom prst="can">
            <a:avLst/>
          </a:prstGeom>
          <a:solidFill>
            <a:srgbClr val="CD62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9" name="Цилиндр 8"/>
          <p:cNvSpPr/>
          <p:nvPr/>
        </p:nvSpPr>
        <p:spPr>
          <a:xfrm>
            <a:off x="7358082" y="5286389"/>
            <a:ext cx="1142981" cy="785800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40037" y="1484784"/>
            <a:ext cx="445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объём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6286520"/>
            <a:ext cx="1285875" cy="3571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Сталь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6286520"/>
            <a:ext cx="1143000" cy="35718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Медь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358082" y="6286520"/>
            <a:ext cx="1143000" cy="35718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Свинец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4786322"/>
            <a:ext cx="714375" cy="28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 кг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5157192"/>
            <a:ext cx="714375" cy="28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 кг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668344" y="5733256"/>
            <a:ext cx="714375" cy="28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627784" y="1524000"/>
            <a:ext cx="4032448" cy="3057128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sz="2400" b="1" cap="all" dirty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Разные вещества имеют разную плотность</a:t>
            </a:r>
          </a:p>
        </p:txBody>
      </p:sp>
      <p:pic>
        <p:nvPicPr>
          <p:cNvPr id="5" name="Рисунок 3" descr="древесин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1643063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жидкости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89040"/>
            <a:ext cx="157162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 descr="пластик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149080"/>
            <a:ext cx="17208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металлы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780928"/>
            <a:ext cx="16430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 descr="гранит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908720"/>
            <a:ext cx="17145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7" descr="стекло2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764704"/>
            <a:ext cx="162877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876300" y="274638"/>
            <a:ext cx="7810500" cy="1143000"/>
          </a:xfrm>
        </p:spPr>
        <p:txBody>
          <a:bodyPr/>
          <a:lstStyle/>
          <a:p>
            <a:r>
              <a:rPr lang="ru-RU" sz="4000" smtClean="0"/>
              <a:t>  </a:t>
            </a:r>
            <a:r>
              <a:rPr lang="ru-RU" sz="2800" smtClean="0"/>
              <a:t>На чашках уравновешенных весов лежат </a:t>
            </a:r>
            <a:r>
              <a:rPr lang="en-US" sz="2800" smtClean="0"/>
              <a:t>     </a:t>
            </a:r>
            <a:r>
              <a:rPr lang="ru-RU" sz="2800" smtClean="0"/>
              <a:t>кубики. Одинаковы ли плотности веществ, из которых сделаны кубики?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133600"/>
            <a:ext cx="7596187" cy="4032250"/>
          </a:xfrm>
        </p:spPr>
      </p:pic>
      <p:pic>
        <p:nvPicPr>
          <p:cNvPr id="14340" name="Picture 4" descr="c7789ef720a16d577d30e362a45fa30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765175"/>
            <a:ext cx="2663826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630362"/>
          </a:xfrm>
        </p:spPr>
        <p:txBody>
          <a:bodyPr/>
          <a:lstStyle/>
          <a:p>
            <a:r>
              <a:rPr lang="ru-RU" sz="2400" smtClean="0"/>
              <a:t>    </a:t>
            </a:r>
            <a:r>
              <a:rPr lang="ru-RU" sz="2800" smtClean="0"/>
              <a:t>На рисунке изображены два кубика одинакового объема из золота и меди. У какого из кубиков масса вещества больше?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50825" y="3644900"/>
            <a:ext cx="2547938" cy="2884488"/>
            <a:chOff x="194" y="1034"/>
            <a:chExt cx="655" cy="387"/>
          </a:xfrm>
        </p:grpSpPr>
        <p:pic>
          <p:nvPicPr>
            <p:cNvPr id="15365" name="Picture 4" descr="ma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3" y="1241"/>
              <a:ext cx="266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5" descr="professor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4" y="1034"/>
              <a:ext cx="42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4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771775" y="2420938"/>
            <a:ext cx="5962650" cy="3587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403350" y="214313"/>
            <a:ext cx="7540625" cy="1701800"/>
          </a:xfrm>
        </p:spPr>
        <p:txBody>
          <a:bodyPr/>
          <a:lstStyle/>
          <a:p>
            <a:r>
              <a:rPr lang="ru-RU" sz="2800" smtClean="0"/>
              <a:t>  В одном из двух одинаковых сосудов налили воду (левый сосуд), в другой раствор серной кислоты равной массы. Какая жидкость имеет большую плотность?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989138"/>
            <a:ext cx="80279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19250" y="5229225"/>
            <a:ext cx="24479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latin typeface="Tahoma" pitchFamily="34" charset="0"/>
              </a:rPr>
              <a:t>вода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140200" y="5157788"/>
            <a:ext cx="28082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latin typeface="Tahoma" pitchFamily="34" charset="0"/>
              </a:rPr>
              <a:t>серная кислота</a:t>
            </a:r>
          </a:p>
        </p:txBody>
      </p:sp>
      <p:pic>
        <p:nvPicPr>
          <p:cNvPr id="16390" name="Picture 6" descr="c7789ef720a16d577d30e362a45fa30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908050"/>
            <a:ext cx="26638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Средняя плотность Земли 5500 кг/м3, Солнца – 1400  кг/м</a:t>
            </a:r>
            <a:r>
              <a:rPr lang="ru-RU" baseline="30000" dirty="0" smtClean="0"/>
              <a:t>3</a:t>
            </a:r>
            <a:r>
              <a:rPr lang="ru-RU" dirty="0" smtClean="0"/>
              <a:t> , Луны – 3300  кг/м</a:t>
            </a:r>
            <a:r>
              <a:rPr lang="ru-RU" baseline="30000" dirty="0" smtClean="0"/>
              <a:t>3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Плотность крови человека 1050 кг/м</a:t>
            </a:r>
            <a:r>
              <a:rPr lang="ru-RU" baseline="30000" dirty="0" smtClean="0"/>
              <a:t>3</a:t>
            </a:r>
            <a:r>
              <a:rPr lang="ru-RU" dirty="0" smtClean="0"/>
              <a:t> 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Средняя плотность тела человека 1036  кг/м</a:t>
            </a:r>
            <a:r>
              <a:rPr lang="ru-RU" baseline="30000" dirty="0" smtClean="0"/>
              <a:t>3</a:t>
            </a:r>
            <a:r>
              <a:rPr lang="ru-RU" dirty="0" smtClean="0"/>
              <a:t> . (Подумайте, можете ли вы определить плотность своего тела?)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Плотность – замечательная характеристика!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Определив плотность, можно по таблице узнать, из какого вещества изготовлено тело. Зная плотность, можно определить объем или массу тела.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Это интересно!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6200" dirty="0" smtClean="0"/>
              <a:t>Задача-шутка:</a:t>
            </a:r>
          </a:p>
          <a:p>
            <a:endParaRPr lang="ru-RU" sz="6200" dirty="0" smtClean="0"/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На дне рождения химика физика угостили двумя колетами. Одна котлета из баранины с чесноком, другая из пластилина с мелкими гайками. Чем с точки зрения физика отличаются эти котлеты? В чём  с точки зрения физика причина того, что эти котлеты имеют одинаковую форму и объём, но разные массы?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ПРОВЕРЬ СЕБЯ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825" y="1752600"/>
            <a:ext cx="3609975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</a:t>
            </a:r>
            <a:r>
              <a:rPr lang="ru-RU" dirty="0" smtClean="0"/>
              <a:t>Одинаковые шарики из чугуна и парафина положили на чашки весов(смотри рисунок). Какой из шаров чугунный?</a:t>
            </a:r>
            <a:endParaRPr lang="ru-RU" dirty="0"/>
          </a:p>
        </p:txBody>
      </p:sp>
      <p:sp>
        <p:nvSpPr>
          <p:cNvPr id="329732" name="AutoShape 4"/>
          <p:cNvSpPr>
            <a:spLocks noChangeArrowheads="1"/>
          </p:cNvSpPr>
          <p:nvPr/>
        </p:nvSpPr>
        <p:spPr bwMode="auto">
          <a:xfrm>
            <a:off x="2262729" y="2484185"/>
            <a:ext cx="351762" cy="3945211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>
            <a:off x="857626" y="1856431"/>
            <a:ext cx="3428219" cy="128607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 dirty="0"/>
          </a:p>
        </p:txBody>
      </p:sp>
      <p:sp>
        <p:nvSpPr>
          <p:cNvPr id="329734" name="AutoShape 6"/>
          <p:cNvSpPr>
            <a:spLocks noChangeArrowheads="1"/>
          </p:cNvSpPr>
          <p:nvPr/>
        </p:nvSpPr>
        <p:spPr bwMode="auto">
          <a:xfrm>
            <a:off x="3850516" y="3123695"/>
            <a:ext cx="792921" cy="1601126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29736" name="AutoShape 8"/>
          <p:cNvSpPr>
            <a:spLocks noChangeArrowheads="1"/>
          </p:cNvSpPr>
          <p:nvPr/>
        </p:nvSpPr>
        <p:spPr bwMode="auto">
          <a:xfrm>
            <a:off x="500034" y="1844675"/>
            <a:ext cx="792921" cy="170692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29737" name="Oval 9"/>
          <p:cNvSpPr>
            <a:spLocks noChangeArrowheads="1"/>
          </p:cNvSpPr>
          <p:nvPr/>
        </p:nvSpPr>
        <p:spPr bwMode="auto">
          <a:xfrm>
            <a:off x="587489" y="2803940"/>
            <a:ext cx="618012" cy="747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929058" y="4000504"/>
            <a:ext cx="618012" cy="747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14282" y="2714620"/>
            <a:ext cx="171451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  ВЕРНО</a:t>
            </a:r>
            <a:endParaRPr lang="ru-RU" b="1" dirty="0"/>
          </a:p>
        </p:txBody>
      </p:sp>
      <p:sp>
        <p:nvSpPr>
          <p:cNvPr id="13" name="Овал 12"/>
          <p:cNvSpPr/>
          <p:nvPr/>
        </p:nvSpPr>
        <p:spPr>
          <a:xfrm>
            <a:off x="3131840" y="4000504"/>
            <a:ext cx="20116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9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73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76892 -0.01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" y="-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29737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КАК МОЖНО ИЗМЕРИТЬ ПЛОТНОСТЬ?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ареометр</a:t>
            </a:r>
            <a:endParaRPr lang="ru-RU" dirty="0"/>
          </a:p>
        </p:txBody>
      </p:sp>
      <p:pic>
        <p:nvPicPr>
          <p:cNvPr id="5122" name="Picture 2" descr="E:\плотность\res87351333-AA79-41DC-9F90-751421F9A9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333210"/>
            <a:ext cx="6286544" cy="4524790"/>
          </a:xfrm>
          <a:prstGeom prst="rect">
            <a:avLst/>
          </a:prstGeom>
          <a:noFill/>
        </p:spPr>
      </p:pic>
      <p:pic>
        <p:nvPicPr>
          <p:cNvPr id="5123" name="Picture 3" descr="E:\плотность\{CF369DCE-DB6A-4F6E-B8CD-0CAAE344C44A}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500174"/>
            <a:ext cx="7143767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Свежесть куриных яиц </a:t>
            </a:r>
            <a:r>
              <a:rPr lang="ru-RU" dirty="0" smtClean="0"/>
              <a:t>можно определить по их средней плотности. При длительном хранении часть жидкости испаряется через поры в яичной скорлупе и замещается воздухом. При том же объеме его средняя плотность уменьшается и оно становится легче. Свежее яйцо тонет в воде, а несвежее всплывает.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8" descr="http://class-fizika.narod.ru/7_class/7-plotn1/9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000636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0" y="260350"/>
            <a:ext cx="3311525" cy="566738"/>
          </a:xfrm>
        </p:spPr>
        <p:txBody>
          <a:bodyPr/>
          <a:lstStyle/>
          <a:p>
            <a:r>
              <a:rPr lang="ru-RU" sz="4800" b="1" smtClean="0">
                <a:latin typeface="Times New Roman" pitchFamily="18" charset="0"/>
              </a:rPr>
              <a:t>В.Даль: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sz="half" idx="2"/>
          </p:nvPr>
        </p:nvSpPr>
        <p:spPr>
          <a:xfrm>
            <a:off x="4572000" y="1412875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800" smtClean="0"/>
          </a:p>
          <a:p>
            <a:pPr>
              <a:buFont typeface="Arial" charset="0"/>
              <a:buNone/>
            </a:pPr>
            <a:endParaRPr lang="ru-RU" sz="280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6092825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3635375" y="3141663"/>
            <a:ext cx="5508625" cy="3716337"/>
          </a:xfrm>
          <a:prstGeom prst="cloudCallout">
            <a:avLst>
              <a:gd name="adj1" fmla="val -61903"/>
              <a:gd name="adj2" fmla="val -302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Плотность – свойство вещества, густота вещества в данном объеме.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2843213" y="0"/>
            <a:ext cx="6300787" cy="3068638"/>
          </a:xfrm>
          <a:prstGeom prst="cloudCallout">
            <a:avLst>
              <a:gd name="adj1" fmla="val -49019"/>
              <a:gd name="adj2" fmla="val 5677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3BF144"/>
                </a:solidFill>
                <a:latin typeface="Times New Roman" pitchFamily="18" charset="0"/>
              </a:rPr>
              <a:t>Плотный – сбитый, сжатый, густой, содержащий много вещества в малом объеме.</a:t>
            </a:r>
          </a:p>
        </p:txBody>
      </p:sp>
      <p:pic>
        <p:nvPicPr>
          <p:cNvPr id="6151" name="Picture 7" descr="voron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175" y="2349500"/>
            <a:ext cx="3146425" cy="31924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836613"/>
          </a:xfrm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Домашнее задание</a:t>
            </a:r>
            <a:r>
              <a:rPr lang="ru-RU" sz="3200" smtClean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250825" y="2205038"/>
            <a:ext cx="8704263" cy="27368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выучить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§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 21. </a:t>
            </a:r>
            <a:r>
              <a:rPr lang="ru-RU" sz="2200" b="1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Arial" charset="0"/>
              </a:rPr>
            </a:br>
            <a:endParaRPr lang="ru-RU" sz="2200" b="1" dirty="0" smtClean="0">
              <a:solidFill>
                <a:schemeClr val="tx2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latin typeface="Arial" charset="0"/>
              </a:rPr>
              <a:t>Творческое задание на желающих: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 определите</a:t>
            </a:r>
            <a:br>
              <a:rPr lang="ru-RU" sz="2400" b="1" dirty="0" smtClean="0">
                <a:solidFill>
                  <a:schemeClr val="tx2"/>
                </a:solidFill>
                <a:latin typeface="Arial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плотность куска мыла</a:t>
            </a:r>
            <a:br>
              <a:rPr lang="ru-RU" sz="2400" b="1" dirty="0" smtClean="0">
                <a:solidFill>
                  <a:schemeClr val="tx2"/>
                </a:solidFill>
                <a:latin typeface="Arial" charset="0"/>
              </a:rPr>
            </a:br>
            <a:endParaRPr lang="ru-RU" sz="2400" dirty="0" smtClean="0"/>
          </a:p>
          <a:p>
            <a:pPr>
              <a:buFont typeface="Arial" charset="0"/>
              <a:buNone/>
            </a:pPr>
            <a:endParaRPr lang="ru-RU" sz="2400" dirty="0" smtClean="0"/>
          </a:p>
        </p:txBody>
      </p:sp>
      <p:pic>
        <p:nvPicPr>
          <p:cNvPr id="17412" name="Picture 4" descr="1cc20268d3f08596e8cddf3e92cdf1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24400"/>
            <a:ext cx="1655762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797425"/>
            <a:ext cx="2303463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723900" y="274638"/>
            <a:ext cx="7962900" cy="1143000"/>
          </a:xfrm>
        </p:spPr>
        <p:txBody>
          <a:bodyPr/>
          <a:lstStyle/>
          <a:p>
            <a:r>
              <a:rPr lang="ru-RU" sz="3200" smtClean="0"/>
              <a:t>   Плотность показывает, чему равна масса вещества, взятого в объеме 1м</a:t>
            </a:r>
            <a:r>
              <a:rPr lang="ru-RU" sz="3200" baseline="30000" smtClean="0"/>
              <a:t>3</a:t>
            </a:r>
            <a:r>
              <a:rPr lang="ru-RU" sz="3200" smtClean="0"/>
              <a:t> (или 1см</a:t>
            </a:r>
            <a:r>
              <a:rPr lang="ru-RU" sz="3200" baseline="30000" smtClean="0"/>
              <a:t>3</a:t>
            </a:r>
            <a:r>
              <a:rPr lang="ru-RU" sz="3200" smtClean="0"/>
              <a:t>)</a:t>
            </a:r>
          </a:p>
        </p:txBody>
      </p:sp>
      <p:sp>
        <p:nvSpPr>
          <p:cNvPr id="71683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2349500"/>
            <a:ext cx="2668587" cy="3498850"/>
          </a:xfrm>
          <a:prstGeom prst="can">
            <a:avLst>
              <a:gd name="adj" fmla="val 32778"/>
            </a:avLst>
          </a:prstGeom>
          <a:solidFill>
            <a:srgbClr val="C0C0C0"/>
          </a:solidFill>
          <a:ln>
            <a:solidFill>
              <a:srgbClr val="000000"/>
            </a:solidFill>
            <a:rou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     железо</a:t>
            </a:r>
          </a:p>
          <a:p>
            <a:pPr>
              <a:buFont typeface="Arial" charset="0"/>
              <a:buNone/>
            </a:pPr>
            <a:r>
              <a:rPr lang="ru-RU" sz="2800" smtClean="0"/>
              <a:t>     </a:t>
            </a:r>
            <a:r>
              <a:rPr lang="en-US" sz="2800" smtClean="0"/>
              <a:t> V=1</a:t>
            </a:r>
            <a:r>
              <a:rPr lang="ru-RU" sz="2800" smtClean="0"/>
              <a:t>м</a:t>
            </a:r>
            <a:r>
              <a:rPr lang="ru-RU" sz="2800" baseline="30000" smtClean="0"/>
              <a:t>3</a:t>
            </a:r>
            <a:endParaRPr lang="ru-RU" sz="2800" smtClean="0"/>
          </a:p>
          <a:p>
            <a:pPr>
              <a:buFont typeface="Arial" charset="0"/>
              <a:buNone/>
            </a:pPr>
            <a:r>
              <a:rPr lang="ru-RU" sz="2800" smtClean="0"/>
              <a:t>     </a:t>
            </a:r>
            <a:r>
              <a:rPr lang="en-US" sz="2800" smtClean="0"/>
              <a:t>m=7800</a:t>
            </a:r>
            <a:r>
              <a:rPr lang="ru-RU" sz="2800" smtClean="0"/>
              <a:t>кг</a:t>
            </a:r>
          </a:p>
          <a:p>
            <a:pPr>
              <a:buFont typeface="Arial" charset="0"/>
              <a:buNone/>
            </a:pPr>
            <a:endParaRPr lang="ru-RU" sz="3600" smtClean="0"/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4932363" y="2276475"/>
            <a:ext cx="2882900" cy="3600450"/>
          </a:xfrm>
          <a:prstGeom prst="can">
            <a:avLst>
              <a:gd name="adj" fmla="val 31222"/>
            </a:avLst>
          </a:prstGeom>
          <a:solidFill>
            <a:srgbClr val="666699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>
                <a:latin typeface="Calibri" pitchFamily="34" charset="0"/>
              </a:rPr>
              <a:t>      свинец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>
                <a:latin typeface="Calibri" pitchFamily="34" charset="0"/>
              </a:rPr>
              <a:t>       </a:t>
            </a:r>
            <a:r>
              <a:rPr lang="en-US" sz="2800">
                <a:latin typeface="Calibri" pitchFamily="34" charset="0"/>
              </a:rPr>
              <a:t>V=1</a:t>
            </a:r>
            <a:r>
              <a:rPr lang="ru-RU" sz="2800">
                <a:latin typeface="Calibri" pitchFamily="34" charset="0"/>
              </a:rPr>
              <a:t>м</a:t>
            </a:r>
            <a:r>
              <a:rPr lang="ru-RU" sz="2800" baseline="30000">
                <a:latin typeface="Calibri" pitchFamily="34" charset="0"/>
              </a:rPr>
              <a:t>3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aseline="30000">
                <a:latin typeface="Calibri" pitchFamily="34" charset="0"/>
              </a:rPr>
              <a:t>       </a:t>
            </a:r>
            <a:r>
              <a:rPr lang="en-US" sz="4000" baseline="30000">
                <a:latin typeface="Calibri" pitchFamily="34" charset="0"/>
              </a:rPr>
              <a:t>m=11300</a:t>
            </a:r>
            <a:r>
              <a:rPr lang="ru-RU" sz="4000" baseline="30000">
                <a:latin typeface="Calibri" pitchFamily="34" charset="0"/>
              </a:rPr>
              <a:t>кг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6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6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6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 animBg="1"/>
      <p:bldP spid="7168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2787"/>
          </a:xfrm>
        </p:spPr>
        <p:txBody>
          <a:bodyPr/>
          <a:lstStyle/>
          <a:p>
            <a:r>
              <a:rPr lang="ru-RU" smtClean="0"/>
              <a:t>        </a:t>
            </a:r>
            <a:r>
              <a:rPr lang="ru-RU" b="1" smtClean="0"/>
              <a:t>Определение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229600" cy="2108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b="1" smtClean="0">
                <a:solidFill>
                  <a:srgbClr val="FF0000"/>
                </a:solidFill>
              </a:rPr>
              <a:t>Плотность</a:t>
            </a:r>
            <a:r>
              <a:rPr lang="ru-RU" smtClean="0"/>
              <a:t> – это физическая величина, </a:t>
            </a:r>
            <a:r>
              <a:rPr lang="ru-RU" smtClean="0">
                <a:latin typeface="Arial" charset="0"/>
              </a:rPr>
              <a:t>показывающая массу вещества в единице объёма</a:t>
            </a:r>
            <a:r>
              <a:rPr lang="ru-RU" smtClean="0"/>
              <a:t>: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547813" y="4149725"/>
            <a:ext cx="619125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 (греческая буква «ро»)</a:t>
            </a:r>
          </a:p>
          <a:p>
            <a:r>
              <a:rPr lang="en-US" sz="3600"/>
              <a:t>  </a:t>
            </a:r>
            <a:r>
              <a:rPr lang="ru-RU" sz="3600"/>
              <a:t>                  </a:t>
            </a:r>
          </a:p>
          <a:p>
            <a:r>
              <a:rPr lang="ru-RU" sz="3600" b="1"/>
              <a:t>                       </a:t>
            </a:r>
            <a:r>
              <a:rPr lang="en-US" sz="3600" b="1"/>
              <a:t> </a:t>
            </a:r>
            <a:r>
              <a:rPr lang="ru-RU" sz="3600" b="1">
                <a:solidFill>
                  <a:srgbClr val="FF0000"/>
                </a:solidFill>
              </a:rPr>
              <a:t>ρ</a:t>
            </a:r>
            <a:r>
              <a:rPr lang="en-US">
                <a:solidFill>
                  <a:srgbClr val="FF0000"/>
                </a:solidFill>
              </a:rPr>
              <a:t> </a:t>
            </a:r>
            <a:endParaRPr lang="ru-RU">
              <a:solidFill>
                <a:srgbClr val="FF0000"/>
              </a:solidFill>
            </a:endParaRPr>
          </a:p>
          <a:p>
            <a:pPr eaLnBrk="0" hangingPunct="0">
              <a:spcBef>
                <a:spcPct val="5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3419475" y="3213100"/>
            <a:ext cx="352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Обозначение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5637"/>
          </a:xfrm>
        </p:spPr>
        <p:txBody>
          <a:bodyPr/>
          <a:lstStyle/>
          <a:p>
            <a:r>
              <a:rPr lang="ru-RU" smtClean="0"/>
              <a:t>            Формула</a:t>
            </a:r>
          </a:p>
        </p:txBody>
      </p:sp>
      <p:pic>
        <p:nvPicPr>
          <p:cNvPr id="634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8950" y="1647825"/>
            <a:ext cx="5564188" cy="4435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34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0075"/>
          </a:xfrm>
        </p:spPr>
        <p:txBody>
          <a:bodyPr/>
          <a:lstStyle/>
          <a:p>
            <a:r>
              <a:rPr lang="ru-RU" smtClean="0"/>
              <a:t>     Единицы измерения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6600" b="1" smtClean="0"/>
              <a:t>     ρ = кг/м</a:t>
            </a:r>
            <a:r>
              <a:rPr lang="ru-RU" sz="6600" b="1" baseline="30000" smtClean="0"/>
              <a:t>3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195513" y="3716338"/>
            <a:ext cx="936625" cy="11525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1476375" y="1700213"/>
            <a:ext cx="1008063" cy="11525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268538" y="3573463"/>
            <a:ext cx="568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/>
              <a:t>ρ  = г/см</a:t>
            </a:r>
            <a:r>
              <a:rPr lang="ru-RU" sz="6600" b="1" baseline="30000"/>
              <a:t>3</a:t>
            </a:r>
            <a:endParaRPr lang="ru-RU" sz="6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sz="4000" smtClean="0"/>
              <a:t>Найдите по таблице плотности льда, воды и водяного пара.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1042988" y="2133600"/>
            <a:ext cx="7772400" cy="4114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Лед  -  900кг/ м</a:t>
            </a:r>
            <a:r>
              <a:rPr lang="ru-RU" baseline="30000" smtClean="0"/>
              <a:t>3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        Вода – 1000кг/ м</a:t>
            </a:r>
            <a:r>
              <a:rPr lang="ru-RU" baseline="30000" smtClean="0"/>
              <a:t>3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        Водяной пар – 0,590кг/ м</a:t>
            </a:r>
            <a:r>
              <a:rPr lang="ru-RU" baseline="30000" smtClean="0"/>
              <a:t>3</a:t>
            </a:r>
            <a:endParaRPr lang="ru-RU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23850" y="2636838"/>
            <a:ext cx="1584325" cy="20161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folHlink"/>
                </a:solidFill>
                <a:latin typeface="Tahoma" pitchFamily="34" charset="0"/>
              </a:rPr>
              <a:t>Н</a:t>
            </a:r>
            <a:r>
              <a:rPr lang="ru-RU" sz="6600" b="1" baseline="-25000">
                <a:solidFill>
                  <a:schemeClr val="folHlink"/>
                </a:solidFill>
                <a:latin typeface="Tahoma" pitchFamily="34" charset="0"/>
              </a:rPr>
              <a:t>2</a:t>
            </a:r>
            <a:r>
              <a:rPr lang="ru-RU" sz="6600" b="1">
                <a:solidFill>
                  <a:schemeClr val="folHlink"/>
                </a:solidFill>
                <a:latin typeface="Tahoma" pitchFamily="34" charset="0"/>
              </a:rPr>
              <a:t>О</a:t>
            </a:r>
          </a:p>
        </p:txBody>
      </p:sp>
      <p:pic>
        <p:nvPicPr>
          <p:cNvPr id="11269" name="Picture 5" descr="63e88de767d6637a447f6d35f1be6d7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620713"/>
            <a:ext cx="143986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337"/>
          </a:xfrm>
        </p:spPr>
        <p:txBody>
          <a:bodyPr/>
          <a:lstStyle/>
          <a:p>
            <a:r>
              <a:rPr lang="ru-RU" sz="2800" smtClean="0"/>
              <a:t>    Почему плотность одного и того же вещества в твердом, жидком, и газообразном состояниях различна?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3732" name="Picture 4" descr="02003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573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6948488" y="5588000"/>
            <a:ext cx="139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/>
              <a:t>900кг/м</a:t>
            </a:r>
            <a:r>
              <a:rPr lang="ru-RU" sz="2400" b="1" baseline="30000"/>
              <a:t>3</a:t>
            </a:r>
            <a:endParaRPr lang="ru-RU" sz="2400" b="1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635375" y="5588000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/>
              <a:t>1000кг/м</a:t>
            </a:r>
            <a:r>
              <a:rPr lang="ru-RU" sz="2400" b="1" baseline="30000"/>
              <a:t>3</a:t>
            </a:r>
            <a:endParaRPr lang="ru-RU" sz="2400" b="1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611188" y="5589588"/>
            <a:ext cx="186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/>
              <a:t>0,590кг/м</a:t>
            </a:r>
            <a:r>
              <a:rPr lang="ru-RU" sz="2400" b="1" baseline="30000"/>
              <a:t>3</a:t>
            </a:r>
            <a:endParaRPr lang="ru-RU" sz="2400" b="1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79388" y="404813"/>
            <a:ext cx="9366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FF"/>
                </a:solidFill>
              </a:rPr>
              <a:t>Н</a:t>
            </a:r>
            <a:r>
              <a:rPr lang="ru-RU" sz="4000" b="1" baseline="-25000">
                <a:solidFill>
                  <a:srgbClr val="0000FF"/>
                </a:solidFill>
              </a:rPr>
              <a:t>2</a:t>
            </a:r>
            <a:r>
              <a:rPr lang="ru-RU" sz="4000" b="1">
                <a:solidFill>
                  <a:srgbClr val="0000FF"/>
                </a:solidFill>
              </a:rPr>
              <a:t>О</a:t>
            </a:r>
          </a:p>
        </p:txBody>
      </p:sp>
      <p:sp>
        <p:nvSpPr>
          <p:cNvPr id="122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Вывод:  Тела, имеющие </a:t>
            </a: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РАВНЫЙ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объем</a:t>
            </a:r>
            <a:b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420888"/>
            <a:ext cx="1882552" cy="367511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88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2714612" y="2420888"/>
            <a:ext cx="1857379" cy="36004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Цилиндр 5"/>
          <p:cNvSpPr/>
          <p:nvPr/>
        </p:nvSpPr>
        <p:spPr>
          <a:xfrm>
            <a:off x="4857752" y="2420888"/>
            <a:ext cx="1857379" cy="3579880"/>
          </a:xfrm>
          <a:prstGeom prst="can">
            <a:avLst/>
          </a:prstGeom>
          <a:solidFill>
            <a:srgbClr val="CD62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7000892" y="2492896"/>
            <a:ext cx="1785923" cy="3507873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9" y="1124744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РАЗНУЮ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массу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4293096"/>
            <a:ext cx="1143000" cy="72008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Медь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358082" y="3429000"/>
            <a:ext cx="1143000" cy="35718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Свинец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4077072"/>
            <a:ext cx="1285875" cy="57606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Сталь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005064"/>
            <a:ext cx="1512168" cy="50405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6600"/>
                </a:solidFill>
              </a:rPr>
              <a:t>Алюминий</a:t>
            </a:r>
            <a:endParaRPr lang="ru-RU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1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430</TotalTime>
  <Words>479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</vt:lpstr>
      <vt:lpstr>Слайд 1</vt:lpstr>
      <vt:lpstr>В.Даль:</vt:lpstr>
      <vt:lpstr>   Плотность показывает, чему равна масса вещества, взятого в объеме 1м3 (или 1см3)</vt:lpstr>
      <vt:lpstr>        Определение</vt:lpstr>
      <vt:lpstr>            Формула</vt:lpstr>
      <vt:lpstr>     Единицы измерения</vt:lpstr>
      <vt:lpstr> Найдите по таблице плотности льда, воды и водяного пара.</vt:lpstr>
      <vt:lpstr>    Почему плотность одного и того же вещества в твердом, жидком, и газообразном состояниях различна?</vt:lpstr>
      <vt:lpstr>Вывод:  Тела, имеющие РАВНЫЙ объем  </vt:lpstr>
      <vt:lpstr>Тела, имеющие РАВНУЮ массу</vt:lpstr>
      <vt:lpstr>Слайд 11</vt:lpstr>
      <vt:lpstr>  На чашках уравновешенных весов лежат      кубики. Одинаковы ли плотности веществ, из которых сделаны кубики?</vt:lpstr>
      <vt:lpstr>    На рисунке изображены два кубика одинакового объема из золота и меди. У какого из кубиков масса вещества больше?</vt:lpstr>
      <vt:lpstr>  В одном из двух одинаковых сосудов налили воду (левый сосуд), в другой раствор серной кислоты равной массы. Какая жидкость имеет большую плотность?</vt:lpstr>
      <vt:lpstr> Это интересно! </vt:lpstr>
      <vt:lpstr>Слайд 16</vt:lpstr>
      <vt:lpstr>ПРОВЕРЬ СЕБЯ</vt:lpstr>
      <vt:lpstr>КАК МОЖНО ИЗМЕРИТЬ ПЛОТНОСТЬ?</vt:lpstr>
      <vt:lpstr>Слайд 19</vt:lpstr>
      <vt:lpstr>Домашнее задание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1</cp:lastModifiedBy>
  <cp:revision>51</cp:revision>
  <dcterms:created xsi:type="dcterms:W3CDTF">2010-11-24T11:46:26Z</dcterms:created>
  <dcterms:modified xsi:type="dcterms:W3CDTF">2014-11-12T13:28:18Z</dcterms:modified>
</cp:coreProperties>
</file>