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64" r:id="rId28"/>
    <p:sldId id="283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1984" autoAdjust="0"/>
    <p:restoredTop sz="94660"/>
  </p:normalViewPr>
  <p:slideViewPr>
    <p:cSldViewPr>
      <p:cViewPr varScale="1">
        <p:scale>
          <a:sx n="83" d="100"/>
          <a:sy n="83" d="100"/>
        </p:scale>
        <p:origin x="-5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FDFF04-A787-45C6-8F5B-79CD71B6401D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BACB01-6C5A-4CD2-A77C-B39701C248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используется для фронтального опроса учащихся, выбирается один ученик и проверяется его ответ. Можно просить разъяснений от отвечающего или других детей.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EF5FC40-5202-42FE-80B7-D53CDD002F26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 ресурса используются кнопки 1-5</a:t>
            </a:r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CEFBE7-A02C-4076-8DC2-84B840147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 ресурса используется кнопка 6. При ответе необходимо разъяснение отвечающего.</a:t>
            </a:r>
          </a:p>
          <a:p>
            <a:pPr eaLnBrk="1" hangingPunct="1">
              <a:spcBef>
                <a:spcPct val="0"/>
              </a:spcBef>
            </a:pPr>
            <a:r>
              <a:rPr lang="ru-RU" smtClean="0"/>
              <a:t>из ресурса используются кнопка 7-9. 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F0891E1-E4BA-4209-997D-A5A973C21813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из ресурса используются кнопка 10. </a:t>
            </a: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F382C53-65A4-4679-92E8-D553B7218D7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ответ даётся коллективный, совместно проводятся необходимые расчёты.</a:t>
            </a:r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B19677-DEF0-4279-85D0-619B4AC8C9C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0458E77-5F4C-42B5-9072-EA58AD8124E7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2D628FE-866C-4A68-B539-8505744D9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B1347A-54A9-426C-9142-024EA196E0F6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79053-7C38-424B-AEFE-B015041AA4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E703A-5445-4860-AC35-B01E70185217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48DB6-8706-44C1-B895-8454CB5ABD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9AFA2-ACCD-418D-8038-4159F6D696A2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194D8-9F9F-4D65-ABC2-3AA29B8F7F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CA9F82-D391-44C5-87F8-228C8FEA6DF0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8319CE-BEB1-4783-B545-AF29F166C3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89AC1-9580-4234-8114-9C195F6688FF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680A0-F7FA-4B2A-AFFF-012E39FAD9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BC0FDD5-D687-483E-A44C-AE66A1C6BDC2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A049C30-91E6-4F82-8D8A-42ABA9CEC9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F0F6E-A6A1-46E3-BE7F-1F91D5D24E4B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1CB59-EB8F-4AA4-B538-927E6D9CD6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6B8A37-0EDD-4C68-8275-91FFF3F7788D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F17A1-5A9E-4A55-A5E7-9D9D197457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0C5069-15D4-4BDE-8F3B-A6D0E97F4733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73E04A-732B-4978-B3C9-ADC5EE0F02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96E148B-57A0-48AD-8201-7986AA2E91CB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06DE5D5-45DE-4B68-A97D-ADA6A1C8E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C9A56194-D577-4EAC-A4BA-C191A952068A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1C97CB9-673A-476D-81EA-A23D0160A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7" r:id="rId2"/>
    <p:sldLayoutId id="2147483744" r:id="rId3"/>
    <p:sldLayoutId id="2147483738" r:id="rId4"/>
    <p:sldLayoutId id="2147483745" r:id="rId5"/>
    <p:sldLayoutId id="2147483739" r:id="rId6"/>
    <p:sldLayoutId id="2147483740" r:id="rId7"/>
    <p:sldLayoutId id="2147483746" r:id="rId8"/>
    <p:sldLayoutId id="2147483747" r:id="rId9"/>
    <p:sldLayoutId id="2147483741" r:id="rId10"/>
    <p:sldLayoutId id="214748374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669b525a-e921-11dc-95ff-0800200c9a66/4_18.sw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669b525a-e921-11dc-95ff-0800200c9a66/4_18.sw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669b525a-e921-11dc-95ff-0800200c9a66/4_18.sw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669b525b-e921-11dc-95ff-0800200c9a66/sum4.sw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rodn-i-k.narod.ru/as_prof/npo_spb/vas.htm" TargetMode="External"/><Relationship Id="rId13" Type="http://schemas.openxmlformats.org/officeDocument/2006/relationships/hyperlink" Target="http://www.pixland.uz/fotooftheday?page=6" TargetMode="External"/><Relationship Id="rId3" Type="http://schemas.openxmlformats.org/officeDocument/2006/relationships/hyperlink" Target="http://regionsamara.ru/news/250" TargetMode="External"/><Relationship Id="rId7" Type="http://schemas.openxmlformats.org/officeDocument/2006/relationships/hyperlink" Target="http://thememaker.ru/themes-list.model/113/1/113/22822" TargetMode="External"/><Relationship Id="rId12" Type="http://schemas.openxmlformats.org/officeDocument/2006/relationships/hyperlink" Target="http://blimp.ucoz.ru/publ/1-1-0-1" TargetMode="External"/><Relationship Id="rId2" Type="http://schemas.openxmlformats.org/officeDocument/2006/relationships/hyperlink" Target="http://www.pressaing.ru/1-4-1%20osnovi%20vozduha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ookshunt.ru/b171430_ra" TargetMode="External"/><Relationship Id="rId11" Type="http://schemas.openxmlformats.org/officeDocument/2006/relationships/hyperlink" Target="http://extreme.com.ua/forum/showthread.php?t=3195" TargetMode="External"/><Relationship Id="rId5" Type="http://schemas.openxmlformats.org/officeDocument/2006/relationships/hyperlink" Target="http://texasliberal.wordpress.com/2010/03/05/the-papyrus-boat-things-that-have-value-across-the-years/" TargetMode="External"/><Relationship Id="rId15" Type="http://schemas.openxmlformats.org/officeDocument/2006/relationships/hyperlink" Target="http://femy.ru/categories/255/articles/775" TargetMode="External"/><Relationship Id="rId10" Type="http://schemas.openxmlformats.org/officeDocument/2006/relationships/hyperlink" Target="http://www.freeoboi.ru/wallpaper/festival-vozdushnogo-shara-ssha.html" TargetMode="External"/><Relationship Id="rId4" Type="http://schemas.openxmlformats.org/officeDocument/2006/relationships/hyperlink" Target="http://www.vozduhoplavateli.ru/index.php?id=1485" TargetMode="External"/><Relationship Id="rId9" Type="http://schemas.openxmlformats.org/officeDocument/2006/relationships/hyperlink" Target="http://spox.ru/ru/termins/?p=9" TargetMode="External"/><Relationship Id="rId14" Type="http://schemas.openxmlformats.org/officeDocument/2006/relationships/hyperlink" Target="http://www.photosight.ru/photos/2361120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les.school-collection.edu.ru/dlrstore/669b2b38-e921-11dc-95ff-0800200c9a66/index_listing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3694988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8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3786190"/>
            <a:ext cx="8215370" cy="178595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bg1"/>
                </a:solidFill>
              </a:rPr>
              <a:t>«Плавание тел. Воздухоплавание».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14313" y="1500188"/>
            <a:ext cx="8472487" cy="472122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Итак, что значит плавать? Это значит, что сила тяжести численно равна силе Архимеда.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US" smtClean="0"/>
              <a:t>mg</a:t>
            </a:r>
            <a:r>
              <a:rPr lang="ru-RU" smtClean="0"/>
              <a:t>=</a:t>
            </a:r>
            <a:r>
              <a:rPr lang="en-US" smtClean="0"/>
              <a:t>F</a:t>
            </a:r>
            <a:r>
              <a:rPr lang="en-US" baseline="-25000" smtClean="0"/>
              <a:t>a</a:t>
            </a:r>
            <a:r>
              <a:rPr lang="en-US" smtClean="0"/>
              <a:t> </a:t>
            </a:r>
            <a:endParaRPr lang="ru-RU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en-US" smtClean="0"/>
              <a:t>F</a:t>
            </a:r>
            <a:r>
              <a:rPr lang="en-US" baseline="-25000" smtClean="0"/>
              <a:t>a</a:t>
            </a:r>
            <a:r>
              <a:rPr lang="ru-RU" smtClean="0"/>
              <a:t>=</a:t>
            </a:r>
            <a:r>
              <a:rPr lang="en-US" smtClean="0"/>
              <a:t>ρ </a:t>
            </a:r>
            <a:r>
              <a:rPr lang="ru-RU" baseline="-25000" smtClean="0"/>
              <a:t>ж</a:t>
            </a:r>
            <a:r>
              <a:rPr lang="en-US" smtClean="0"/>
              <a:t>gV</a:t>
            </a:r>
            <a:r>
              <a:rPr lang="ru-RU" baseline="-25000" smtClean="0"/>
              <a:t>ж</a:t>
            </a:r>
            <a:r>
              <a:rPr lang="ru-RU" smtClean="0"/>
              <a:t>;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US" smtClean="0"/>
              <a:t>mg</a:t>
            </a:r>
            <a:r>
              <a:rPr lang="ru-RU" smtClean="0"/>
              <a:t>= </a:t>
            </a:r>
            <a:r>
              <a:rPr lang="en-US" smtClean="0"/>
              <a:t>ρ</a:t>
            </a:r>
            <a:r>
              <a:rPr lang="ru-RU" baseline="-25000" smtClean="0"/>
              <a:t>т</a:t>
            </a:r>
            <a:r>
              <a:rPr lang="ru-RU" smtClean="0"/>
              <a:t> </a:t>
            </a:r>
            <a:r>
              <a:rPr lang="en-US" smtClean="0"/>
              <a:t>V</a:t>
            </a:r>
            <a:r>
              <a:rPr lang="ru-RU" baseline="-25000" smtClean="0"/>
              <a:t>т</a:t>
            </a:r>
            <a:r>
              <a:rPr lang="ru-RU" smtClean="0"/>
              <a:t> </a:t>
            </a:r>
            <a:r>
              <a:rPr lang="en-US" smtClean="0"/>
              <a:t>g</a:t>
            </a:r>
            <a:endParaRPr lang="ru-RU" smtClean="0"/>
          </a:p>
          <a:p>
            <a:pPr algn="ctr" eaLnBrk="1" hangingPunct="1">
              <a:buFont typeface="Wingdings 3" pitchFamily="18" charset="2"/>
              <a:buNone/>
            </a:pPr>
            <a:r>
              <a:rPr lang="en-US" smtClean="0"/>
              <a:t>ρ </a:t>
            </a:r>
            <a:r>
              <a:rPr lang="ru-RU" baseline="-25000" smtClean="0"/>
              <a:t>ж</a:t>
            </a:r>
            <a:r>
              <a:rPr lang="en-US" smtClean="0"/>
              <a:t>gV</a:t>
            </a:r>
            <a:r>
              <a:rPr lang="ru-RU" baseline="-25000" smtClean="0"/>
              <a:t>ж</a:t>
            </a:r>
            <a:r>
              <a:rPr lang="ru-RU" smtClean="0"/>
              <a:t>= </a:t>
            </a:r>
            <a:r>
              <a:rPr lang="en-US" smtClean="0"/>
              <a:t>ρ</a:t>
            </a:r>
            <a:r>
              <a:rPr lang="ru-RU" baseline="-25000" smtClean="0"/>
              <a:t>т</a:t>
            </a:r>
            <a:r>
              <a:rPr lang="ru-RU" smtClean="0"/>
              <a:t> </a:t>
            </a:r>
            <a:r>
              <a:rPr lang="en-US" smtClean="0"/>
              <a:t>V</a:t>
            </a:r>
            <a:r>
              <a:rPr lang="ru-RU" baseline="-25000" smtClean="0"/>
              <a:t>т</a:t>
            </a:r>
            <a:r>
              <a:rPr lang="ru-RU" smtClean="0"/>
              <a:t> </a:t>
            </a:r>
            <a:r>
              <a:rPr lang="en-US" smtClean="0"/>
              <a:t>g </a:t>
            </a:r>
            <a:r>
              <a:rPr lang="ru-RU" smtClean="0"/>
              <a:t>   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ru-RU" smtClean="0"/>
              <a:t>сократив на величину </a:t>
            </a:r>
            <a:r>
              <a:rPr lang="en-US" smtClean="0"/>
              <a:t>g</a:t>
            </a:r>
            <a:r>
              <a:rPr lang="ru-RU" smtClean="0"/>
              <a:t> получим</a:t>
            </a:r>
          </a:p>
          <a:p>
            <a:pPr algn="ctr" eaLnBrk="1" hangingPunct="1">
              <a:buFont typeface="Wingdings 3" pitchFamily="18" charset="2"/>
              <a:buNone/>
            </a:pPr>
            <a:r>
              <a:rPr lang="en-US" b="1" smtClean="0"/>
              <a:t>ρ </a:t>
            </a:r>
            <a:r>
              <a:rPr lang="ru-RU" b="1" baseline="-25000" smtClean="0"/>
              <a:t>ж</a:t>
            </a:r>
            <a:r>
              <a:rPr lang="en-US" b="1" smtClean="0"/>
              <a:t>V</a:t>
            </a:r>
            <a:r>
              <a:rPr lang="ru-RU" b="1" baseline="-25000" smtClean="0"/>
              <a:t>ж</a:t>
            </a:r>
            <a:r>
              <a:rPr lang="ru-RU" b="1" smtClean="0"/>
              <a:t>= </a:t>
            </a:r>
            <a:r>
              <a:rPr lang="en-US" b="1" smtClean="0"/>
              <a:t>ρ</a:t>
            </a:r>
            <a:r>
              <a:rPr lang="ru-RU" b="1" baseline="-25000" smtClean="0"/>
              <a:t>т</a:t>
            </a:r>
            <a:r>
              <a:rPr lang="ru-RU" b="1" smtClean="0"/>
              <a:t> </a:t>
            </a:r>
            <a:r>
              <a:rPr lang="en-US" b="1" smtClean="0"/>
              <a:t>V</a:t>
            </a:r>
            <a:r>
              <a:rPr lang="ru-RU" b="1" baseline="-25000" smtClean="0"/>
              <a:t>т</a:t>
            </a:r>
            <a:r>
              <a:rPr lang="ru-RU" b="1" smtClean="0"/>
              <a:t> </a:t>
            </a:r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hlinkClick r:id="rId3"/>
              </a:rPr>
              <a:t>«Плавание тел (N 205927)»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тело погружено полностью в жидкость, то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V</a:t>
            </a:r>
            <a:r>
              <a:rPr lang="ru-RU" b="1" baseline="-25000" dirty="0" err="1" smtClean="0"/>
              <a:t>ж</a:t>
            </a:r>
            <a:r>
              <a:rPr lang="ru-RU" b="1" dirty="0" err="1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V</a:t>
            </a:r>
            <a:r>
              <a:rPr lang="ru-RU" b="1" baseline="-25000" dirty="0" smtClean="0"/>
              <a:t>т</a:t>
            </a:r>
            <a:r>
              <a:rPr lang="ru-RU" b="1" dirty="0" smtClean="0"/>
              <a:t> </a:t>
            </a:r>
            <a:r>
              <a:rPr lang="ru-RU" dirty="0" smtClean="0"/>
              <a:t> и </a:t>
            </a:r>
            <a:r>
              <a:rPr lang="en-US" b="1" dirty="0" smtClean="0"/>
              <a:t>ρ </a:t>
            </a:r>
            <a:r>
              <a:rPr lang="ru-RU" b="1" baseline="-25000" dirty="0" err="1" smtClean="0"/>
              <a:t>ж</a:t>
            </a:r>
            <a:r>
              <a:rPr lang="ru-RU" b="1" dirty="0" err="1" smtClean="0"/>
              <a:t>=</a:t>
            </a:r>
            <a:r>
              <a:rPr lang="ru-RU" b="1" dirty="0" smtClean="0"/>
              <a:t> </a:t>
            </a:r>
            <a:r>
              <a:rPr lang="en-US" b="1" dirty="0" smtClean="0"/>
              <a:t>ρ</a:t>
            </a:r>
            <a:r>
              <a:rPr lang="ru-RU" b="1" baseline="-25000" dirty="0" smtClean="0"/>
              <a:t>т</a:t>
            </a:r>
            <a:r>
              <a:rPr lang="ru-RU" b="1" dirty="0" smtClean="0"/>
              <a:t> 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Вывод 1: Для того что бы тело плавало при полном погружении, необходимо, что бы плотность тела была равна плотности жидкости.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тело погружено в жидкость частично, то </a:t>
            </a:r>
          </a:p>
          <a:p>
            <a:pPr marL="365760" indent="-256032" algn="ctr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dirty="0" smtClean="0"/>
              <a:t>V</a:t>
            </a:r>
            <a:r>
              <a:rPr lang="ru-RU" b="1" baseline="-25000" dirty="0" smtClean="0"/>
              <a:t>ж</a:t>
            </a:r>
            <a:r>
              <a:rPr lang="ru-RU" b="1" dirty="0" smtClean="0"/>
              <a:t>&gt; </a:t>
            </a:r>
            <a:r>
              <a:rPr lang="en-US" b="1" dirty="0" smtClean="0"/>
              <a:t>V</a:t>
            </a:r>
            <a:r>
              <a:rPr lang="ru-RU" b="1" baseline="-25000" dirty="0" smtClean="0"/>
              <a:t>е</a:t>
            </a:r>
            <a:r>
              <a:rPr lang="ru-RU" dirty="0" smtClean="0"/>
              <a:t> и </a:t>
            </a:r>
            <a:r>
              <a:rPr lang="en-US" b="1" dirty="0" smtClean="0"/>
              <a:t>ρ </a:t>
            </a:r>
            <a:r>
              <a:rPr lang="ru-RU" b="1" baseline="-25000" dirty="0" smtClean="0"/>
              <a:t>ж</a:t>
            </a:r>
            <a:r>
              <a:rPr lang="ru-RU" b="1" dirty="0" smtClean="0"/>
              <a:t>&gt; </a:t>
            </a:r>
            <a:r>
              <a:rPr lang="en-US" b="1" dirty="0" smtClean="0"/>
              <a:t>ρ</a:t>
            </a:r>
            <a:r>
              <a:rPr lang="ru-RU" b="1" baseline="-25000" dirty="0" smtClean="0"/>
              <a:t>т</a:t>
            </a:r>
            <a:r>
              <a:rPr lang="ru-RU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Вывод 2: Для того что бы тело плавало, находясь частично над поверхностью жидкости, необходимо, что бы плотность тела была меньше плотности жидкости.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Если же </a:t>
            </a:r>
            <a:r>
              <a:rPr lang="en-US" b="1" dirty="0" smtClean="0"/>
              <a:t>ρ </a:t>
            </a:r>
            <a:r>
              <a:rPr lang="ru-RU" b="1" baseline="-25000" dirty="0" smtClean="0"/>
              <a:t>ж</a:t>
            </a:r>
            <a:r>
              <a:rPr lang="ru-RU" b="1" dirty="0" smtClean="0"/>
              <a:t>&lt; </a:t>
            </a:r>
            <a:r>
              <a:rPr lang="en-US" b="1" dirty="0" smtClean="0"/>
              <a:t>ρ</a:t>
            </a:r>
            <a:r>
              <a:rPr lang="ru-RU" b="1" baseline="-25000" dirty="0" smtClean="0"/>
              <a:t>т,</a:t>
            </a:r>
            <a:r>
              <a:rPr lang="ru-RU" dirty="0" smtClean="0"/>
              <a:t> то тело тонет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Вывод 3: Для того что бы тело тонуло, необходимо, что бы плотность тела была больше плотности жидкости.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Выводы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mtClean="0">
              <a:hlinkClick r:id="rId3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mtClean="0">
                <a:hlinkClick r:id="rId3"/>
              </a:rPr>
              <a:t>«Плавание тел (N 205927)»</a:t>
            </a:r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На основе этих закономерностей плавают любые тела в любой жидкости.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Рассмотрим плавание судов морских и речных.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>
                <a:hlinkClick r:id="rId3"/>
              </a:rPr>
              <a:t>«Плавание тел (N 205927)»</a:t>
            </a: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Подумаем! Посмотрим 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85000"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Плавать человек начал давно. Сначала только сам, потом используя подручные средства, а затем создавая специальные суда. Самые древние корабли были созданы древними египтянами для передвижения по Нилу. Они были из папируса.</a:t>
            </a:r>
            <a:endParaRPr lang="ru-RU" dirty="0"/>
          </a:p>
        </p:txBody>
      </p:sp>
      <p:pic>
        <p:nvPicPr>
          <p:cNvPr id="19459" name="Содержимое 4" descr="PapyrusBoat_EN-US2813536004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571625"/>
            <a:ext cx="4357687" cy="37147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Плавание судов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В 1970г. норвежец Тур Хейердал с интернациональной командой доказал, что на лодках из тростника можно было переплыть Атлантический океан.</a:t>
            </a:r>
          </a:p>
          <a:p>
            <a:pPr eaLnBrk="1" hangingPunct="1"/>
            <a:endParaRPr lang="ru-RU" smtClean="0"/>
          </a:p>
        </p:txBody>
      </p:sp>
      <p:pic>
        <p:nvPicPr>
          <p:cNvPr id="20483" name="Содержимое 6" descr="6a00d83451f25369e200e54f2477f48834-800w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14500"/>
            <a:ext cx="4186237" cy="40005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Плавание судов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До второй половины 19века суда строились из дерева и были парусными.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Затем суда стали строить с металлическим корпусом. </a:t>
            </a:r>
          </a:p>
        </p:txBody>
      </p:sp>
      <p:pic>
        <p:nvPicPr>
          <p:cNvPr id="21507" name="Содержимое 4" descr="766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968875" y="1481138"/>
            <a:ext cx="3397250" cy="452596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Плавание судов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77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Внутри металлического корпуса существуют различные помещения для перевозки грузов и людей.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Ещё внутри судна существуют специальные помещения, в которых находится воздух под большим давлением.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 помощью этого воздуха можно изменить глубину погружения судна в воду или </a:t>
            </a:r>
            <a:r>
              <a:rPr lang="ru-RU" u="sng" dirty="0" smtClean="0"/>
              <a:t>осадку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2531" name="Содержимое 4" descr="sudno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2071688"/>
            <a:ext cx="4244975" cy="262413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Плавание судов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214438"/>
            <a:ext cx="4038600" cy="5072062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Для каждого судна существует максимально допустимая осадка. Она отмечается на борту и называется </a:t>
            </a:r>
            <a:r>
              <a:rPr lang="ru-RU" u="sng" dirty="0" smtClean="0"/>
              <a:t>ватерлинией.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u="sng" dirty="0" smtClean="0"/>
              <a:t>Водоизмещение</a:t>
            </a:r>
            <a:r>
              <a:rPr lang="ru-RU" dirty="0" smtClean="0"/>
              <a:t> -вес воды, вытесняемой судном при погружении до ватерлинии, равный силе тяжести, действующей на судно с грузом.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u="sng" dirty="0" smtClean="0"/>
              <a:t>Грузоподъёмностью</a:t>
            </a:r>
            <a:r>
              <a:rPr lang="ru-RU" dirty="0" smtClean="0"/>
              <a:t> - вес груза, перевозимого судном.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Грузоподъёмность равна разности водоизмещения и веса самого судна.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23555" name="Содержимое 5" descr="vaterlinija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1785938"/>
            <a:ext cx="4210050" cy="3463925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Плавание судов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>
                <a:hlinkClick r:id="rId3"/>
              </a:rPr>
              <a:t>«Плавание тел (N 205927)»</a:t>
            </a:r>
            <a:endParaRPr lang="ru-RU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 1783г. во Франции братья Ж.Мишель и </a:t>
            </a:r>
            <a:r>
              <a:rPr lang="ru-RU" dirty="0" err="1" smtClean="0"/>
              <a:t>Ж.Этьен</a:t>
            </a:r>
            <a:r>
              <a:rPr lang="ru-RU" dirty="0" smtClean="0"/>
              <a:t> Монгольфье продемонстрировали полет бумажного шара диаметром 3,5м, заполненного дымом. Шар поднялся на высоту нескольких сотен метров и продержался в воздухе около 10минут.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Первый полет человека на воздушном шаре состоялся 21 ноября 1783г. на шаре конструкции братьев Монгольфье</a:t>
            </a:r>
            <a:endParaRPr lang="ru-RU" dirty="0"/>
          </a:p>
        </p:txBody>
      </p:sp>
      <p:pic>
        <p:nvPicPr>
          <p:cNvPr id="5" name="Содержимое 4" descr="AIR3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572000" y="1714500"/>
            <a:ext cx="4357688" cy="3071813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Воздухоплавание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733925"/>
          </a:xfrm>
        </p:spPr>
        <p:txBody>
          <a:bodyPr>
            <a:normAutofit fontScale="6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Воздухоплавание (аэронавтика) – это учение о создании летательных средств легче воздуха.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Летательные аппараты, применяемые в воздухоплавании, называют аэростатами. Различают управляемые, неуправляемые и привязные аэростаты.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Неуправляемые аэростаты свободного полета с оболочкой, имеющей форму шара, называют воздушными шарами.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Управляемые аэростаты (имеющие двигатель и воздушные винты) называют дирижаблями.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6" name="Содержимое 5" descr="b3be10cc1109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1143000"/>
            <a:ext cx="2643188" cy="281305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Как же может предмет тяжелее воздуха летать?</a:t>
            </a:r>
            <a:endParaRPr lang="ru-RU" dirty="0"/>
          </a:p>
        </p:txBody>
      </p:sp>
      <p:pic>
        <p:nvPicPr>
          <p:cNvPr id="7" name="Рисунок 6" descr="large_2624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75" y="3929063"/>
            <a:ext cx="3357563" cy="251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Обучающая: рассмотреть физические основы воздухоплавания и мореплавания, используя средства ИКТ, сформировать практические умения определять подъемную силу воздушного шара.</a:t>
            </a:r>
          </a:p>
          <a:p>
            <a:pPr eaLnBrk="1" hangingPunct="1"/>
            <a:r>
              <a:rPr lang="ru-RU" smtClean="0"/>
              <a:t>Развивающая: развивать речь учащихся через организацию диалогического общения на уроке.</a:t>
            </a:r>
          </a:p>
          <a:p>
            <a:pPr eaLnBrk="1" hangingPunct="1"/>
            <a:r>
              <a:rPr lang="ru-RU" smtClean="0"/>
              <a:t>Воспитательная: формировать интерес учащихся к изучению физики.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dirty="0" smtClean="0"/>
              <a:t>Цели урока: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Для того чтобы аэростат поднялся в воздух, необходимо, чтобы архимедова сила, действующая на него, была больше силы тяжести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Чтобы аэростат поднимался вверх можно не только увеличивать выталкивающую силу, но и уменьшать силу тяжести, для этого аэростат заполняют газом, плотность которого меньше, чем у воздуха. Это может быть, например, водород, гелий или нагретый воздух.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 каком условии аэростат может подняться вверх?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После того как архимедова сила достигает значения, равного силе тяжести, подъем аэростата прекращается.</a:t>
            </a:r>
          </a:p>
          <a:p>
            <a:pPr eaLnBrk="1" hangingPunct="1"/>
            <a:r>
              <a:rPr lang="ru-RU" smtClean="0"/>
              <a:t>Плотность воздуха уменьшается с увеличением высоты. Поэтому по мере поднятия аэростата вверх действующая на него архимедова сила становится меньше.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При каком условии подъем воздушного шара прекратится?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Чтобы подняться выше, надо уменьшить силу тяжести.</a:t>
            </a:r>
          </a:p>
          <a:p>
            <a:pPr eaLnBrk="1" hangingPunct="1"/>
            <a:r>
              <a:rPr lang="ru-RU" smtClean="0"/>
              <a:t>Для этого с шара сбрасывают специально взятый для этого балласт (например, высыпают песок из мешков). 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нужно сделать, чтобы подняться выше?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>
            <a:normAutofit fontScale="85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Для того чтобы опуститься на землю, силу Архимеда надо уменьшить, на пример уменьшить объема шара.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В верхней части шара имеется специальный клапан. При открывании этого клапана часть газа из шара выходит, и шар начинает опускаться вниз. </a:t>
            </a:r>
            <a:endParaRPr lang="ru-RU" dirty="0"/>
          </a:p>
        </p:txBody>
      </p:sp>
      <p:pic>
        <p:nvPicPr>
          <p:cNvPr id="6" name="Содержимое 5" descr="4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00563" y="1714500"/>
            <a:ext cx="4357687" cy="407193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А что нужно сделать, чтобы опуститься на землю?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0" y="1481138"/>
            <a:ext cx="4286250" cy="4525962"/>
          </a:xfrm>
        </p:spPr>
        <p:txBody>
          <a:bodyPr>
            <a:normAutofit fontScale="700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Закройте глаза кончиками пальцев рук, и посидите в таком положении.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Поморгайте глазами около 20 раз, максимально пытайтесь увеличить частоту и амплитуду.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Сосредоточьте свое внимание на удаленной точке, после чего медленно переведите взгляд на кончик носа.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Поднимете руки вверх и потянитесь.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Поиграйте с мимикой лица (поднимайте, опускайте брови)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pic>
        <p:nvPicPr>
          <p:cNvPr id="30723" name="Содержимое 4" descr="1274380962_glaza7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0" y="1714500"/>
            <a:ext cx="4857750" cy="34290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Физкультминутка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>
                <a:hlinkClick r:id="rId3"/>
              </a:rPr>
              <a:t>«Путешествие на воздушном шаре (N 205928)»</a:t>
            </a:r>
            <a:endParaRPr lang="ru-RU" smtClean="0"/>
          </a:p>
          <a:p>
            <a:pPr eaLnBrk="1" hangingPunct="1"/>
            <a:endParaRPr lang="ru-RU" smtClean="0"/>
          </a:p>
        </p:txBody>
      </p:sp>
      <p:pic>
        <p:nvPicPr>
          <p:cNvPr id="31747" name="Содержимое 4" descr="60933fbaa462.jpg"/>
          <p:cNvPicPr>
            <a:picLocks noGrp="1" noChangeAspect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571625"/>
            <a:ext cx="3857625" cy="48656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Закрепление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Содержимое 1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7900988" cy="9477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учебник Перышкина А.В «Физика 7» §51,52упр. 26,27</a:t>
            </a:r>
          </a:p>
          <a:p>
            <a:pPr eaLnBrk="1" hangingPunct="1"/>
            <a:endParaRPr lang="ru-RU" smtClean="0"/>
          </a:p>
        </p:txBody>
      </p:sp>
      <p:pic>
        <p:nvPicPr>
          <p:cNvPr id="32771" name="Содержимое 4" descr="shari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641600"/>
            <a:ext cx="5786438" cy="3709988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Домашнее задание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2"/>
              </a:rPr>
              <a:t>http://www.pressaing.ru/1-4-1%20osnovi%20vozduha.php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состав воздуха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Толковый словарь спортивных терминов / сост. Ф. П. Суслов, С. М.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Вайцеховский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. — М.: «Физкультура и спорт», 1993. — С. 195.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3"/>
              </a:rPr>
              <a:t>http://regionsamara.ru/news/250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плавание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4"/>
              </a:rPr>
              <a:t>http://www.vozduhoplavateli.ru/index.php?id=1485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портрет братьев Монгольфье 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5"/>
              </a:rPr>
              <a:t>http://texasliberal.wordpress.com/2010/03/05/the-papyrus-boat-things-that-have-value-across-the-years/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- судно из папируса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6"/>
              </a:rPr>
              <a:t>http://www.bookshunt.ru/b171430_ra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портрет Тура Хейердала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7"/>
              </a:rPr>
              <a:t>http://thememaker.ru/themes-list.model/113/1/113/22822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парусник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8"/>
              </a:rPr>
              <a:t>http://rodn-i-k.narod.ru/as_prof/npo_spb/vas.htm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 - металлическое судно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9"/>
              </a:rPr>
              <a:t>http://spox.ru/ru/termins/?p=9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ватерлиния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10"/>
              </a:rPr>
              <a:t>http://www.freeoboi.ru/wallpaper/festival-vozdushnogo-shara-ssha.html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титульный слайд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11"/>
              </a:rPr>
              <a:t>http://extreme.com.ua/forum/showthread.php?t=3195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воздушный шар №1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12"/>
              </a:rPr>
              <a:t>http://blimp.ucoz.ru/publ/1-1-0-1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дирижабль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13"/>
              </a:rPr>
              <a:t>http://www.pixland.uz/fotooftheday?page=6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– внутри воздушного шар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14"/>
              </a:rPr>
              <a:t>http://www.photosight.ru/photos/2361120/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воздушный шар №2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14"/>
              </a:rPr>
              <a:t>http://www.photosight.ru/photos/2361120/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- 3 воздушных шара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400" dirty="0" smtClean="0">
                <a:latin typeface="Arial" pitchFamily="34" charset="0"/>
                <a:cs typeface="Arial" pitchFamily="34" charset="0"/>
                <a:hlinkClick r:id="rId15"/>
              </a:rPr>
              <a:t>http://femy.ru/categories/255/articles/775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-зарядка для глаз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err="1" smtClean="0"/>
              <a:t>Перышкин</a:t>
            </a:r>
            <a:r>
              <a:rPr lang="ru-RU" sz="1400" smtClean="0"/>
              <a:t> А.В Физика 7 класс учебник для общеобразовательных учреждений/ М.: Дрофа, 2009</a:t>
            </a: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 smtClean="0">
              <a:latin typeface="Arial" pitchFamily="34" charset="0"/>
              <a:cs typeface="Arial" pitchFamily="34" charset="0"/>
            </a:endParaRPr>
          </a:p>
          <a:p>
            <a:pPr marL="624078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Список использованных ресурсов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4" descr="shari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1462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bg1"/>
                </a:solidFill>
              </a:rPr>
              <a:t>Спасибо за урок!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5578475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Тип урока: комбинированный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Оборудование : компьютер, интерактивная доска, презентация к уроку.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Организационный момент</a:t>
            </a:r>
          </a:p>
          <a:p>
            <a:pPr eaLnBrk="1" hangingPunct="1"/>
            <a:r>
              <a:rPr lang="ru-RU" smtClean="0"/>
              <a:t>Проверка домашнего задания и повторение изученного</a:t>
            </a:r>
          </a:p>
          <a:p>
            <a:pPr eaLnBrk="1" hangingPunct="1"/>
            <a:r>
              <a:rPr lang="ru-RU" smtClean="0"/>
              <a:t>Актуализация знаний</a:t>
            </a:r>
          </a:p>
          <a:p>
            <a:pPr eaLnBrk="1" hangingPunct="1"/>
            <a:r>
              <a:rPr lang="ru-RU" smtClean="0"/>
              <a:t>Изучение нового материала</a:t>
            </a:r>
          </a:p>
          <a:p>
            <a:pPr eaLnBrk="1" hangingPunct="1"/>
            <a:r>
              <a:rPr lang="ru-RU" smtClean="0"/>
              <a:t>Физкультминутка</a:t>
            </a:r>
          </a:p>
          <a:p>
            <a:pPr eaLnBrk="1" hangingPunct="1"/>
            <a:r>
              <a:rPr lang="ru-RU" smtClean="0"/>
              <a:t>Закрепление</a:t>
            </a:r>
          </a:p>
          <a:p>
            <a:pPr eaLnBrk="1" hangingPunct="1"/>
            <a:r>
              <a:rPr lang="ru-RU" smtClean="0"/>
              <a:t>Домашнее задание </a:t>
            </a:r>
          </a:p>
          <a:p>
            <a:pPr eaLnBrk="1" hangingPunct="1"/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0" dirty="0" smtClean="0"/>
              <a:t>Ход урока: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mtClean="0">
              <a:hlinkClick r:id="rId3"/>
            </a:endParaRPr>
          </a:p>
          <a:p>
            <a:pPr eaLnBrk="1" hangingPunct="1">
              <a:buFont typeface="Wingdings 3" pitchFamily="18" charset="2"/>
              <a:buNone/>
            </a:pPr>
            <a:endParaRPr lang="ru-RU" smtClean="0">
              <a:hlinkClick r:id="rId3"/>
            </a:endParaRPr>
          </a:p>
          <a:p>
            <a:pPr eaLnBrk="1" hangingPunct="1">
              <a:buFont typeface="Wingdings 3" pitchFamily="18" charset="2"/>
              <a:buNone/>
            </a:pPr>
            <a:endParaRPr lang="ru-RU" smtClean="0">
              <a:hlinkClick r:id="rId3"/>
            </a:endParaRPr>
          </a:p>
          <a:p>
            <a:pPr eaLnBrk="1" hangingPunct="1">
              <a:buFont typeface="Wingdings 3" pitchFamily="18" charset="2"/>
              <a:buNone/>
            </a:pPr>
            <a:r>
              <a:rPr lang="ru-RU" smtClean="0">
                <a:hlinkClick r:id="rId3"/>
              </a:rPr>
              <a:t>«Тест к уроку "Закон Архимеда" (N 205896)»</a:t>
            </a:r>
            <a:endParaRPr lang="ru-RU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Проверка домашнего задания и повторение изученного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Зачитываются отрывки из книги Н.Н. Носова «Приключения Незнайки и его друзей».</a:t>
            </a:r>
          </a:p>
          <a:p>
            <a:pPr eaLnBrk="1" hangingPunct="1"/>
            <a:r>
              <a:rPr lang="ru-RU" smtClean="0"/>
              <a:t>Почему шар полетит?</a:t>
            </a:r>
          </a:p>
          <a:p>
            <a:pPr eaLnBrk="1" hangingPunct="1"/>
            <a:r>
              <a:rPr lang="ru-RU" smtClean="0"/>
              <a:t>Зачем шар наполняют теплым воздухом?</a:t>
            </a:r>
          </a:p>
          <a:p>
            <a:pPr eaLnBrk="1" hangingPunct="1"/>
            <a:r>
              <a:rPr lang="ru-RU" smtClean="0"/>
              <a:t>Зачем в корзину кладут мешки с песком?</a:t>
            </a:r>
          </a:p>
          <a:p>
            <a:pPr eaLnBrk="1" hangingPunct="1">
              <a:buFont typeface="Wingdings 3" pitchFamily="18" charset="2"/>
              <a:buNone/>
            </a:pPr>
            <a:endParaRPr lang="ru-RU" smtClean="0"/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На все эти вопросы мы постараемся сегодня ответить!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Актуализация знаний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14563"/>
            <a:ext cx="8229600" cy="3792537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endParaRPr lang="ru-RU" sz="4400" smtClean="0"/>
          </a:p>
          <a:p>
            <a:pPr eaLnBrk="1" hangingPunct="1">
              <a:buFont typeface="Wingdings 3" pitchFamily="18" charset="2"/>
              <a:buNone/>
            </a:pPr>
            <a:r>
              <a:rPr lang="ru-RU" sz="4400" smtClean="0"/>
              <a:t>Слово «Воздухоплавание» образованно из двух слов: воздух и плавание.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Тема урока: </a:t>
            </a:r>
            <a:r>
              <a:rPr lang="ru-RU" sz="4400" dirty="0" smtClean="0">
                <a:solidFill>
                  <a:schemeClr val="tx1"/>
                </a:solidFill>
              </a:rPr>
              <a:t>Плавание тел. Воздухоплавание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57200" y="1481138"/>
            <a:ext cx="3614738" cy="4525962"/>
          </a:xfrm>
        </p:spPr>
        <p:txBody>
          <a:bodyPr/>
          <a:lstStyle/>
          <a:p>
            <a:pPr eaLnBrk="1" hangingPunct="1">
              <a:buFont typeface="Wingdings 3" pitchFamily="18" charset="2"/>
              <a:buNone/>
            </a:pPr>
            <a:r>
              <a:rPr lang="ru-RU" smtClean="0"/>
              <a:t>Воздух это смесь газов, состоящая из 78% азота,21% кислорода и 1% других газов. </a:t>
            </a:r>
          </a:p>
          <a:p>
            <a:pPr eaLnBrk="1" hangingPunct="1">
              <a:buFont typeface="Wingdings 3" pitchFamily="18" charset="2"/>
              <a:buNone/>
            </a:pPr>
            <a:r>
              <a:rPr lang="ru-RU" smtClean="0"/>
              <a:t>Молекулы воздуха непрерывно движутся.</a:t>
            </a:r>
          </a:p>
        </p:txBody>
      </p:sp>
      <p:pic>
        <p:nvPicPr>
          <p:cNvPr id="7" name="Содержимое 6" descr="1.1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071938" y="1785938"/>
            <a:ext cx="4714875" cy="4214812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такое воздух?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481138"/>
            <a:ext cx="3571875" cy="4525962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Плавание — вид спорта, заключающийся в преодолении вплавь за наименьшее время различных дистанций. </a:t>
            </a:r>
            <a:r>
              <a:rPr lang="en-US" dirty="0" smtClean="0"/>
              <a:t>[2]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ru-RU" dirty="0" smtClean="0"/>
              <a:t>Плавать можно в жидкостях</a:t>
            </a:r>
            <a:endParaRPr lang="en-US" dirty="0" smtClean="0"/>
          </a:p>
        </p:txBody>
      </p:sp>
      <p:pic>
        <p:nvPicPr>
          <p:cNvPr id="15363" name="Содержимое 4" descr="image.jpe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929063" y="1643063"/>
            <a:ext cx="4830762" cy="4000500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Что такое плавание?</a:t>
            </a:r>
            <a:br>
              <a:rPr lang="ru-RU" dirty="0" smtClean="0"/>
            </a:br>
            <a:r>
              <a:rPr lang="ru-RU" dirty="0" smtClean="0"/>
              <a:t>Где можно плавать?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</TotalTime>
  <Words>1264</Words>
  <Application>Microsoft Office PowerPoint</Application>
  <PresentationFormat>Экран (4:3)</PresentationFormat>
  <Paragraphs>143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Открытая</vt:lpstr>
      <vt:lpstr>«Плавание тел. Воздухоплавание».</vt:lpstr>
      <vt:lpstr>Цели урока:</vt:lpstr>
      <vt:lpstr>Слайд 3</vt:lpstr>
      <vt:lpstr>Ход урока:</vt:lpstr>
      <vt:lpstr>Проверка домашнего задания и повторение изученного</vt:lpstr>
      <vt:lpstr>Актуализация знаний</vt:lpstr>
      <vt:lpstr>Тема урока: Плавание тел. Воздухоплавание</vt:lpstr>
      <vt:lpstr>Что такое воздух?</vt:lpstr>
      <vt:lpstr>Что такое плавание? Где можно плавать?</vt:lpstr>
      <vt:lpstr>«Плавание тел (N 205927)»</vt:lpstr>
      <vt:lpstr>Выводы</vt:lpstr>
      <vt:lpstr>Подумаем! Посмотрим !</vt:lpstr>
      <vt:lpstr>Плавание судов</vt:lpstr>
      <vt:lpstr>Плавание судов</vt:lpstr>
      <vt:lpstr>Плавание судов</vt:lpstr>
      <vt:lpstr>Плавание судов</vt:lpstr>
      <vt:lpstr>Плавание судов</vt:lpstr>
      <vt:lpstr>Воздухоплавание</vt:lpstr>
      <vt:lpstr>Как же может предмет тяжелее воздуха летать?</vt:lpstr>
      <vt:lpstr>При каком условии аэростат может подняться вверх? </vt:lpstr>
      <vt:lpstr>При каком условии подъем воздушного шара прекратится? </vt:lpstr>
      <vt:lpstr>Что нужно сделать, чтобы подняться выше?</vt:lpstr>
      <vt:lpstr>А что нужно сделать, чтобы опуститься на землю? </vt:lpstr>
      <vt:lpstr>Физкультминутка</vt:lpstr>
      <vt:lpstr>Закрепление</vt:lpstr>
      <vt:lpstr>Домашнее задание </vt:lpstr>
      <vt:lpstr>Список использованных ресурсов</vt:lpstr>
      <vt:lpstr>Спасибо за урок!</vt:lpstr>
    </vt:vector>
  </TitlesOfParts>
  <Company>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физике в 7 классе «Плавание тел</dc:title>
  <dc:creator>.</dc:creator>
  <cp:lastModifiedBy>Илья</cp:lastModifiedBy>
  <cp:revision>22</cp:revision>
  <dcterms:created xsi:type="dcterms:W3CDTF">2011-04-13T15:54:48Z</dcterms:created>
  <dcterms:modified xsi:type="dcterms:W3CDTF">2015-12-09T08:01:26Z</dcterms:modified>
</cp:coreProperties>
</file>