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73" r:id="rId2"/>
    <p:sldId id="275" r:id="rId3"/>
    <p:sldId id="257" r:id="rId4"/>
    <p:sldId id="258" r:id="rId5"/>
    <p:sldId id="259" r:id="rId6"/>
    <p:sldId id="260" r:id="rId7"/>
    <p:sldId id="267" r:id="rId8"/>
    <p:sldId id="293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94" r:id="rId21"/>
    <p:sldId id="295" r:id="rId22"/>
    <p:sldId id="296" r:id="rId23"/>
    <p:sldId id="297" r:id="rId24"/>
    <p:sldId id="287" r:id="rId25"/>
    <p:sldId id="288" r:id="rId26"/>
    <p:sldId id="289" r:id="rId27"/>
    <p:sldId id="290" r:id="rId28"/>
    <p:sldId id="271" r:id="rId29"/>
    <p:sldId id="272" r:id="rId30"/>
    <p:sldId id="298" r:id="rId31"/>
    <p:sldId id="299" r:id="rId32"/>
    <p:sldId id="300" r:id="rId33"/>
    <p:sldId id="263" r:id="rId34"/>
    <p:sldId id="30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D28DD6-3B5F-46AC-B979-830FF40419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A2369C6-0CDB-4A06-BB46-03E30BD6C557}" type="datetimeFigureOut">
              <a:rPr lang="ru-RU"/>
              <a:pPr/>
              <a:t>01.04.2015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5BC37-5C84-4D77-8E09-FD5ED3A1D30E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37361-4D52-4ACE-BB0A-D7AABD686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B3E71-5028-49BD-A44A-CBA72FC7A99A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A7700-C5A3-462C-938B-479E009C4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F5AAA-C150-46A3-887A-981B8BF16183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F6AE-2CB2-4A84-BD6E-99FAB3F29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DBD5A-C650-4823-B8E5-FF7F6C9C9B93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BCF41-2EB5-4EC6-B312-6A663EE72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2DF68-DDED-459B-90B1-485E14C5C2EF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861B2-8C61-4CC0-BB06-46A29D06E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EC530-6C0C-4F0A-A828-ADC50B7F395A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64D8F-9F46-40CF-AB3F-C1485371A2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06292-D553-4FDD-8D8F-A39D34ABDAF9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7B257-117A-4C06-9677-4A786BEF1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992949-6019-4890-BCF5-334408770628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3F60E-B093-4D9E-A369-324ABD2FD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8C876-6F40-49D2-BB32-3D49085B3C0F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110E8-F97D-4778-BCB4-1713EC7C2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8EDC7-226D-49A4-98C6-0ABEAAABBCE5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656F7-A6A6-4AA6-8805-AB1684623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EFCCF89-659A-44D0-AD5A-07F1A0686A50}" type="datetimeFigureOut">
              <a:rPr lang="ru-RU"/>
              <a:pPr/>
              <a:t>01.04.2015</a:t>
            </a:fld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E89732-4E54-4026-8343-FC46AF94509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med">
    <p:strips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ru/imgres?imgurl=http://goha.ru/forum-images/pirates/scr/qdig-files/converted-images/med_0sshot39.jpg&amp;imgrefurl=http://baltgames.lv/v2/features/2373/Pirates_of_the_Burning_Sea&amp;usg=__UmM2VCO_2LEuyUJlE2TwUi_y-yc=&amp;h=449&amp;w=599&amp;sz=75&amp;hl=ru&amp;start=7&amp;tbnid=H2_TA0ELkqQewM:&amp;tbnh=101&amp;tbnw=135&amp;prev=/images?q=%D1%84%D0%BE%D1%82%D0%BE+%D0%BA%D0%BE%D1%80%D0%B0%D0%B1%D0%BB%D0%B5%D0%B9&amp;hl=ru&amp;newwindow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3549650"/>
          </a:xfrm>
        </p:spPr>
        <p:txBody>
          <a:bodyPr/>
          <a:lstStyle/>
          <a:p>
            <a:r>
              <a:rPr lang="ru-RU" sz="6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nch Script MT" pitchFamily="66" charset="0"/>
              </a:rPr>
              <a:t/>
            </a:r>
            <a:br>
              <a:rPr lang="ru-RU" sz="6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nch Script MT" pitchFamily="66" charset="0"/>
              </a:rPr>
            </a:br>
            <a:r>
              <a:rPr lang="ru-RU" sz="6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nch Script MT" pitchFamily="66" charset="0"/>
              </a:rPr>
              <a:t>Плавание судов. Воздухоплавание.</a:t>
            </a:r>
            <a:endParaRPr lang="ru-RU" sz="6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ce Script MT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4221163"/>
            <a:ext cx="3832225" cy="24669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49" name="Picture 5" descr="ANd9GcQqSOWPUfaQYZgafBsZMSrENJgaopGCKIUpkJ-pF2jt6YFn-J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429000"/>
            <a:ext cx="4321175" cy="3240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 descr="ANd9GcTaxLlXDuCW3sy55sOLs-Z6X2Q8In_rdj6jvdVuSo-O8B7F6Gtf0A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92150"/>
            <a:ext cx="2174862" cy="3424490"/>
          </a:xfrm>
          <a:noFill/>
          <a:ln/>
        </p:spPr>
      </p:pic>
      <p:sp>
        <p:nvSpPr>
          <p:cNvPr id="5018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692150"/>
            <a:ext cx="4402137" cy="5327650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dirty="0"/>
              <a:t>   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Древние египтяне уже около 4000 г до н.э. умели строить лодки из тростника. Древние греки и римляне плавали на весельных галерах.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" name="Содержимое 4" descr="PapyrusBoat_EN-US28135360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86190"/>
            <a:ext cx="3286148" cy="28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Содержимое 6" descr="6a00d83451f25369e200e54f2477f48834-800w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22837"/>
            <a:ext cx="2757509" cy="26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620713"/>
            <a:ext cx="4859337" cy="5976937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Между 700 и 1000 г. Н.э. викинги на своих знаменитых длинных лодках завоевали чуть ли не всю Северную Европу. </a:t>
            </a:r>
          </a:p>
          <a:p>
            <a:pPr>
              <a:buFontTx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В 16 веке парусные корабли – галеоны – использовались в качестве грузовых и военных судов. </a:t>
            </a:r>
          </a:p>
          <a:p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9157" name="Picture 5" descr="История кораб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3"/>
            <a:ext cx="2774380" cy="3714776"/>
          </a:xfrm>
          <a:prstGeom prst="rect">
            <a:avLst/>
          </a:prstGeom>
          <a:noFill/>
        </p:spPr>
      </p:pic>
      <p:pic>
        <p:nvPicPr>
          <p:cNvPr id="5" name="Содержимое 4" descr="766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7356" y="3429000"/>
            <a:ext cx="2573855" cy="34290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765175"/>
            <a:ext cx="4270375" cy="547211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начале 19 века пароходы начали понемногу вытеснять парусные суда. Первые пароходы имели огромные колеса с лопастями.</a:t>
            </a:r>
          </a:p>
          <a:p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2229" name="Picture 5" descr="ANd9GcTPTPatHu0u3-8YiIgc2dF_A8FyHHHpG7t5m3TSIB11clYitJo3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4103687" cy="2663825"/>
          </a:xfrm>
          <a:prstGeom prst="rect">
            <a:avLst/>
          </a:prstGeom>
          <a:noFill/>
        </p:spPr>
      </p:pic>
      <p:sp>
        <p:nvSpPr>
          <p:cNvPr id="52231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3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5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2237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2239" name="Picture 15" descr="h_9f88a5dc0f94b35e85f730fe4b5fc3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4176713" cy="273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0"/>
            <a:ext cx="3924300" cy="429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Постепенно пароходы вытеснили более современные суда – турбоходы, атомоходы, электроходы, газотурбоходы.</a:t>
            </a:r>
          </a:p>
        </p:txBody>
      </p:sp>
      <p:pic>
        <p:nvPicPr>
          <p:cNvPr id="53253" name="Picture 5" descr="ANd9GcTvX4aa4i_KqYYR3x0BrDFtByAwyM_NsELKCaHAofhLTJxajC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05275" cy="2636838"/>
          </a:xfrm>
          <a:prstGeom prst="rect">
            <a:avLst/>
          </a:prstGeom>
          <a:noFill/>
        </p:spPr>
      </p:pic>
      <p:pic>
        <p:nvPicPr>
          <p:cNvPr id="53255" name="Picture 7" descr="ANd9GcRWQa6xOLwyx7Kt27zAogUK7CZ5micaAk6ERpKZJKdcx3uVuHU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365625"/>
            <a:ext cx="4427537" cy="2492375"/>
          </a:xfrm>
          <a:prstGeom prst="rect">
            <a:avLst/>
          </a:prstGeom>
          <a:noFill/>
        </p:spPr>
      </p:pic>
      <p:pic>
        <p:nvPicPr>
          <p:cNvPr id="53257" name="Picture 9" descr="ANd9GcSDbdfwgliUhccYhfXehnXoxRpC0VdIKq2B2zvE1y7cN92FLAx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349500"/>
            <a:ext cx="4105275" cy="3095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836613"/>
            <a:ext cx="4716462" cy="5113337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effectLst/>
              </a:rPr>
              <a:t>Линия, до которой </a:t>
            </a:r>
            <a:r>
              <a:rPr lang="ru-RU" sz="2400" b="1" dirty="0" smtClean="0">
                <a:solidFill>
                  <a:srgbClr val="000000"/>
                </a:solidFill>
                <a:effectLst/>
              </a:rPr>
              <a:t>погружаются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суда, называется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>в а т е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р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л и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н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и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е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й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.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>Вес вытесняемой судном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>воды при погружении до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>ватерлинии называют его 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>в о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д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о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и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з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м е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щ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е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</a:rPr>
              <a:t>н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 и </a:t>
            </a:r>
            <a:r>
              <a:rPr lang="ru-RU" sz="2400" b="1" dirty="0" smtClean="0">
                <a:solidFill>
                  <a:srgbClr val="000000"/>
                </a:solidFill>
                <a:effectLst/>
              </a:rPr>
              <a:t>е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м.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>На всех морских судах 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r>
              <a:rPr lang="ru-RU" sz="2400" b="1" dirty="0">
                <a:solidFill>
                  <a:srgbClr val="000000"/>
                </a:solidFill>
                <a:effectLst/>
              </a:rPr>
              <a:t>наносится знак, </a:t>
            </a:r>
            <a:r>
              <a:rPr lang="ru-RU" sz="2400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</a:rPr>
              <a:t>показывающий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уровень  предельных </a:t>
            </a:r>
            <a:r>
              <a:rPr lang="ru-RU" sz="2400" b="1" dirty="0" smtClean="0">
                <a:solidFill>
                  <a:srgbClr val="000000"/>
                </a:solidFill>
                <a:effectLst/>
              </a:rPr>
              <a:t>ватерлиний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:</a:t>
            </a:r>
            <a:br>
              <a:rPr lang="ru-RU" sz="2400" b="1" dirty="0">
                <a:solidFill>
                  <a:srgbClr val="000000"/>
                </a:solidFill>
                <a:effectLst/>
              </a:rPr>
            </a:br>
            <a:endParaRPr lang="ru-RU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308725"/>
            <a:ext cx="4248150" cy="5492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54279" name="Picture 7" descr="ANd9GcSL48wWPkzNEmPVxrENrqWqrEU0sexGTWWvuwq_YnE7C5DGBB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3960812" cy="4679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92100"/>
            <a:ext cx="4249737" cy="473075"/>
          </a:xfrm>
        </p:spPr>
        <p:txBody>
          <a:bodyPr/>
          <a:lstStyle/>
          <a:p>
            <a:endParaRPr lang="ru-RU" sz="2400" b="1">
              <a:effectLst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60350"/>
            <a:ext cx="4321175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TF - Tropical Fresh Water -Пресная вода в тропиках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 - Fresh Water - Пресная вода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 - Tropical Seawater - Морская вода в тропиках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- Summer Seawater - Летняя морская вода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 - Winter Seawater - Зимняя морская вода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WNA - Winter North Atlantic - Зимняя северо-Атлантическая</a:t>
            </a:r>
          </a:p>
        </p:txBody>
      </p:sp>
      <p:pic>
        <p:nvPicPr>
          <p:cNvPr id="55300" name="Picture 4" descr="Plimsoll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032250" cy="388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9600" cy="2592388"/>
          </a:xfrm>
        </p:spPr>
        <p:txBody>
          <a:bodyPr/>
          <a:lstStyle/>
          <a:p>
            <a:r>
              <a:rPr lang="ru-RU"/>
              <a:t>   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История воздухоплавания</a:t>
            </a:r>
            <a:r>
              <a:rPr lang="ru-RU"/>
              <a:t> </a:t>
            </a:r>
          </a:p>
        </p:txBody>
      </p:sp>
      <p:sp>
        <p:nvSpPr>
          <p:cNvPr id="56325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6327" name="Picture 7" descr="AI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960813" cy="2663825"/>
          </a:xfrm>
          <a:prstGeom prst="rect">
            <a:avLst/>
          </a:prstGeom>
          <a:noFill/>
        </p:spPr>
      </p:pic>
      <p:pic>
        <p:nvPicPr>
          <p:cNvPr id="56329" name="Picture 9" descr="ANd9GcRAGZjGHEUcg-3ajfd9NcvxiONCLbNK1ylhLIN41BM2GlWrrbjd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3960813" cy="2663825"/>
          </a:xfrm>
          <a:prstGeom prst="rect">
            <a:avLst/>
          </a:prstGeom>
          <a:noFill/>
        </p:spPr>
      </p:pic>
      <p:pic>
        <p:nvPicPr>
          <p:cNvPr id="56331" name="Picture 11" descr="ANd9GcRTFeq-3wqibCKghuYh9DMq9Z1iRuKPay2YCVi6vTmECS7_Wlr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933825"/>
            <a:ext cx="5400675" cy="2735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549275"/>
            <a:ext cx="4402137" cy="3384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Ещё с глубокой древности начались попытки, хотя большей частью тщетные, плавать по воздушному океану.</a:t>
            </a:r>
          </a:p>
        </p:txBody>
      </p:sp>
      <p:pic>
        <p:nvPicPr>
          <p:cNvPr id="57349" name="Picture 5" descr="ANd9GcSCkPCXWpcfqrz75n0sb5C8wur5qkpilDl7sjS-4CTeAOf0W-6Z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89363"/>
            <a:ext cx="3384550" cy="2735262"/>
          </a:xfrm>
          <a:prstGeom prst="rect">
            <a:avLst/>
          </a:prstGeom>
          <a:noFill/>
        </p:spPr>
      </p:pic>
      <p:pic>
        <p:nvPicPr>
          <p:cNvPr id="57351" name="Picture 7" descr="ANd9GcQXCbwJDjUxZOXDw-Tg9DEnRN1xRxsxt7XUUEtrzxrLHcc7nf0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16338"/>
            <a:ext cx="3600450" cy="2736850"/>
          </a:xfrm>
          <a:prstGeom prst="rect">
            <a:avLst/>
          </a:prstGeom>
          <a:noFill/>
        </p:spPr>
      </p:pic>
      <p:pic>
        <p:nvPicPr>
          <p:cNvPr id="57353" name="Picture 9" descr="ANd9GcQdrNQ6ApolALvKq-yw1HvWfr3HMw-joXdJ327R9_Q1bX9RvlD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36613"/>
            <a:ext cx="3600450" cy="2592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384300"/>
          </a:xfrm>
        </p:spPr>
        <p:txBody>
          <a:bodyPr/>
          <a:lstStyle/>
          <a:p>
            <a:r>
              <a:rPr lang="ru-RU" sz="3200">
                <a:solidFill>
                  <a:srgbClr val="000000"/>
                </a:solidFill>
                <a:effectLst/>
              </a:rPr>
              <a:t>В 1783 году взлетел первый аппарат, изобретенный человеком: шар, поднявшийся в воздух благодаря тому, что был наполнен горячим воздухом. Шар пролетел 9 км.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137275"/>
            <a:ext cx="7726362" cy="720725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Братья Монгольфье</a:t>
            </a:r>
          </a:p>
          <a:p>
            <a:endParaRPr lang="ru-RU"/>
          </a:p>
        </p:txBody>
      </p:sp>
      <p:pic>
        <p:nvPicPr>
          <p:cNvPr id="58373" name="Picture 5" descr="ANd9GcR8ionJQOJHPhdrd22ayktNuKeLj-vd1HSIqvqr5PWRmlE8IaGQ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68638"/>
            <a:ext cx="2232025" cy="2952750"/>
          </a:xfrm>
          <a:prstGeom prst="rect">
            <a:avLst/>
          </a:prstGeom>
          <a:noFill/>
        </p:spPr>
      </p:pic>
      <p:pic>
        <p:nvPicPr>
          <p:cNvPr id="58375" name="Picture 7" descr="ANd9GcQVAY1AfCsc5cOHhqTgqk37lrnkepxolvOo7fUM_TlPy-idu4hn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068638"/>
            <a:ext cx="2160588" cy="2952750"/>
          </a:xfrm>
          <a:prstGeom prst="rect">
            <a:avLst/>
          </a:prstGeom>
          <a:noFill/>
        </p:spPr>
      </p:pic>
      <p:pic>
        <p:nvPicPr>
          <p:cNvPr id="58377" name="Picture 9" descr="ANd9GcQJjxGyX_GbFgVlL7k0rRaSWw2-8zF11X5K3UvDQTfO4x1iCw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781300"/>
            <a:ext cx="3455987" cy="3311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2160588"/>
          </a:xfrm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 и сегодня, люди до сих пор используют воздушные шары. Стремятся – совершить беспосадочный полет вокруг земного шара. Воздушные шары используют для украшения праздничных церемоний.</a:t>
            </a:r>
          </a:p>
        </p:txBody>
      </p:sp>
      <p:pic>
        <p:nvPicPr>
          <p:cNvPr id="59397" name="Picture 5" descr="ANd9GcQg2HXsnDkfAqzD8hD1x6vtj8Ah7lZ4jKBuyOxlecZix-Ic7j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076700"/>
            <a:ext cx="3887787" cy="2781300"/>
          </a:xfrm>
          <a:prstGeom prst="rect">
            <a:avLst/>
          </a:prstGeom>
          <a:noFill/>
        </p:spPr>
      </p:pic>
      <p:pic>
        <p:nvPicPr>
          <p:cNvPr id="59399" name="Picture 7" descr="ANd9GcQxXl5odLIm7Gs_CaqaqAX2bp9uHBTAKWbvkaVk1jhmKC6Csjf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3600"/>
            <a:ext cx="3671888" cy="2879725"/>
          </a:xfrm>
          <a:prstGeom prst="rect">
            <a:avLst/>
          </a:prstGeom>
          <a:noFill/>
        </p:spPr>
      </p:pic>
      <p:pic>
        <p:nvPicPr>
          <p:cNvPr id="59401" name="Picture 9" descr="ANd9GcS3Qwvv9xP73x55p4_BcA_jIMRf8wNAESuEotZeilLywwN6pv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916113"/>
            <a:ext cx="3851275" cy="273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Вспомни: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14800"/>
          </a:xfrm>
        </p:spPr>
        <p:txBody>
          <a:bodyPr/>
          <a:lstStyle/>
          <a:p>
            <a:pPr lvl="1" algn="ctr">
              <a:buFont typeface="Tahoma" pitchFamily="34" charset="0"/>
              <a:buNone/>
            </a:pPr>
            <a:r>
              <a:rPr lang="ru-RU"/>
              <a:t> </a:t>
            </a:r>
            <a:r>
              <a:rPr lang="ru-RU" sz="6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каких условиях          тело плавает?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При каком условии аэростат </a:t>
            </a:r>
            <a:r>
              <a:rPr lang="ru-RU" sz="2800" dirty="0" smtClean="0"/>
              <a:t>может </a:t>
            </a:r>
            <a:br>
              <a:rPr lang="ru-RU" sz="2800" dirty="0" smtClean="0"/>
            </a:br>
            <a:r>
              <a:rPr lang="ru-RU" sz="2800" dirty="0" smtClean="0"/>
              <a:t>подняться </a:t>
            </a:r>
            <a:r>
              <a:rPr lang="ru-RU" sz="2800" dirty="0" smtClean="0"/>
              <a:t>вверх?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Для того чтобы аэростат поднялся в воздух, необходимо, чтобы архимедова сила, действующая на него, была больше силы тяжести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Чтобы аэростат поднимался вверх можно не только увеличивать выталкивающую силу, но и уменьшать силу тяжести, для этого аэростат заполняют газом, плотность которого меньше, чем у воздуха. Это может быть, например, водород, гелий или нагретый воздух.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При каком условии </a:t>
            </a:r>
            <a:r>
              <a:rPr lang="ru-RU" sz="2800" dirty="0" smtClean="0"/>
              <a:t>подъем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воздушного шара прекратится?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После того как архимедова сила достигает значения, равного силе тяжести, подъем аэростата прекращается.</a:t>
            </a:r>
          </a:p>
          <a:p>
            <a:pPr eaLnBrk="1" hangingPunct="1"/>
            <a:r>
              <a:rPr lang="ru-RU" sz="2800" dirty="0" smtClean="0"/>
              <a:t>Плотность воздуха уменьшается с увеличением высоты. Поэтому по мере поднятия аэростата вверх действующая на него архимедова сила становится меньше.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Что нужно сделать, чтобы подняться выше?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Чтобы подняться выше, надо уменьшить силу тяжести.</a:t>
            </a:r>
          </a:p>
          <a:p>
            <a:pPr eaLnBrk="1" hangingPunct="1"/>
            <a:r>
              <a:rPr lang="ru-RU" sz="2800" dirty="0" smtClean="0"/>
              <a:t>Для этого с шара сбрасывают специально взятый для этого балласт (например, высыпают песок из мешков). </a:t>
            </a:r>
          </a:p>
          <a:p>
            <a:endParaRPr lang="ru-RU" dirty="0"/>
          </a:p>
        </p:txBody>
      </p:sp>
      <p:pic>
        <p:nvPicPr>
          <p:cNvPr id="4" name="Содержимое 5" descr="b3be10cc11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4214818"/>
            <a:ext cx="2215087" cy="2357438"/>
          </a:xfrm>
          <a:prstGeom prst="rect">
            <a:avLst/>
          </a:prstGeom>
        </p:spPr>
      </p:pic>
      <p:pic>
        <p:nvPicPr>
          <p:cNvPr id="5" name="Рисунок 4" descr="large_262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319" y="4429132"/>
            <a:ext cx="2976500" cy="22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А что нужно сделать,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чтобы </a:t>
            </a:r>
            <a:r>
              <a:rPr lang="ru-RU" sz="2800" dirty="0" smtClean="0"/>
              <a:t>опуститься на землю? </a:t>
            </a:r>
            <a:endParaRPr lang="ru-RU" sz="2800" dirty="0"/>
          </a:p>
        </p:txBody>
      </p:sp>
      <p:pic>
        <p:nvPicPr>
          <p:cNvPr id="4" name="Содержимое 5" descr="4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7" y="1785926"/>
            <a:ext cx="3857652" cy="4214842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4857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Для того чтобы опуститься на землю, силу Архимеда надо уменьшить, на пример уменьшить объема шара.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В верхней части шара имеется специальный клапан. При открывании этого клапана часть газа из шара выходит, и шар начинает опускаться вниз. </a:t>
            </a:r>
            <a:endParaRPr lang="ru-RU" sz="28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97200"/>
            <a:ext cx="8064500" cy="935038"/>
          </a:xfrm>
        </p:spPr>
        <p:txBody>
          <a:bodyPr/>
          <a:lstStyle/>
          <a:p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Дирижабли – значит «управляемый» Первый полет дирижабля «Франция» был в 1884 году.</a:t>
            </a:r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1" name="Picture 5" descr="ANd9GcQyEM2gBy_ufAee2FqKn47aFnJEhFP_OpSXZJNxW4e5hyI0D24N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816350" cy="2260600"/>
          </a:xfrm>
          <a:prstGeom prst="rect">
            <a:avLst/>
          </a:prstGeom>
          <a:noFill/>
        </p:spPr>
      </p:pic>
      <p:pic>
        <p:nvPicPr>
          <p:cNvPr id="60423" name="Picture 7" descr="ANd9GcSl1TLe1nCm9VO5RflwrZL2ZeKYZfieR9IXUhzSj7KNXyy05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933825"/>
            <a:ext cx="4824412" cy="2711450"/>
          </a:xfrm>
          <a:prstGeom prst="rect">
            <a:avLst/>
          </a:prstGeom>
          <a:noFill/>
        </p:spPr>
      </p:pic>
      <p:pic>
        <p:nvPicPr>
          <p:cNvPr id="60425" name="Picture 9" descr="ANd9GcQBaOtaQKIq_pKX2oSNe4Gh83HLOD2Zm319aKiOiLyahcp9VV5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88913"/>
            <a:ext cx="3887787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19446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первых летательных аппаратов, управляемых человеком, не было двигателей. Это планеры. Их надо было запускать с холмов или с тросов, подвешенных на большой высоте, чтобы они могли подняться.</a:t>
            </a:r>
          </a:p>
          <a:p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45" name="Picture 5" descr="ANd9GcT5QH6tVaWfmUOxkGL25tdDqflRbZBRD-GRlEULuz2tAg-yypgp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816350" cy="2592388"/>
          </a:xfrm>
          <a:prstGeom prst="rect">
            <a:avLst/>
          </a:prstGeom>
          <a:noFill/>
        </p:spPr>
      </p:pic>
      <p:pic>
        <p:nvPicPr>
          <p:cNvPr id="61447" name="Picture 7" descr="ANd9GcTU4hIqXT0cqmfx9WDkS-Yy7lWMLqhND06vuD66AfGex9M7YLun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724400"/>
            <a:ext cx="3856037" cy="1944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333375"/>
            <a:ext cx="4475162" cy="59753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 декабря 1903 года американцы братья Райты, установили автомобильный двигатель на один из своих планеров, осуществили полет первого аэроплана в истории продолжительностью в 12 секунд на расстояние в 30 м. </a:t>
            </a:r>
          </a:p>
          <a:p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46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2471" name="Picture 7" descr="ANd9GcQ2oU_0YavPzpP2JvSmgzM3Go8bgH0aJI3KG2zqR7BoAZUNyj0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671887" cy="2735262"/>
          </a:xfrm>
          <a:prstGeom prst="rect">
            <a:avLst/>
          </a:prstGeom>
          <a:noFill/>
        </p:spPr>
      </p:pic>
      <p:sp>
        <p:nvSpPr>
          <p:cNvPr id="62473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2475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2477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2479" name="Picture 15" descr="274ea9d87298b6ce359027ed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141663"/>
            <a:ext cx="3635375" cy="3527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57175"/>
          </a:xfrm>
        </p:spPr>
        <p:txBody>
          <a:bodyPr/>
          <a:lstStyle/>
          <a:p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Самолёты современного образца</a:t>
            </a:r>
            <a:r>
              <a:rPr lang="ru-RU" sz="40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8229600" cy="1511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Используются в коммерческих, военных, гражданских и даже развлекательных. Самолеты и вертолеты – это летательные аппараты тяжелее воздуха, которые держаться в воздухе благодаря крыльям или лопастям винта. Воздушные шары и дирижабли летают благодаря тому, что наполнены легким газом.</a:t>
            </a:r>
          </a:p>
        </p:txBody>
      </p:sp>
      <p:pic>
        <p:nvPicPr>
          <p:cNvPr id="63493" name="Picture 5" descr="ANd9GcTHS91xgAWJPlxVWt2kIZyyTzad3l1HPyv4F7DJAgKX2_TKR0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3457575" cy="1800225"/>
          </a:xfrm>
          <a:prstGeom prst="rect">
            <a:avLst/>
          </a:prstGeom>
          <a:noFill/>
        </p:spPr>
      </p:pic>
      <p:pic>
        <p:nvPicPr>
          <p:cNvPr id="63495" name="Picture 7" descr="ANd9GcSrotgbPnLbHirAcOwI5svA38KyZy7Rn7O0zYkAM2J2MIUhHv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652963"/>
            <a:ext cx="3527425" cy="1944687"/>
          </a:xfrm>
          <a:prstGeom prst="rect">
            <a:avLst/>
          </a:prstGeom>
          <a:noFill/>
        </p:spPr>
      </p:pic>
      <p:pic>
        <p:nvPicPr>
          <p:cNvPr id="63497" name="Picture 9" descr="ANd9GcQ8GBbHW2wTQ7u9Vo3BMqA94rDP-2dxdV9TFdcXdzaaQrnp3AJX7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692150"/>
            <a:ext cx="3744912" cy="1871663"/>
          </a:xfrm>
          <a:prstGeom prst="rect">
            <a:avLst/>
          </a:prstGeom>
          <a:noFill/>
        </p:spPr>
      </p:pic>
      <p:pic>
        <p:nvPicPr>
          <p:cNvPr id="63499" name="Picture 11" descr="ANd9GcSVNsAMyd8vcc_5KIipaRvc8L6TserNAYh5--Vz7MKwHoj5PNcM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724400"/>
            <a:ext cx="352742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Реши задачу: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7538" y="2133600"/>
            <a:ext cx="7929562" cy="3240088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Плот площадью 50 м</a:t>
            </a:r>
            <a:r>
              <a:rPr lang="ru-RU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находится в </a:t>
            </a:r>
          </a:p>
          <a:p>
            <a:pPr>
              <a:buFontTx/>
              <a:buNone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пресной воде . Глубина его </a:t>
            </a:r>
          </a:p>
          <a:p>
            <a:pPr>
              <a:buFontTx/>
              <a:buNone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погружения 0,25 м. Какова сила </a:t>
            </a:r>
          </a:p>
          <a:p>
            <a:pPr>
              <a:buFontTx/>
              <a:buNone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тяжести, действующая на плот?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21605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Дано: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ahoma" pitchFamily="34" charset="0"/>
              </a:rPr>
              <a:t>S </a:t>
            </a: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= 50м</a:t>
            </a:r>
            <a:r>
              <a:rPr lang="ru-RU" sz="2000" b="1" i="1" baseline="3000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ru-RU" sz="2000" b="1" i="1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0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ru-RU" sz="20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= 1000 кг/м</a:t>
            </a:r>
            <a:r>
              <a:rPr lang="ru-RU" sz="2000" b="1" i="1" baseline="30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20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ru-RU" sz="20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= 0,25 м</a:t>
            </a:r>
            <a:endParaRPr lang="el-GR" sz="20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700338" y="981075"/>
            <a:ext cx="0" cy="1943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95288" y="2781300"/>
            <a:ext cx="1944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4213" y="27082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b="1" i="1">
              <a:latin typeface="Tahom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1188" y="2924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ahoma" pitchFamily="34" charset="0"/>
              </a:rPr>
              <a:t>F</a:t>
            </a:r>
            <a:r>
              <a:rPr lang="ru-RU" sz="2400" b="1" i="1" baseline="-25000">
                <a:solidFill>
                  <a:srgbClr val="000000"/>
                </a:solidFill>
                <a:latin typeface="Tahoma" pitchFamily="34" charset="0"/>
              </a:rPr>
              <a:t>т</a:t>
            </a:r>
            <a:r>
              <a:rPr lang="ru-RU" sz="2400" b="1" i="1">
                <a:solidFill>
                  <a:srgbClr val="000000"/>
                </a:solidFill>
                <a:latin typeface="Tahoma" pitchFamily="34" charset="0"/>
              </a:rPr>
              <a:t> = ?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563938" y="1557338"/>
            <a:ext cx="4032250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508625" y="20605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5508625" y="908050"/>
            <a:ext cx="0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003800" y="306863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F</a:t>
            </a:r>
            <a:r>
              <a:rPr lang="ru-RU" sz="2000" b="1" i="1" baseline="-25000">
                <a:latin typeface="Tahoma" pitchFamily="34" charset="0"/>
              </a:rPr>
              <a:t>т</a:t>
            </a:r>
            <a:endParaRPr lang="ru-RU" sz="2000" b="1" i="1">
              <a:latin typeface="Tahoma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932363" y="90805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F</a:t>
            </a:r>
            <a:r>
              <a:rPr lang="en-US" sz="2000" b="1" i="1" baseline="-25000">
                <a:latin typeface="Tahoma" pitchFamily="34" charset="0"/>
              </a:rPr>
              <a:t>A</a:t>
            </a:r>
            <a:endParaRPr lang="ru-RU" sz="2000" b="1" i="1">
              <a:latin typeface="Tahoma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43213" y="3141663"/>
            <a:ext cx="18716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Решение. 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ahoma" pitchFamily="34" charset="0"/>
              </a:rPr>
              <a:t>F</a:t>
            </a:r>
            <a:r>
              <a:rPr lang="ru-RU" sz="2000" b="1" i="1" baseline="-25000">
                <a:solidFill>
                  <a:srgbClr val="000000"/>
                </a:solidFill>
                <a:latin typeface="Tahoma" pitchFamily="34" charset="0"/>
              </a:rPr>
              <a:t>т </a:t>
            </a: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 = </a:t>
            </a:r>
            <a:r>
              <a:rPr lang="en-US" sz="2000" b="1" i="1">
                <a:solidFill>
                  <a:srgbClr val="000000"/>
                </a:solidFill>
                <a:latin typeface="Tahoma" pitchFamily="34" charset="0"/>
              </a:rPr>
              <a:t>F</a:t>
            </a:r>
            <a:r>
              <a:rPr lang="ru-RU" sz="2000" b="1" i="1" baseline="-25000">
                <a:solidFill>
                  <a:srgbClr val="000000"/>
                </a:solidFill>
                <a:latin typeface="Tahom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ahoma" pitchFamily="34" charset="0"/>
              </a:rPr>
              <a:t>F</a:t>
            </a:r>
            <a:r>
              <a:rPr lang="en-US" sz="2000" b="1" i="1" baseline="-25000">
                <a:solidFill>
                  <a:srgbClr val="000000"/>
                </a:solidFill>
                <a:latin typeface="Tahoma" pitchFamily="34" charset="0"/>
              </a:rPr>
              <a:t>A </a:t>
            </a:r>
            <a:r>
              <a:rPr lang="en-US" sz="2000" b="1" i="1">
                <a:solidFill>
                  <a:srgbClr val="000000"/>
                </a:solidFill>
                <a:latin typeface="Tahoma" pitchFamily="34" charset="0"/>
              </a:rPr>
              <a:t> = </a:t>
            </a:r>
            <a:r>
              <a:rPr lang="el-GR" sz="20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en-US" sz="20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 V ,              </a:t>
            </a:r>
            <a:endParaRPr lang="ru-RU" sz="20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 = S H</a:t>
            </a:r>
            <a:endParaRPr lang="el-GR" sz="2000" b="1" i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ahoma" pitchFamily="34" charset="0"/>
              </a:rPr>
              <a:t>F</a:t>
            </a:r>
            <a:r>
              <a:rPr lang="ru-RU" sz="2000" b="1" i="1" baseline="-25000">
                <a:solidFill>
                  <a:srgbClr val="000000"/>
                </a:solidFill>
                <a:latin typeface="Tahoma" pitchFamily="34" charset="0"/>
              </a:rPr>
              <a:t>т</a:t>
            </a: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 = 1000 кг/м</a:t>
            </a:r>
            <a:r>
              <a:rPr lang="ru-RU" sz="2000" b="1" i="1" baseline="30000">
                <a:solidFill>
                  <a:srgbClr val="000000"/>
                </a:solidFill>
                <a:latin typeface="Tahoma" pitchFamily="34" charset="0"/>
              </a:rPr>
              <a:t>3 </a:t>
            </a: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 * 10 Н/кг * 50 м</a:t>
            </a:r>
            <a:r>
              <a:rPr lang="ru-RU" sz="2000" b="1" i="1" baseline="30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 * 0,25 м = 125000 Н = 125 кН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003800" y="61658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0000"/>
                </a:solidFill>
                <a:latin typeface="Tahoma" pitchFamily="34" charset="0"/>
              </a:rPr>
              <a:t>Ответ: 125 кН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тело, находящееся внутри жидкости, действуют две силы: сила тяжести и архимедова сила.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7550" y="2133600"/>
            <a:ext cx="7929563" cy="3328988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030" name="Group 4"/>
          <p:cNvGrpSpPr>
            <a:grpSpLocks noChangeAspect="1"/>
          </p:cNvGrpSpPr>
          <p:nvPr/>
        </p:nvGrpSpPr>
        <p:grpSpPr bwMode="auto">
          <a:xfrm>
            <a:off x="1042988" y="2349500"/>
            <a:ext cx="7708900" cy="3163888"/>
            <a:chOff x="2939" y="930"/>
            <a:chExt cx="6070" cy="2647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2939" y="1348"/>
              <a:ext cx="1271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5057" y="1348"/>
              <a:ext cx="1270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7316" y="1348"/>
              <a:ext cx="1270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3363" y="1905"/>
              <a:ext cx="423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480" y="1905"/>
              <a:ext cx="424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7739" y="1905"/>
              <a:ext cx="424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AutoShape 12"/>
            <p:cNvSpPr>
              <a:spLocks noChangeArrowheads="1"/>
            </p:cNvSpPr>
            <p:nvPr/>
          </p:nvSpPr>
          <p:spPr bwMode="auto">
            <a:xfrm>
              <a:off x="3504" y="1626"/>
              <a:ext cx="140" cy="422"/>
            </a:xfrm>
            <a:prstGeom prst="upArrow">
              <a:avLst>
                <a:gd name="adj1" fmla="val 50000"/>
                <a:gd name="adj2" fmla="val 753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AutoShape 13"/>
            <p:cNvSpPr>
              <a:spLocks noChangeArrowheads="1"/>
            </p:cNvSpPr>
            <p:nvPr/>
          </p:nvSpPr>
          <p:spPr bwMode="auto">
            <a:xfrm>
              <a:off x="3504" y="2045"/>
              <a:ext cx="141" cy="973"/>
            </a:xfrm>
            <a:prstGeom prst="downArrow">
              <a:avLst>
                <a:gd name="adj1" fmla="val 50000"/>
                <a:gd name="adj2" fmla="val 17251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AutoShape 14"/>
            <p:cNvSpPr>
              <a:spLocks noChangeArrowheads="1"/>
            </p:cNvSpPr>
            <p:nvPr/>
          </p:nvSpPr>
          <p:spPr bwMode="auto">
            <a:xfrm>
              <a:off x="5622" y="1487"/>
              <a:ext cx="141" cy="558"/>
            </a:xfrm>
            <a:prstGeom prst="upArrow">
              <a:avLst>
                <a:gd name="adj1" fmla="val 50000"/>
                <a:gd name="adj2" fmla="val 989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AutoShape 15"/>
            <p:cNvSpPr>
              <a:spLocks noChangeArrowheads="1"/>
            </p:cNvSpPr>
            <p:nvPr/>
          </p:nvSpPr>
          <p:spPr bwMode="auto">
            <a:xfrm>
              <a:off x="5622" y="2045"/>
              <a:ext cx="141" cy="557"/>
            </a:xfrm>
            <a:prstGeom prst="downArrow">
              <a:avLst>
                <a:gd name="adj1" fmla="val 50000"/>
                <a:gd name="adj2" fmla="val 9875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AutoShape 16"/>
            <p:cNvSpPr>
              <a:spLocks noChangeArrowheads="1"/>
            </p:cNvSpPr>
            <p:nvPr/>
          </p:nvSpPr>
          <p:spPr bwMode="auto">
            <a:xfrm>
              <a:off x="7880" y="930"/>
              <a:ext cx="144" cy="1115"/>
            </a:xfrm>
            <a:prstGeom prst="upArrow">
              <a:avLst>
                <a:gd name="adj1" fmla="val 50000"/>
                <a:gd name="adj2" fmla="val 1935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AutoShape 17"/>
            <p:cNvSpPr>
              <a:spLocks noChangeArrowheads="1"/>
            </p:cNvSpPr>
            <p:nvPr/>
          </p:nvSpPr>
          <p:spPr bwMode="auto">
            <a:xfrm>
              <a:off x="7880" y="2045"/>
              <a:ext cx="145" cy="552"/>
            </a:xfrm>
            <a:prstGeom prst="downArrow">
              <a:avLst>
                <a:gd name="adj1" fmla="val 50000"/>
                <a:gd name="adj2" fmla="val 951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3645" y="2602"/>
              <a:ext cx="70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F</a:t>
              </a:r>
              <a:r>
                <a:rPr lang="ru-RU" sz="1200" baseline="-25000"/>
                <a:t>т</a:t>
              </a:r>
              <a:endParaRPr lang="ru-RU"/>
            </a:p>
          </p:txBody>
        </p:sp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4923" y="2658"/>
            <a:ext cx="141" cy="263"/>
          </p:xfrm>
          <a:graphic>
            <a:graphicData uri="http://schemas.openxmlformats.org/presentationml/2006/ole">
              <p:oleObj spid="_x0000_s1026" name="Формула" r:id="rId3" imgW="114120" imgH="215640" progId="Equation.3">
                <p:embed/>
              </p:oleObj>
            </a:graphicData>
          </a:graphic>
        </p:graphicFrame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4923" y="2658"/>
            <a:ext cx="141" cy="263"/>
          </p:xfrm>
          <a:graphic>
            <a:graphicData uri="http://schemas.openxmlformats.org/presentationml/2006/ole">
              <p:oleObj spid="_x0000_s1027" name="Формула" r:id="rId4" imgW="114120" imgH="215640" progId="Equation.3">
                <p:embed/>
              </p:oleObj>
            </a:graphicData>
          </a:graphic>
        </p:graphicFrame>
        <p:sp>
          <p:nvSpPr>
            <p:cNvPr id="1044" name="Text Box 21"/>
            <p:cNvSpPr txBox="1">
              <a:spLocks noChangeArrowheads="1"/>
            </p:cNvSpPr>
            <p:nvPr/>
          </p:nvSpPr>
          <p:spPr bwMode="auto">
            <a:xfrm>
              <a:off x="3645" y="1487"/>
              <a:ext cx="70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F</a:t>
              </a:r>
              <a:r>
                <a:rPr lang="ru-RU" sz="1200" baseline="-25000"/>
                <a:t>А</a:t>
              </a:r>
              <a:endParaRPr lang="ru-RU"/>
            </a:p>
          </p:txBody>
        </p:sp>
        <p:sp>
          <p:nvSpPr>
            <p:cNvPr id="1045" name="Text Box 22"/>
            <p:cNvSpPr txBox="1">
              <a:spLocks noChangeArrowheads="1"/>
            </p:cNvSpPr>
            <p:nvPr/>
          </p:nvSpPr>
          <p:spPr bwMode="auto">
            <a:xfrm>
              <a:off x="5763" y="2323"/>
              <a:ext cx="1270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F</a:t>
              </a:r>
              <a:r>
                <a:rPr lang="ru-RU" sz="1200" baseline="-25000"/>
                <a:t>т</a:t>
              </a:r>
              <a:endParaRPr lang="ru-RU"/>
            </a:p>
          </p:txBody>
        </p:sp>
        <p:sp>
          <p:nvSpPr>
            <p:cNvPr id="1046" name="Text Box 23"/>
            <p:cNvSpPr txBox="1">
              <a:spLocks noChangeArrowheads="1"/>
            </p:cNvSpPr>
            <p:nvPr/>
          </p:nvSpPr>
          <p:spPr bwMode="auto">
            <a:xfrm>
              <a:off x="5763" y="1487"/>
              <a:ext cx="1270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F</a:t>
              </a:r>
              <a:r>
                <a:rPr lang="ru-RU" sz="1200" baseline="-25000"/>
                <a:t>А</a:t>
              </a:r>
              <a:endParaRPr lang="ru-RU"/>
            </a:p>
          </p:txBody>
        </p:sp>
        <p:sp>
          <p:nvSpPr>
            <p:cNvPr id="1047" name="Line 24"/>
            <p:cNvSpPr>
              <a:spLocks noChangeShapeType="1"/>
            </p:cNvSpPr>
            <p:nvPr/>
          </p:nvSpPr>
          <p:spPr bwMode="auto">
            <a:xfrm flipV="1">
              <a:off x="2939" y="107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5"/>
            <p:cNvSpPr>
              <a:spLocks noChangeShapeType="1"/>
            </p:cNvSpPr>
            <p:nvPr/>
          </p:nvSpPr>
          <p:spPr bwMode="auto">
            <a:xfrm flipV="1">
              <a:off x="4210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6"/>
            <p:cNvSpPr>
              <a:spLocks noChangeShapeType="1"/>
            </p:cNvSpPr>
            <p:nvPr/>
          </p:nvSpPr>
          <p:spPr bwMode="auto">
            <a:xfrm flipV="1">
              <a:off x="5057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7"/>
            <p:cNvSpPr>
              <a:spLocks noChangeShapeType="1"/>
            </p:cNvSpPr>
            <p:nvPr/>
          </p:nvSpPr>
          <p:spPr bwMode="auto">
            <a:xfrm flipV="1">
              <a:off x="6327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8"/>
            <p:cNvSpPr>
              <a:spLocks noChangeShapeType="1"/>
            </p:cNvSpPr>
            <p:nvPr/>
          </p:nvSpPr>
          <p:spPr bwMode="auto">
            <a:xfrm flipV="1">
              <a:off x="7316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9"/>
            <p:cNvSpPr>
              <a:spLocks noChangeShapeType="1"/>
            </p:cNvSpPr>
            <p:nvPr/>
          </p:nvSpPr>
          <p:spPr bwMode="auto">
            <a:xfrm flipV="1">
              <a:off x="8586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Text Box 30"/>
            <p:cNvSpPr txBox="1">
              <a:spLocks noChangeArrowheads="1"/>
            </p:cNvSpPr>
            <p:nvPr/>
          </p:nvSpPr>
          <p:spPr bwMode="auto">
            <a:xfrm>
              <a:off x="8022" y="930"/>
              <a:ext cx="987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F</a:t>
              </a:r>
              <a:r>
                <a:rPr lang="ru-RU" sz="1200" baseline="-25000"/>
                <a:t>А</a:t>
              </a:r>
              <a:endParaRPr lang="ru-RU"/>
            </a:p>
          </p:txBody>
        </p:sp>
      </p:grpSp>
      <p:grpSp>
        <p:nvGrpSpPr>
          <p:cNvPr id="1081" name="Group 4"/>
          <p:cNvGrpSpPr>
            <a:grpSpLocks noChangeAspect="1"/>
          </p:cNvGrpSpPr>
          <p:nvPr/>
        </p:nvGrpSpPr>
        <p:grpSpPr bwMode="auto">
          <a:xfrm>
            <a:off x="1042988" y="2349500"/>
            <a:ext cx="7708900" cy="3163888"/>
            <a:chOff x="2939" y="930"/>
            <a:chExt cx="6070" cy="2647"/>
          </a:xfrm>
        </p:grpSpPr>
        <p:sp>
          <p:nvSpPr>
            <p:cNvPr id="1082" name="Rectangle 6"/>
            <p:cNvSpPr>
              <a:spLocks noChangeArrowheads="1"/>
            </p:cNvSpPr>
            <p:nvPr/>
          </p:nvSpPr>
          <p:spPr bwMode="auto">
            <a:xfrm>
              <a:off x="2939" y="1348"/>
              <a:ext cx="1271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Rectangle 7"/>
            <p:cNvSpPr>
              <a:spLocks noChangeArrowheads="1"/>
            </p:cNvSpPr>
            <p:nvPr/>
          </p:nvSpPr>
          <p:spPr bwMode="auto">
            <a:xfrm>
              <a:off x="5057" y="1348"/>
              <a:ext cx="1270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Rectangle 8"/>
            <p:cNvSpPr>
              <a:spLocks noChangeArrowheads="1"/>
            </p:cNvSpPr>
            <p:nvPr/>
          </p:nvSpPr>
          <p:spPr bwMode="auto">
            <a:xfrm>
              <a:off x="7316" y="1348"/>
              <a:ext cx="1270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endParaRPr lang="ru-RU"/>
            </a:p>
          </p:txBody>
        </p:sp>
        <p:sp>
          <p:nvSpPr>
            <p:cNvPr id="1085" name="Rectangle 9"/>
            <p:cNvSpPr>
              <a:spLocks noChangeArrowheads="1"/>
            </p:cNvSpPr>
            <p:nvPr/>
          </p:nvSpPr>
          <p:spPr bwMode="auto">
            <a:xfrm>
              <a:off x="3363" y="1905"/>
              <a:ext cx="423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Rectangle 10"/>
            <p:cNvSpPr>
              <a:spLocks noChangeArrowheads="1"/>
            </p:cNvSpPr>
            <p:nvPr/>
          </p:nvSpPr>
          <p:spPr bwMode="auto">
            <a:xfrm>
              <a:off x="5480" y="1905"/>
              <a:ext cx="424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Rectangle 11"/>
            <p:cNvSpPr>
              <a:spLocks noChangeArrowheads="1"/>
            </p:cNvSpPr>
            <p:nvPr/>
          </p:nvSpPr>
          <p:spPr bwMode="auto">
            <a:xfrm>
              <a:off x="7739" y="1905"/>
              <a:ext cx="424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AutoShape 12"/>
            <p:cNvSpPr>
              <a:spLocks noChangeArrowheads="1"/>
            </p:cNvSpPr>
            <p:nvPr/>
          </p:nvSpPr>
          <p:spPr bwMode="auto">
            <a:xfrm>
              <a:off x="3504" y="1626"/>
              <a:ext cx="140" cy="422"/>
            </a:xfrm>
            <a:prstGeom prst="upArrow">
              <a:avLst>
                <a:gd name="adj1" fmla="val 50000"/>
                <a:gd name="adj2" fmla="val 753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AutoShape 13"/>
            <p:cNvSpPr>
              <a:spLocks noChangeArrowheads="1"/>
            </p:cNvSpPr>
            <p:nvPr/>
          </p:nvSpPr>
          <p:spPr bwMode="auto">
            <a:xfrm>
              <a:off x="3504" y="2045"/>
              <a:ext cx="141" cy="973"/>
            </a:xfrm>
            <a:prstGeom prst="downArrow">
              <a:avLst>
                <a:gd name="adj1" fmla="val 50000"/>
                <a:gd name="adj2" fmla="val 17251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AutoShape 14"/>
            <p:cNvSpPr>
              <a:spLocks noChangeArrowheads="1"/>
            </p:cNvSpPr>
            <p:nvPr/>
          </p:nvSpPr>
          <p:spPr bwMode="auto">
            <a:xfrm>
              <a:off x="5622" y="1487"/>
              <a:ext cx="141" cy="558"/>
            </a:xfrm>
            <a:prstGeom prst="upArrow">
              <a:avLst>
                <a:gd name="adj1" fmla="val 50000"/>
                <a:gd name="adj2" fmla="val 989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AutoShape 15"/>
            <p:cNvSpPr>
              <a:spLocks noChangeArrowheads="1"/>
            </p:cNvSpPr>
            <p:nvPr/>
          </p:nvSpPr>
          <p:spPr bwMode="auto">
            <a:xfrm>
              <a:off x="5622" y="2045"/>
              <a:ext cx="141" cy="557"/>
            </a:xfrm>
            <a:prstGeom prst="downArrow">
              <a:avLst>
                <a:gd name="adj1" fmla="val 50000"/>
                <a:gd name="adj2" fmla="val 9875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AutoShape 16"/>
            <p:cNvSpPr>
              <a:spLocks noChangeArrowheads="1"/>
            </p:cNvSpPr>
            <p:nvPr/>
          </p:nvSpPr>
          <p:spPr bwMode="auto">
            <a:xfrm>
              <a:off x="7880" y="930"/>
              <a:ext cx="144" cy="1115"/>
            </a:xfrm>
            <a:prstGeom prst="upArrow">
              <a:avLst>
                <a:gd name="adj1" fmla="val 50000"/>
                <a:gd name="adj2" fmla="val 1935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AutoShape 17"/>
            <p:cNvSpPr>
              <a:spLocks noChangeArrowheads="1"/>
            </p:cNvSpPr>
            <p:nvPr/>
          </p:nvSpPr>
          <p:spPr bwMode="auto">
            <a:xfrm>
              <a:off x="7880" y="2045"/>
              <a:ext cx="145" cy="552"/>
            </a:xfrm>
            <a:prstGeom prst="downArrow">
              <a:avLst>
                <a:gd name="adj1" fmla="val 50000"/>
                <a:gd name="adj2" fmla="val 951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Text Box 18"/>
            <p:cNvSpPr txBox="1">
              <a:spLocks noChangeArrowheads="1"/>
            </p:cNvSpPr>
            <p:nvPr/>
          </p:nvSpPr>
          <p:spPr bwMode="auto">
            <a:xfrm>
              <a:off x="3645" y="2602"/>
              <a:ext cx="70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т</a:t>
              </a:r>
              <a:endParaRPr lang="ru-RU">
                <a:solidFill>
                  <a:srgbClr val="000000"/>
                </a:solidFill>
              </a:endParaRPr>
            </a:p>
          </p:txBody>
        </p:sp>
        <p:graphicFrame>
          <p:nvGraphicFramePr>
            <p:cNvPr id="1095" name="Object 4"/>
            <p:cNvGraphicFramePr>
              <a:graphicFrameLocks noChangeAspect="1"/>
            </p:cNvGraphicFramePr>
            <p:nvPr/>
          </p:nvGraphicFramePr>
          <p:xfrm>
            <a:off x="4923" y="2658"/>
            <a:ext cx="141" cy="263"/>
          </p:xfrm>
          <a:graphic>
            <a:graphicData uri="http://schemas.openxmlformats.org/presentationml/2006/ole">
              <p:oleObj spid="_x0000_s1095" name="Формула" r:id="rId5" imgW="114120" imgH="215640" progId="Equation.3">
                <p:embed/>
              </p:oleObj>
            </a:graphicData>
          </a:graphic>
        </p:graphicFrame>
        <p:graphicFrame>
          <p:nvGraphicFramePr>
            <p:cNvPr id="1096" name="Object 5"/>
            <p:cNvGraphicFramePr>
              <a:graphicFrameLocks noChangeAspect="1"/>
            </p:cNvGraphicFramePr>
            <p:nvPr/>
          </p:nvGraphicFramePr>
          <p:xfrm>
            <a:off x="4923" y="2658"/>
            <a:ext cx="141" cy="263"/>
          </p:xfrm>
          <a:graphic>
            <a:graphicData uri="http://schemas.openxmlformats.org/presentationml/2006/ole">
              <p:oleObj spid="_x0000_s1096" name="Формула" r:id="rId6" imgW="114120" imgH="215640" progId="Equation.3">
                <p:embed/>
              </p:oleObj>
            </a:graphicData>
          </a:graphic>
        </p:graphicFrame>
        <p:sp>
          <p:nvSpPr>
            <p:cNvPr id="1097" name="Text Box 21"/>
            <p:cNvSpPr txBox="1">
              <a:spLocks noChangeArrowheads="1"/>
            </p:cNvSpPr>
            <p:nvPr/>
          </p:nvSpPr>
          <p:spPr bwMode="auto">
            <a:xfrm>
              <a:off x="3645" y="1487"/>
              <a:ext cx="70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А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8" name="Text Box 22"/>
            <p:cNvSpPr txBox="1">
              <a:spLocks noChangeArrowheads="1"/>
            </p:cNvSpPr>
            <p:nvPr/>
          </p:nvSpPr>
          <p:spPr bwMode="auto">
            <a:xfrm>
              <a:off x="5763" y="2323"/>
              <a:ext cx="1270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т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9" name="Text Box 23"/>
            <p:cNvSpPr txBox="1">
              <a:spLocks noChangeArrowheads="1"/>
            </p:cNvSpPr>
            <p:nvPr/>
          </p:nvSpPr>
          <p:spPr bwMode="auto">
            <a:xfrm>
              <a:off x="5763" y="1487"/>
              <a:ext cx="1270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А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0" name="Line 24"/>
            <p:cNvSpPr>
              <a:spLocks noChangeShapeType="1"/>
            </p:cNvSpPr>
            <p:nvPr/>
          </p:nvSpPr>
          <p:spPr bwMode="auto">
            <a:xfrm flipV="1">
              <a:off x="2939" y="107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Line 25"/>
            <p:cNvSpPr>
              <a:spLocks noChangeShapeType="1"/>
            </p:cNvSpPr>
            <p:nvPr/>
          </p:nvSpPr>
          <p:spPr bwMode="auto">
            <a:xfrm flipV="1">
              <a:off x="4210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Line 26"/>
            <p:cNvSpPr>
              <a:spLocks noChangeShapeType="1"/>
            </p:cNvSpPr>
            <p:nvPr/>
          </p:nvSpPr>
          <p:spPr bwMode="auto">
            <a:xfrm flipV="1">
              <a:off x="5057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Line 27"/>
            <p:cNvSpPr>
              <a:spLocks noChangeShapeType="1"/>
            </p:cNvSpPr>
            <p:nvPr/>
          </p:nvSpPr>
          <p:spPr bwMode="auto">
            <a:xfrm flipV="1">
              <a:off x="6327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Line 28"/>
            <p:cNvSpPr>
              <a:spLocks noChangeShapeType="1"/>
            </p:cNvSpPr>
            <p:nvPr/>
          </p:nvSpPr>
          <p:spPr bwMode="auto">
            <a:xfrm flipV="1">
              <a:off x="7316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Line 29"/>
            <p:cNvSpPr>
              <a:spLocks noChangeShapeType="1"/>
            </p:cNvSpPr>
            <p:nvPr/>
          </p:nvSpPr>
          <p:spPr bwMode="auto">
            <a:xfrm flipV="1">
              <a:off x="8586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Text Box 30"/>
            <p:cNvSpPr txBox="1">
              <a:spLocks noChangeArrowheads="1"/>
            </p:cNvSpPr>
            <p:nvPr/>
          </p:nvSpPr>
          <p:spPr bwMode="auto">
            <a:xfrm>
              <a:off x="8022" y="930"/>
              <a:ext cx="987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А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107" name="Group 4"/>
          <p:cNvGrpSpPr>
            <a:grpSpLocks noChangeAspect="1"/>
          </p:cNvGrpSpPr>
          <p:nvPr/>
        </p:nvGrpSpPr>
        <p:grpSpPr bwMode="auto">
          <a:xfrm>
            <a:off x="1042988" y="2349500"/>
            <a:ext cx="7708900" cy="3163888"/>
            <a:chOff x="2939" y="930"/>
            <a:chExt cx="6070" cy="2647"/>
          </a:xfrm>
        </p:grpSpPr>
        <p:sp>
          <p:nvSpPr>
            <p:cNvPr id="1108" name="Rectangle 6"/>
            <p:cNvSpPr>
              <a:spLocks noChangeArrowheads="1"/>
            </p:cNvSpPr>
            <p:nvPr/>
          </p:nvSpPr>
          <p:spPr bwMode="auto">
            <a:xfrm>
              <a:off x="2939" y="1348"/>
              <a:ext cx="1271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Rectangle 7"/>
            <p:cNvSpPr>
              <a:spLocks noChangeArrowheads="1"/>
            </p:cNvSpPr>
            <p:nvPr/>
          </p:nvSpPr>
          <p:spPr bwMode="auto">
            <a:xfrm>
              <a:off x="5057" y="1348"/>
              <a:ext cx="1270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Rectangle 8"/>
            <p:cNvSpPr>
              <a:spLocks noChangeArrowheads="1"/>
            </p:cNvSpPr>
            <p:nvPr/>
          </p:nvSpPr>
          <p:spPr bwMode="auto">
            <a:xfrm>
              <a:off x="7316" y="1348"/>
              <a:ext cx="1270" cy="153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endParaRPr lang="ru-RU"/>
            </a:p>
          </p:txBody>
        </p:sp>
        <p:sp>
          <p:nvSpPr>
            <p:cNvPr id="1111" name="Rectangle 9"/>
            <p:cNvSpPr>
              <a:spLocks noChangeArrowheads="1"/>
            </p:cNvSpPr>
            <p:nvPr/>
          </p:nvSpPr>
          <p:spPr bwMode="auto">
            <a:xfrm>
              <a:off x="3363" y="1905"/>
              <a:ext cx="423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Rectangle 10"/>
            <p:cNvSpPr>
              <a:spLocks noChangeArrowheads="1"/>
            </p:cNvSpPr>
            <p:nvPr/>
          </p:nvSpPr>
          <p:spPr bwMode="auto">
            <a:xfrm>
              <a:off x="5480" y="1905"/>
              <a:ext cx="424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Rectangle 11"/>
            <p:cNvSpPr>
              <a:spLocks noChangeArrowheads="1"/>
            </p:cNvSpPr>
            <p:nvPr/>
          </p:nvSpPr>
          <p:spPr bwMode="auto">
            <a:xfrm>
              <a:off x="7739" y="1905"/>
              <a:ext cx="424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AutoShape 12"/>
            <p:cNvSpPr>
              <a:spLocks noChangeArrowheads="1"/>
            </p:cNvSpPr>
            <p:nvPr/>
          </p:nvSpPr>
          <p:spPr bwMode="auto">
            <a:xfrm>
              <a:off x="3504" y="1626"/>
              <a:ext cx="140" cy="422"/>
            </a:xfrm>
            <a:prstGeom prst="upArrow">
              <a:avLst>
                <a:gd name="adj1" fmla="val 50000"/>
                <a:gd name="adj2" fmla="val 753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AutoShape 13"/>
            <p:cNvSpPr>
              <a:spLocks noChangeArrowheads="1"/>
            </p:cNvSpPr>
            <p:nvPr/>
          </p:nvSpPr>
          <p:spPr bwMode="auto">
            <a:xfrm>
              <a:off x="3504" y="2045"/>
              <a:ext cx="141" cy="973"/>
            </a:xfrm>
            <a:prstGeom prst="downArrow">
              <a:avLst>
                <a:gd name="adj1" fmla="val 50000"/>
                <a:gd name="adj2" fmla="val 17251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AutoShape 14"/>
            <p:cNvSpPr>
              <a:spLocks noChangeArrowheads="1"/>
            </p:cNvSpPr>
            <p:nvPr/>
          </p:nvSpPr>
          <p:spPr bwMode="auto">
            <a:xfrm>
              <a:off x="5622" y="1487"/>
              <a:ext cx="141" cy="558"/>
            </a:xfrm>
            <a:prstGeom prst="upArrow">
              <a:avLst>
                <a:gd name="adj1" fmla="val 50000"/>
                <a:gd name="adj2" fmla="val 989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AutoShape 15"/>
            <p:cNvSpPr>
              <a:spLocks noChangeArrowheads="1"/>
            </p:cNvSpPr>
            <p:nvPr/>
          </p:nvSpPr>
          <p:spPr bwMode="auto">
            <a:xfrm>
              <a:off x="5622" y="2045"/>
              <a:ext cx="141" cy="557"/>
            </a:xfrm>
            <a:prstGeom prst="downArrow">
              <a:avLst>
                <a:gd name="adj1" fmla="val 50000"/>
                <a:gd name="adj2" fmla="val 9875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AutoShape 16"/>
            <p:cNvSpPr>
              <a:spLocks noChangeArrowheads="1"/>
            </p:cNvSpPr>
            <p:nvPr/>
          </p:nvSpPr>
          <p:spPr bwMode="auto">
            <a:xfrm>
              <a:off x="7880" y="930"/>
              <a:ext cx="144" cy="1115"/>
            </a:xfrm>
            <a:prstGeom prst="upArrow">
              <a:avLst>
                <a:gd name="adj1" fmla="val 50000"/>
                <a:gd name="adj2" fmla="val 1935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AutoShape 17"/>
            <p:cNvSpPr>
              <a:spLocks noChangeArrowheads="1"/>
            </p:cNvSpPr>
            <p:nvPr/>
          </p:nvSpPr>
          <p:spPr bwMode="auto">
            <a:xfrm>
              <a:off x="7880" y="2045"/>
              <a:ext cx="145" cy="552"/>
            </a:xfrm>
            <a:prstGeom prst="downArrow">
              <a:avLst>
                <a:gd name="adj1" fmla="val 50000"/>
                <a:gd name="adj2" fmla="val 951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Text Box 18"/>
            <p:cNvSpPr txBox="1">
              <a:spLocks noChangeArrowheads="1"/>
            </p:cNvSpPr>
            <p:nvPr/>
          </p:nvSpPr>
          <p:spPr bwMode="auto">
            <a:xfrm>
              <a:off x="3645" y="2602"/>
              <a:ext cx="70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т</a:t>
              </a:r>
              <a:endParaRPr lang="ru-RU">
                <a:solidFill>
                  <a:srgbClr val="000000"/>
                </a:solidFill>
              </a:endParaRPr>
            </a:p>
          </p:txBody>
        </p:sp>
        <p:graphicFrame>
          <p:nvGraphicFramePr>
            <p:cNvPr id="1121" name="Object 4"/>
            <p:cNvGraphicFramePr>
              <a:graphicFrameLocks noChangeAspect="1"/>
            </p:cNvGraphicFramePr>
            <p:nvPr/>
          </p:nvGraphicFramePr>
          <p:xfrm>
            <a:off x="4923" y="2658"/>
            <a:ext cx="141" cy="263"/>
          </p:xfrm>
          <a:graphic>
            <a:graphicData uri="http://schemas.openxmlformats.org/presentationml/2006/ole">
              <p:oleObj spid="_x0000_s1121" name="Формула" r:id="rId7" imgW="114120" imgH="215640" progId="Equation.3">
                <p:embed/>
              </p:oleObj>
            </a:graphicData>
          </a:graphic>
        </p:graphicFrame>
        <p:graphicFrame>
          <p:nvGraphicFramePr>
            <p:cNvPr id="1122" name="Object 5"/>
            <p:cNvGraphicFramePr>
              <a:graphicFrameLocks noChangeAspect="1"/>
            </p:cNvGraphicFramePr>
            <p:nvPr/>
          </p:nvGraphicFramePr>
          <p:xfrm>
            <a:off x="4923" y="2658"/>
            <a:ext cx="141" cy="263"/>
          </p:xfrm>
          <a:graphic>
            <a:graphicData uri="http://schemas.openxmlformats.org/presentationml/2006/ole">
              <p:oleObj spid="_x0000_s1122" name="Формула" r:id="rId8" imgW="114120" imgH="215640" progId="Equation.3">
                <p:embed/>
              </p:oleObj>
            </a:graphicData>
          </a:graphic>
        </p:graphicFrame>
        <p:sp>
          <p:nvSpPr>
            <p:cNvPr id="1123" name="Text Box 21"/>
            <p:cNvSpPr txBox="1">
              <a:spLocks noChangeArrowheads="1"/>
            </p:cNvSpPr>
            <p:nvPr/>
          </p:nvSpPr>
          <p:spPr bwMode="auto">
            <a:xfrm>
              <a:off x="3645" y="1487"/>
              <a:ext cx="70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А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4" name="Text Box 22"/>
            <p:cNvSpPr txBox="1">
              <a:spLocks noChangeArrowheads="1"/>
            </p:cNvSpPr>
            <p:nvPr/>
          </p:nvSpPr>
          <p:spPr bwMode="auto">
            <a:xfrm>
              <a:off x="5763" y="2323"/>
              <a:ext cx="1270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т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5" name="Text Box 23"/>
            <p:cNvSpPr txBox="1">
              <a:spLocks noChangeArrowheads="1"/>
            </p:cNvSpPr>
            <p:nvPr/>
          </p:nvSpPr>
          <p:spPr bwMode="auto">
            <a:xfrm>
              <a:off x="5763" y="1487"/>
              <a:ext cx="1270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А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6" name="Line 24"/>
            <p:cNvSpPr>
              <a:spLocks noChangeShapeType="1"/>
            </p:cNvSpPr>
            <p:nvPr/>
          </p:nvSpPr>
          <p:spPr bwMode="auto">
            <a:xfrm flipV="1">
              <a:off x="2939" y="107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25"/>
            <p:cNvSpPr>
              <a:spLocks noChangeShapeType="1"/>
            </p:cNvSpPr>
            <p:nvPr/>
          </p:nvSpPr>
          <p:spPr bwMode="auto">
            <a:xfrm flipV="1">
              <a:off x="4210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26"/>
            <p:cNvSpPr>
              <a:spLocks noChangeShapeType="1"/>
            </p:cNvSpPr>
            <p:nvPr/>
          </p:nvSpPr>
          <p:spPr bwMode="auto">
            <a:xfrm flipV="1">
              <a:off x="5057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Line 27"/>
            <p:cNvSpPr>
              <a:spLocks noChangeShapeType="1"/>
            </p:cNvSpPr>
            <p:nvPr/>
          </p:nvSpPr>
          <p:spPr bwMode="auto">
            <a:xfrm flipV="1">
              <a:off x="6327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Line 28"/>
            <p:cNvSpPr>
              <a:spLocks noChangeShapeType="1"/>
            </p:cNvSpPr>
            <p:nvPr/>
          </p:nvSpPr>
          <p:spPr bwMode="auto">
            <a:xfrm flipV="1">
              <a:off x="7316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Line 29"/>
            <p:cNvSpPr>
              <a:spLocks noChangeShapeType="1"/>
            </p:cNvSpPr>
            <p:nvPr/>
          </p:nvSpPr>
          <p:spPr bwMode="auto">
            <a:xfrm flipV="1">
              <a:off x="8586" y="10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Text Box 30"/>
            <p:cNvSpPr txBox="1">
              <a:spLocks noChangeArrowheads="1"/>
            </p:cNvSpPr>
            <p:nvPr/>
          </p:nvSpPr>
          <p:spPr bwMode="auto">
            <a:xfrm>
              <a:off x="8022" y="930"/>
              <a:ext cx="987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r>
                <a:rPr lang="ru-RU" sz="1200" baseline="-25000">
                  <a:solidFill>
                    <a:srgbClr val="000000"/>
                  </a:solidFill>
                </a:rPr>
                <a:t>А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08275"/>
            <a:ext cx="3744912" cy="3170238"/>
          </a:xfrm>
          <a:prstGeom prst="rect">
            <a:avLst/>
          </a:prstGeom>
          <a:noFill/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076825" y="270827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Решение: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140200" y="3429000"/>
            <a:ext cx="460851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1) Плотность воздуха больше плотности водорода, то шарик, накаченный водородом, поднимется вверх. </a:t>
            </a:r>
          </a:p>
          <a:p>
            <a:pPr>
              <a:spcBef>
                <a:spcPct val="50000"/>
              </a:spcBef>
            </a:pPr>
            <a:r>
              <a:rPr lang="ru-RU" sz="2000"/>
              <a:t>2) Плотность кислорода больше, чем плотность воздуха. Значит шарик, накаченный кислородом опустится вниз.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79388" y="619125"/>
            <a:ext cx="8734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0"/>
              <a:t>Задача: Что произойдет с двумя одинаковыми по объему шариками, если один накачать водородом,</a:t>
            </a:r>
          </a:p>
          <a:p>
            <a:r>
              <a:rPr lang="ru-RU" sz="2000" b="0"/>
              <a:t> а другой накачать кислородом? Массой оболочки шарика можно пренебречь.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792163"/>
          </a:xfrm>
        </p:spPr>
        <p:txBody>
          <a:bodyPr/>
          <a:lstStyle/>
          <a:p>
            <a:pPr lvl="4"/>
            <a:r>
              <a:rPr lang="ru-RU" sz="3200" b="1" u="sng">
                <a:solidFill>
                  <a:srgbClr val="FF0000"/>
                </a:solidFill>
              </a:rPr>
              <a:t>Подъемная сила</a:t>
            </a:r>
          </a:p>
          <a:p>
            <a:pPr lvl="4">
              <a:buFont typeface="Wingdings" pitchFamily="2" charset="2"/>
              <a:buNone/>
            </a:pPr>
            <a:endParaRPr lang="ru-RU" sz="3200" b="1" u="sng">
              <a:solidFill>
                <a:srgbClr val="FF0000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75612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600" b="0" dirty="0"/>
              <a:t> Она определяет какой груз может поднять воздушный шар</a:t>
            </a:r>
            <a:r>
              <a:rPr lang="ru-RU" sz="3600" b="0" dirty="0" smtClean="0"/>
              <a:t>.</a:t>
            </a:r>
            <a:endParaRPr lang="ru-RU" sz="3600" b="0" i="1" u="sng" dirty="0">
              <a:solidFill>
                <a:srgbClr val="4D4D4D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3600" b="0" i="1" u="sng" dirty="0"/>
              <a:t>Пример определения подъемной силы</a:t>
            </a:r>
            <a:r>
              <a:rPr lang="ru-RU" sz="3600" b="0" i="1" u="sng" dirty="0" smtClean="0">
                <a:solidFill>
                  <a:srgbClr val="4D4D4D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3600" b="0" i="1" u="sng" dirty="0" smtClean="0">
                <a:solidFill>
                  <a:srgbClr val="4D4D4D"/>
                </a:solidFill>
              </a:rPr>
              <a:t> </a:t>
            </a:r>
            <a:r>
              <a:rPr lang="ru-RU" sz="2400" b="0" dirty="0"/>
              <a:t>Рассчитайте подъемную силу для воздушного шара объемом 40 </a:t>
            </a:r>
            <a:r>
              <a:rPr lang="ru-RU" altLang="zh-TW" sz="2400" b="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м</a:t>
            </a:r>
            <a:r>
              <a:rPr lang="ru-RU" altLang="zh-TW" sz="2400" b="0" baseline="300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3</a:t>
            </a:r>
            <a:r>
              <a:rPr lang="ru-RU" altLang="zh-TW" sz="2400" b="0" dirty="0"/>
              <a:t>, заполненного гелием. </a:t>
            </a:r>
            <a:endParaRPr lang="ru-RU" sz="2400" b="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716463" y="64452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0"/>
              <a:t>Решение</a:t>
            </a:r>
            <a:r>
              <a:rPr lang="ru-RU" b="0"/>
              <a:t>: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627313" y="544195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Ответ: 439 Н- </a:t>
            </a:r>
            <a:r>
              <a:rPr lang="ru-RU" u="sng"/>
              <a:t>подъемная сила данного шара.</a:t>
            </a:r>
          </a:p>
        </p:txBody>
      </p: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125538"/>
            <a:ext cx="5940425" cy="3600450"/>
          </a:xfrm>
          <a:prstGeom prst="rect">
            <a:avLst/>
          </a:prstGeom>
          <a:noFill/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3059112" cy="29511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642938"/>
            <a:ext cx="8229600" cy="1582737"/>
          </a:xfrm>
        </p:spPr>
        <p:txBody>
          <a:bodyPr/>
          <a:lstStyle/>
          <a:p>
            <a:pPr algn="ctr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Домашнее задание: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2936875"/>
            <a:ext cx="7931150" cy="2859088"/>
          </a:xfrm>
        </p:spPr>
        <p:txBody>
          <a:bodyPr/>
          <a:lstStyle/>
          <a:p>
            <a:pPr algn="ctr"/>
            <a:r>
              <a:rPr lang="ru-RU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Параграф 51, 52. 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5807075" cy="6192838"/>
          </a:xfrm>
          <a:prstGeom prst="rect">
            <a:avLst/>
          </a:prstGeom>
          <a:noFill/>
        </p:spPr>
      </p:pic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4932363" y="1773238"/>
            <a:ext cx="3240087" cy="32400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00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Comic Sans M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229600" cy="1939925"/>
          </a:xfrm>
        </p:spPr>
        <p:txBody>
          <a:bodyPr/>
          <a:lstStyle/>
          <a:p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сила тяжести больше архимедовой силы, то тело будет опускаться на дно, тонуть.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428875"/>
            <a:ext cx="8229600" cy="376872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5124" name="Picture 2" descr="C:\Users\Директор\Documents\Давление\Рисунок1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241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Группа 6"/>
          <p:cNvGrpSpPr>
            <a:grpSpLocks/>
          </p:cNvGrpSpPr>
          <p:nvPr/>
        </p:nvGrpSpPr>
        <p:grpSpPr bwMode="auto">
          <a:xfrm>
            <a:off x="2627313" y="3068638"/>
            <a:ext cx="1600200" cy="2408237"/>
            <a:chOff x="1143000" y="2500313"/>
            <a:chExt cx="1000125" cy="155892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43000" y="2928837"/>
              <a:ext cx="785813" cy="57136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1428750" y="2643154"/>
              <a:ext cx="214313" cy="571366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1428750" y="3214520"/>
              <a:ext cx="214313" cy="7861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34" name="Picture 2" descr="C:\Users\Директор\Documents\Давление\Архимед1\Рисунок2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25" y="2500313"/>
              <a:ext cx="4286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3" descr="C:\Users\Директор\Documents\Давление\Архимед1\Рисунок2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7813" y="3714750"/>
              <a:ext cx="595312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2" descr="C:\Users\Директор\Documents\Давление\Архимед1\Рисунок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2781300"/>
            <a:ext cx="12239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 descr="C:\Users\Директор\Documents\Давление\Архимед1\Рисунок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997200"/>
            <a:ext cx="15271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8" name="Группа 18"/>
          <p:cNvGrpSpPr>
            <a:grpSpLocks/>
          </p:cNvGrpSpPr>
          <p:nvPr/>
        </p:nvGrpSpPr>
        <p:grpSpPr bwMode="auto">
          <a:xfrm>
            <a:off x="6572250" y="3857625"/>
            <a:ext cx="571500" cy="785813"/>
            <a:chOff x="6572264" y="3857628"/>
            <a:chExt cx="571504" cy="78581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 flipH="1">
              <a:off x="6643702" y="3857629"/>
              <a:ext cx="500066" cy="50006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 flipV="1">
              <a:off x="6572264" y="4357694"/>
              <a:ext cx="571504" cy="28575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сила тяжести равна архимедовой силе, то тело находиться в равновесии в любом месте жидкости.</a:t>
            </a:r>
          </a:p>
        </p:txBody>
      </p:sp>
      <p:pic>
        <p:nvPicPr>
          <p:cNvPr id="6147" name="Picture 2" descr="C:\Users\Директор\Documents\Давление\Рисунок1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357438"/>
            <a:ext cx="3357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8" name="Группа 6"/>
          <p:cNvGrpSpPr>
            <a:grpSpLocks/>
          </p:cNvGrpSpPr>
          <p:nvPr/>
        </p:nvGrpSpPr>
        <p:grpSpPr bwMode="auto">
          <a:xfrm>
            <a:off x="1868488" y="2286000"/>
            <a:ext cx="1881187" cy="2844800"/>
            <a:chOff x="4214813" y="2500313"/>
            <a:chExt cx="1000125" cy="14160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214813" y="2928605"/>
              <a:ext cx="785752" cy="5721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4500925" y="2643341"/>
              <a:ext cx="213529" cy="571319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500925" y="3214660"/>
              <a:ext cx="213529" cy="643228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7" name="Picture 2" descr="C:\Users\Директор\Documents\Давление\Архимед1\Рисунок2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2500313"/>
              <a:ext cx="4286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3" descr="C:\Users\Директор\Documents\Давление\Архимед1\Рисунок2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19625" y="3571875"/>
              <a:ext cx="59531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3" descr="C:\Users\Директор\Documents\Давление\Архимед1\Рисунок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49500"/>
            <a:ext cx="17399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Users\Директор\Documents\Давление\Архимед1\Рисунок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2205038"/>
            <a:ext cx="15128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Группа 18"/>
          <p:cNvGrpSpPr>
            <a:grpSpLocks/>
          </p:cNvGrpSpPr>
          <p:nvPr/>
        </p:nvGrpSpPr>
        <p:grpSpPr bwMode="auto">
          <a:xfrm>
            <a:off x="6500813" y="4143375"/>
            <a:ext cx="714375" cy="501650"/>
            <a:chOff x="6500826" y="4143380"/>
            <a:chExt cx="714380" cy="501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6500826" y="4143380"/>
              <a:ext cx="642941" cy="158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572263" y="4643447"/>
              <a:ext cx="642943" cy="158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8229600" cy="1582738"/>
          </a:xfrm>
        </p:spPr>
        <p:txBody>
          <a:bodyPr/>
          <a:lstStyle/>
          <a:p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сила тяжести меньше архимедовой силы, то тело будет подниматься из жидкости, всплывать.</a:t>
            </a:r>
          </a:p>
        </p:txBody>
      </p:sp>
      <p:pic>
        <p:nvPicPr>
          <p:cNvPr id="7171" name="Picture 2" descr="C:\Users\Директор\Documents\Давление\Рисунок1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2286000"/>
            <a:ext cx="32146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Группа 6"/>
          <p:cNvGrpSpPr>
            <a:grpSpLocks/>
          </p:cNvGrpSpPr>
          <p:nvPr/>
        </p:nvGrpSpPr>
        <p:grpSpPr bwMode="auto">
          <a:xfrm>
            <a:off x="1571625" y="2571750"/>
            <a:ext cx="1874838" cy="2357438"/>
            <a:chOff x="7215188" y="2500313"/>
            <a:chExt cx="1000125" cy="11303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215188" y="2928838"/>
              <a:ext cx="785873" cy="5716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7500575" y="2643408"/>
              <a:ext cx="214252" cy="571620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CC0000"/>
                </a:solidFill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7500575" y="3215028"/>
              <a:ext cx="214252" cy="356977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81" name="Picture 2" descr="C:\Users\Директор\Documents\Давление\Архимед1\Рисунок2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43813" y="2500313"/>
              <a:ext cx="4286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3" descr="C:\Users\Директор\Documents\Давление\Архимед1\Рисунок2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0" y="3286125"/>
              <a:ext cx="59531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3" descr="C:\Users\Директор\Documents\Давление\Архимед1\Рисунок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2738"/>
            <a:ext cx="1670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Users\Директор\Documents\Давление\Архимед1\Рисунок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2852738"/>
            <a:ext cx="14398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5" name="Группа 14"/>
          <p:cNvGrpSpPr>
            <a:grpSpLocks/>
          </p:cNvGrpSpPr>
          <p:nvPr/>
        </p:nvGrpSpPr>
        <p:grpSpPr bwMode="auto">
          <a:xfrm rot="9705327">
            <a:off x="6572250" y="3857625"/>
            <a:ext cx="571500" cy="785813"/>
            <a:chOff x="6572264" y="3857628"/>
            <a:chExt cx="571504" cy="78581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 flipH="1">
              <a:off x="6645415" y="3859061"/>
              <a:ext cx="500066" cy="50006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6573347" y="4357913"/>
              <a:ext cx="571504" cy="28575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27088" y="117475"/>
            <a:ext cx="8066087" cy="72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6600" b="1" i="1">
                <a:solidFill>
                  <a:srgbClr val="000000"/>
                </a:solidFill>
              </a:rPr>
              <a:t>Если</a:t>
            </a:r>
          </a:p>
          <a:p>
            <a:r>
              <a:rPr lang="ru-RU" sz="6600">
                <a:solidFill>
                  <a:srgbClr val="000000"/>
                </a:solidFill>
              </a:rPr>
              <a:t>ρ</a:t>
            </a:r>
            <a:r>
              <a:rPr lang="ru-RU" sz="3200">
                <a:solidFill>
                  <a:srgbClr val="000000"/>
                </a:solidFill>
              </a:rPr>
              <a:t>т</a:t>
            </a:r>
            <a:r>
              <a:rPr lang="ru-RU" sz="6600">
                <a:solidFill>
                  <a:srgbClr val="000000"/>
                </a:solidFill>
              </a:rPr>
              <a:t>   &gt;  </a:t>
            </a:r>
            <a:r>
              <a:rPr lang="en-US" sz="6600">
                <a:solidFill>
                  <a:srgbClr val="000000"/>
                </a:solidFill>
              </a:rPr>
              <a:t>ρ</a:t>
            </a:r>
            <a:r>
              <a:rPr lang="ru-RU" sz="3200">
                <a:solidFill>
                  <a:srgbClr val="000000"/>
                </a:solidFill>
              </a:rPr>
              <a:t>ж      </a:t>
            </a:r>
            <a:r>
              <a:rPr lang="ru-RU" sz="7200">
                <a:solidFill>
                  <a:srgbClr val="000000"/>
                </a:solidFill>
              </a:rPr>
              <a:t>-</a:t>
            </a:r>
            <a:r>
              <a:rPr lang="ru-RU" sz="3200">
                <a:solidFill>
                  <a:srgbClr val="000000"/>
                </a:solidFill>
              </a:rPr>
              <a:t>    </a:t>
            </a:r>
            <a:r>
              <a:rPr lang="ru-RU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тело тонет</a:t>
            </a:r>
            <a:r>
              <a:rPr lang="ru-RU" sz="4400"/>
              <a:t>            </a:t>
            </a:r>
          </a:p>
          <a:p>
            <a:pPr algn="r"/>
            <a:endParaRPr lang="ru-RU" sz="4400"/>
          </a:p>
          <a:p>
            <a:pPr algn="r"/>
            <a:r>
              <a:rPr lang="en-US" sz="6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ρ</a:t>
            </a: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 </a:t>
            </a:r>
            <a:r>
              <a:rPr lang="ru-RU" sz="6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&lt;  ρ</a:t>
            </a: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</a:t>
            </a:r>
            <a:r>
              <a:rPr lang="ru-RU" sz="6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-  </a:t>
            </a:r>
            <a:r>
              <a:rPr lang="ru-RU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всплывает в                             жидкости</a:t>
            </a:r>
          </a:p>
          <a:p>
            <a:pPr algn="r"/>
            <a:r>
              <a:rPr lang="ru-RU" sz="6600">
                <a:solidFill>
                  <a:srgbClr val="000000"/>
                </a:solidFill>
              </a:rPr>
              <a:t> ρ</a:t>
            </a:r>
            <a:r>
              <a:rPr lang="ru-RU" sz="4400">
                <a:solidFill>
                  <a:srgbClr val="000000"/>
                </a:solidFill>
              </a:rPr>
              <a:t>т</a:t>
            </a:r>
            <a:r>
              <a:rPr lang="ru-RU" sz="6600">
                <a:solidFill>
                  <a:srgbClr val="000000"/>
                </a:solidFill>
              </a:rPr>
              <a:t> = ρ</a:t>
            </a:r>
            <a:r>
              <a:rPr lang="ru-RU" sz="4400">
                <a:solidFill>
                  <a:srgbClr val="000000"/>
                </a:solidFill>
              </a:rPr>
              <a:t>ж  </a:t>
            </a:r>
            <a:r>
              <a:rPr lang="ru-RU" sz="6600">
                <a:solidFill>
                  <a:srgbClr val="000000"/>
                </a:solidFill>
              </a:rPr>
              <a:t>- </a:t>
            </a:r>
            <a:r>
              <a:rPr lang="ru-RU" sz="4400">
                <a:solidFill>
                  <a:srgbClr val="000000"/>
                </a:solidFill>
              </a:rPr>
              <a:t>плавает внутри жидкости</a:t>
            </a:r>
          </a:p>
          <a:p>
            <a:endParaRPr lang="ru-RU" sz="6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49500"/>
            <a:ext cx="8229600" cy="1800225"/>
          </a:xfrm>
        </p:spPr>
        <p:txBody>
          <a:bodyPr/>
          <a:lstStyle/>
          <a:p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Приступим к изучению темы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888"/>
            <a:ext cx="8229600" cy="1077912"/>
          </a:xfrm>
        </p:spPr>
        <p:txBody>
          <a:bodyPr/>
          <a:lstStyle/>
          <a:p>
            <a:endParaRPr lang="ru-RU"/>
          </a:p>
        </p:txBody>
      </p:sp>
      <p:pic>
        <p:nvPicPr>
          <p:cNvPr id="66565" name="Picture 5" descr="ANd9GcRQViPD6JAqGrd3yVhpK960GCg2QB3XOYv0w_xDxEk0-x-7bdSO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0350"/>
            <a:ext cx="3546475" cy="2447925"/>
          </a:xfrm>
          <a:prstGeom prst="rect">
            <a:avLst/>
          </a:prstGeom>
          <a:noFill/>
        </p:spPr>
      </p:pic>
      <p:pic>
        <p:nvPicPr>
          <p:cNvPr id="66567" name="Picture 7" descr="ANd9GcTq1-UfEXYDc062FqEVetpWm9yKOi_GifdzbTlOSSQyH85rl_OW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3384550" cy="2447925"/>
          </a:xfrm>
          <a:prstGeom prst="rect">
            <a:avLst/>
          </a:prstGeom>
          <a:noFill/>
        </p:spPr>
      </p:pic>
      <p:pic>
        <p:nvPicPr>
          <p:cNvPr id="66569" name="Picture 9" descr="qantas-737-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49725"/>
            <a:ext cx="4286250" cy="2425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697038"/>
          </a:xfrm>
        </p:spPr>
        <p:txBody>
          <a:bodyPr/>
          <a:lstStyle/>
          <a:p>
            <a:r>
              <a:rPr lang="ru-RU" sz="6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всё начиналось</a:t>
            </a:r>
            <a:r>
              <a:rPr lang="ru-RU"/>
              <a:t> </a:t>
            </a:r>
          </a:p>
        </p:txBody>
      </p:sp>
      <p:pic>
        <p:nvPicPr>
          <p:cNvPr id="48132" name="Picture 4" descr="med_0sshot39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3860800"/>
            <a:ext cx="3240087" cy="2663825"/>
          </a:xfrm>
          <a:noFill/>
          <a:ln/>
        </p:spPr>
      </p:pic>
      <p:pic>
        <p:nvPicPr>
          <p:cNvPr id="48134" name="Picture 6" descr="ANd9GcTr0TPoIbGmMYeSH9k4vR1D4T55H0FZU6n2keE4fpSpX2Jdvgc6i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708275"/>
            <a:ext cx="2808288" cy="2735263"/>
          </a:xfrm>
          <a:prstGeom prst="rect">
            <a:avLst/>
          </a:prstGeom>
          <a:noFill/>
        </p:spPr>
      </p:pic>
      <p:pic>
        <p:nvPicPr>
          <p:cNvPr id="48136" name="Picture 8" descr="ANd9GcTaxLlXDuCW3sy55sOLs-Z6X2Q8In_rdj6jvdVuSo-O8B7F6Gt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00213"/>
            <a:ext cx="2881313" cy="2447925"/>
          </a:xfrm>
          <a:prstGeom prst="rect">
            <a:avLst/>
          </a:prstGeom>
          <a:noFill/>
        </p:spPr>
      </p:pic>
      <p:pic>
        <p:nvPicPr>
          <p:cNvPr id="48137" name="Picture 9" descr="ANd9GcTaxLlXDuCW3sy55sOLs-Z6X2Q8In_rdj6jvdVuSo-O8B7F6Gt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00213"/>
            <a:ext cx="2881313" cy="2447925"/>
          </a:xfrm>
          <a:prstGeom prst="rect">
            <a:avLst/>
          </a:prstGeom>
          <a:noFill/>
        </p:spPr>
      </p:pic>
      <p:pic>
        <p:nvPicPr>
          <p:cNvPr id="48138" name="Picture 10" descr="med_0sshot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860800"/>
            <a:ext cx="32400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 descr="med_0sshot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860800"/>
            <a:ext cx="32400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391</TotalTime>
  <Words>906</Words>
  <Application>Microsoft Office PowerPoint</Application>
  <PresentationFormat>Экран (4:3)</PresentationFormat>
  <Paragraphs>96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Океан</vt:lpstr>
      <vt:lpstr>Формула</vt:lpstr>
      <vt:lpstr> Плавание судов. Воздухоплавание.</vt:lpstr>
      <vt:lpstr>Вспомни:</vt:lpstr>
      <vt:lpstr>На тело, находящееся внутри жидкости, действуют две силы: сила тяжести и архимедова сила.</vt:lpstr>
      <vt:lpstr>Если сила тяжести больше архимедовой силы, то тело будет опускаться на дно, тонуть.</vt:lpstr>
      <vt:lpstr>Если сила тяжести равна архимедовой силе, то тело находиться в равновесии в любом месте жидкости.</vt:lpstr>
      <vt:lpstr>Если сила тяжести меньше архимедовой силы, то тело будет подниматься из жидкости, всплывать.</vt:lpstr>
      <vt:lpstr>Слайд 7</vt:lpstr>
      <vt:lpstr>Приступим к изучению темы</vt:lpstr>
      <vt:lpstr>Как всё начиналось </vt:lpstr>
      <vt:lpstr>Слайд 10</vt:lpstr>
      <vt:lpstr>Слайд 11</vt:lpstr>
      <vt:lpstr>Слайд 12</vt:lpstr>
      <vt:lpstr>Слайд 13</vt:lpstr>
      <vt:lpstr>Линия, до которой погружаются суда, называется в а т е р л и н и е й.  Вес вытесняемой судном воды при погружении до ватерлинии называют его  в о д о и з м е щ е н и е м.  На всех морских судах  наносится знак,  показывающий уровень  предельных ватерлиний: </vt:lpstr>
      <vt:lpstr>Слайд 15</vt:lpstr>
      <vt:lpstr>   История воздухоплавания </vt:lpstr>
      <vt:lpstr>Слайд 17</vt:lpstr>
      <vt:lpstr>В 1783 году взлетел первый аппарат, изобретенный человеком: шар, поднявшийся в воздух благодаря тому, что был наполнен горячим воздухом. Шар пролетел 9 км.</vt:lpstr>
      <vt:lpstr>Слайд 19</vt:lpstr>
      <vt:lpstr>При каком условии аэростат может  подняться вверх? </vt:lpstr>
      <vt:lpstr>При каком условии подъем  воздушного шара прекратится? </vt:lpstr>
      <vt:lpstr>Что нужно сделать, чтобы подняться выше?</vt:lpstr>
      <vt:lpstr>А что нужно сделать,  чтобы опуститься на землю? </vt:lpstr>
      <vt:lpstr>Дирижабли – значит «управляемый» Первый полет дирижабля «Франция» был в 1884 году. </vt:lpstr>
      <vt:lpstr>Слайд 25</vt:lpstr>
      <vt:lpstr>Слайд 26</vt:lpstr>
      <vt:lpstr>Самолёты современного образца </vt:lpstr>
      <vt:lpstr>            Реши задачу:</vt:lpstr>
      <vt:lpstr>Слайд 29</vt:lpstr>
      <vt:lpstr>Слайд 30</vt:lpstr>
      <vt:lpstr>Слайд 31</vt:lpstr>
      <vt:lpstr>Слайд 32</vt:lpstr>
      <vt:lpstr>Домашнее задание: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Плавание тел.</dc:title>
  <dc:creator>Андрей</dc:creator>
  <cp:lastModifiedBy>1</cp:lastModifiedBy>
  <cp:revision>15</cp:revision>
  <dcterms:created xsi:type="dcterms:W3CDTF">2012-03-28T15:04:06Z</dcterms:created>
  <dcterms:modified xsi:type="dcterms:W3CDTF">2015-04-01T15:54:23Z</dcterms:modified>
</cp:coreProperties>
</file>