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1" r:id="rId1"/>
  </p:sldMasterIdLst>
  <p:sldIdLst>
    <p:sldId id="256" r:id="rId2"/>
    <p:sldId id="257" r:id="rId3"/>
    <p:sldId id="258" r:id="rId4"/>
    <p:sldId id="260" r:id="rId5"/>
    <p:sldId id="261" r:id="rId6"/>
    <p:sldId id="277" r:id="rId7"/>
    <p:sldId id="262" r:id="rId8"/>
    <p:sldId id="263" r:id="rId9"/>
    <p:sldId id="287" r:id="rId10"/>
    <p:sldId id="288" r:id="rId11"/>
    <p:sldId id="289" r:id="rId12"/>
    <p:sldId id="290" r:id="rId13"/>
    <p:sldId id="291" r:id="rId14"/>
    <p:sldId id="264" r:id="rId15"/>
    <p:sldId id="282" r:id="rId16"/>
    <p:sldId id="283" r:id="rId17"/>
    <p:sldId id="284" r:id="rId18"/>
    <p:sldId id="292" r:id="rId19"/>
    <p:sldId id="293" r:id="rId20"/>
    <p:sldId id="294" r:id="rId21"/>
    <p:sldId id="295" r:id="rId22"/>
    <p:sldId id="285" r:id="rId23"/>
    <p:sldId id="286" r:id="rId24"/>
    <p:sldId id="296" r:id="rId25"/>
    <p:sldId id="297" r:id="rId2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DDDDDD"/>
    <a:srgbClr val="CCFF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463" autoAdjust="0"/>
    <p:restoredTop sz="94660"/>
  </p:normalViewPr>
  <p:slideViewPr>
    <p:cSldViewPr>
      <p:cViewPr varScale="1">
        <p:scale>
          <a:sx n="101" d="100"/>
          <a:sy n="101" d="100"/>
        </p:scale>
        <p:origin x="-2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4" Type="http://schemas.openxmlformats.org/officeDocument/2006/relationships/image" Target="../media/image1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58387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58388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845997-78BD-46D1-8595-9A5319DC13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E8D845-D049-4BA9-BA12-3303BBBCE7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7E7470-2B4E-4575-9A01-EA1C4C3E58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AB73F2-DA85-4AB5-9EFC-448AE9D6A2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E3BD49-5BAE-4AD5-9429-0B801B5DE5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979A78-AA75-4240-B220-1AD04BECC8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9F0B7A-D8B7-44E8-8F54-78280602A0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9470A0-C2F2-4E27-9EED-1A471EDD84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C5B5DD-5436-4AC5-A69A-4B8791014E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7FCCED-C742-437A-BEE3-3F798B1F19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F3BF17-4B71-41A1-AEA8-467CAFF529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1CBF52-971F-4759-AA4F-7185AB0DE7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</a:defRPr>
            </a:lvl1pPr>
          </a:lstStyle>
          <a:p>
            <a:pPr>
              <a:defRPr/>
            </a:pPr>
            <a:fld id="{0DF995D9-CCB1-443A-961B-25AF062619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3076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57349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57350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57351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hlink"/>
                </a:solidFill>
              </a:endParaRPr>
            </a:p>
          </p:txBody>
        </p:sp>
        <p:sp>
          <p:nvSpPr>
            <p:cNvPr id="57352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hlink"/>
                </a:solidFill>
              </a:endParaRPr>
            </a:p>
          </p:txBody>
        </p:sp>
        <p:sp>
          <p:nvSpPr>
            <p:cNvPr id="57353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accent2"/>
                </a:solidFill>
              </a:endParaRPr>
            </a:p>
          </p:txBody>
        </p:sp>
        <p:sp>
          <p:nvSpPr>
            <p:cNvPr id="57354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hlink"/>
                </a:solidFill>
              </a:endParaRPr>
            </a:p>
          </p:txBody>
        </p:sp>
        <p:sp>
          <p:nvSpPr>
            <p:cNvPr id="57355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57356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accent2"/>
                </a:solidFill>
              </a:endParaRPr>
            </a:p>
          </p:txBody>
        </p:sp>
        <p:sp>
          <p:nvSpPr>
            <p:cNvPr id="57357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accent2"/>
                </a:solidFill>
              </a:endParaRPr>
            </a:p>
          </p:txBody>
        </p:sp>
      </p:grpSp>
      <p:sp>
        <p:nvSpPr>
          <p:cNvPr id="3077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078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57360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  <p:sldLayoutId id="2147483747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57500" y="1714500"/>
            <a:ext cx="6286500" cy="2281238"/>
          </a:xfrm>
        </p:spPr>
        <p:txBody>
          <a:bodyPr/>
          <a:lstStyle/>
          <a:p>
            <a:pPr algn="ctr" eaLnBrk="1" hangingPunct="1"/>
            <a:r>
              <a:rPr lang="ru-RU" sz="3200" b="1" smtClean="0"/>
              <a:t>Давление в жидкости и газе.</a:t>
            </a:r>
            <a:br>
              <a:rPr lang="ru-RU" sz="3200" b="1" smtClean="0"/>
            </a:br>
            <a:r>
              <a:rPr lang="ru-RU" sz="3200" b="1" smtClean="0"/>
              <a:t>Расчет давления жидкости на дно и стенки сосуда  </a:t>
            </a:r>
          </a:p>
        </p:txBody>
      </p:sp>
      <p:sp>
        <p:nvSpPr>
          <p:cNvPr id="5123" name="Прямоугольник 7"/>
          <p:cNvSpPr>
            <a:spLocks noChangeArrowheads="1"/>
          </p:cNvSpPr>
          <p:nvPr/>
        </p:nvSpPr>
        <p:spPr bwMode="auto">
          <a:xfrm>
            <a:off x="3357563" y="5214938"/>
            <a:ext cx="528637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/>
              <a:t>Презентация разработана учителем физики МОУ СОШ №2 г. Ворсма Ермолаевой М.М.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smtClean="0">
                <a:solidFill>
                  <a:schemeClr val="bg2"/>
                </a:solidFill>
              </a:rPr>
              <a:t>О чем свидетельствует     данный опыт?</a:t>
            </a:r>
          </a:p>
        </p:txBody>
      </p:sp>
      <p:pic>
        <p:nvPicPr>
          <p:cNvPr id="14339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000125" y="2066925"/>
            <a:ext cx="3857625" cy="4005263"/>
          </a:xfrm>
          <a:noFill/>
        </p:spPr>
      </p:pic>
      <p:sp>
        <p:nvSpPr>
          <p:cNvPr id="14340" name="TextBox 4"/>
          <p:cNvSpPr txBox="1">
            <a:spLocks noChangeArrowheads="1"/>
          </p:cNvSpPr>
          <p:nvPr/>
        </p:nvSpPr>
        <p:spPr bwMode="auto">
          <a:xfrm>
            <a:off x="5500688" y="2071688"/>
            <a:ext cx="3357562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/>
              <a:t>Наступает полное выпрямление пленки ,когда уровни воды совпадают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smtClean="0">
                <a:solidFill>
                  <a:schemeClr val="bg2"/>
                </a:solidFill>
              </a:rPr>
              <a:t>А если пленка закрывает не дно, а боковое отверстие на трубке, что будет происходить с пленкой при опускании трубки в сосуд с жидкостью?</a:t>
            </a:r>
          </a:p>
        </p:txBody>
      </p:sp>
      <p:pic>
        <p:nvPicPr>
          <p:cNvPr id="15363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00063" y="2257425"/>
            <a:ext cx="2928937" cy="3814763"/>
          </a:xfrm>
          <a:noFill/>
        </p:spPr>
      </p:pic>
      <p:sp>
        <p:nvSpPr>
          <p:cNvPr id="15364" name="TextBox 4"/>
          <p:cNvSpPr txBox="1">
            <a:spLocks noChangeArrowheads="1"/>
          </p:cNvSpPr>
          <p:nvPr/>
        </p:nvSpPr>
        <p:spPr bwMode="auto">
          <a:xfrm>
            <a:off x="4143375" y="2143125"/>
            <a:ext cx="3857625" cy="304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/>
              <a:t>Происходит выпрямление пленки тогда, когда уровни воды в трубке и сосуде совпадают.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smtClean="0">
                <a:solidFill>
                  <a:schemeClr val="bg2"/>
                </a:solidFill>
              </a:rPr>
              <a:t>Что показывают нам данные опыты?</a:t>
            </a:r>
          </a:p>
        </p:txBody>
      </p:sp>
      <p:pic>
        <p:nvPicPr>
          <p:cNvPr id="16387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286000" y="2000250"/>
            <a:ext cx="2000250" cy="4071938"/>
          </a:xfrm>
          <a:noFill/>
        </p:spPr>
      </p:pic>
      <p:pic>
        <p:nvPicPr>
          <p:cNvPr id="16388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3" y="2000250"/>
            <a:ext cx="1785937" cy="409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9" name="TextBox 5"/>
          <p:cNvSpPr txBox="1">
            <a:spLocks noChangeArrowheads="1"/>
          </p:cNvSpPr>
          <p:nvPr/>
        </p:nvSpPr>
        <p:spPr bwMode="auto">
          <a:xfrm>
            <a:off x="5000625" y="1928813"/>
            <a:ext cx="3429000" cy="3970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/>
              <a:t>Силы, действующие на резиновую пленку, одинаковы со всех сторон, значит давление на одном и том же уровне во всех направлениях одинаково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>
          <a:xfrm>
            <a:off x="428625" y="428625"/>
            <a:ext cx="8229600" cy="1371600"/>
          </a:xfrm>
        </p:spPr>
        <p:txBody>
          <a:bodyPr/>
          <a:lstStyle/>
          <a:p>
            <a:pPr algn="ctr"/>
            <a:r>
              <a:rPr lang="ru-RU" b="1" smtClean="0">
                <a:solidFill>
                  <a:schemeClr val="bg2"/>
                </a:solidFill>
              </a:rPr>
              <a:t>Какой вывод можно сделать из данного опыта?</a:t>
            </a:r>
          </a:p>
        </p:txBody>
      </p:sp>
      <p:pic>
        <p:nvPicPr>
          <p:cNvPr id="17411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00063" y="2105025"/>
            <a:ext cx="4000500" cy="3638550"/>
          </a:xfrm>
          <a:noFill/>
        </p:spPr>
      </p:pic>
      <p:sp>
        <p:nvSpPr>
          <p:cNvPr id="17412" name="TextBox 4"/>
          <p:cNvSpPr txBox="1">
            <a:spLocks noChangeArrowheads="1"/>
          </p:cNvSpPr>
          <p:nvPr/>
        </p:nvSpPr>
        <p:spPr bwMode="auto">
          <a:xfrm>
            <a:off x="5500688" y="2143125"/>
            <a:ext cx="3000375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/>
              <a:t>Внутри воды существует давление.</a:t>
            </a:r>
          </a:p>
          <a:p>
            <a:r>
              <a:rPr lang="ru-RU" sz="2400"/>
              <a:t>При совпадении уровней воды в трубке и сосуде давления одинаковы по всем направлениям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>
                <a:solidFill>
                  <a:schemeClr val="bg2"/>
                </a:solidFill>
              </a:rPr>
              <a:t>НАШИ  ВЫВОДЫ</a:t>
            </a:r>
          </a:p>
        </p:txBody>
      </p:sp>
      <p:sp>
        <p:nvSpPr>
          <p:cNvPr id="18435" name="Прямоугольник 26"/>
          <p:cNvSpPr>
            <a:spLocks noChangeArrowheads="1"/>
          </p:cNvSpPr>
          <p:nvPr/>
        </p:nvSpPr>
        <p:spPr bwMode="auto">
          <a:xfrm>
            <a:off x="285750" y="1714500"/>
            <a:ext cx="8358188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ru-RU" sz="4000">
                <a:solidFill>
                  <a:srgbClr val="000000"/>
                </a:solidFill>
              </a:rPr>
              <a:t>  Внутри жидкости существует давление</a:t>
            </a:r>
          </a:p>
          <a:p>
            <a:pPr marL="342900" indent="-342900">
              <a:buFontTx/>
              <a:buAutoNum type="arabicPeriod"/>
            </a:pPr>
            <a:r>
              <a:rPr lang="ru-RU" sz="4000"/>
              <a:t>  На одном и том же уровне давление одинаково по всем направлениям</a:t>
            </a:r>
          </a:p>
          <a:p>
            <a:pPr marL="342900" indent="-342900">
              <a:buFontTx/>
              <a:buAutoNum type="arabicPeriod"/>
            </a:pPr>
            <a:r>
              <a:rPr lang="ru-RU" sz="4000"/>
              <a:t>  С увеличением глубины давление увеличивается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chemeClr val="bg2"/>
                </a:solidFill>
              </a:rPr>
              <a:t>Расчет давления жидкости на дно и стенки сосуда</a:t>
            </a:r>
          </a:p>
        </p:txBody>
      </p:sp>
      <p:sp>
        <p:nvSpPr>
          <p:cNvPr id="1031" name="Прямоугольник 8"/>
          <p:cNvSpPr>
            <a:spLocks noChangeArrowheads="1"/>
          </p:cNvSpPr>
          <p:nvPr/>
        </p:nvSpPr>
        <p:spPr bwMode="auto">
          <a:xfrm>
            <a:off x="4500563" y="2000250"/>
            <a:ext cx="42862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000000"/>
                </a:solidFill>
              </a:rPr>
              <a:t>Решим задачу для сосуда имеющего форму прямоугольного параллелепипеда.</a:t>
            </a:r>
          </a:p>
          <a:p>
            <a:endParaRPr lang="ru-RU"/>
          </a:p>
        </p:txBody>
      </p:sp>
      <p:sp>
        <p:nvSpPr>
          <p:cNvPr id="1032" name="Прямоугольник 12"/>
          <p:cNvSpPr>
            <a:spLocks noChangeArrowheads="1"/>
          </p:cNvSpPr>
          <p:nvPr/>
        </p:nvSpPr>
        <p:spPr bwMode="auto">
          <a:xfrm>
            <a:off x="5072063" y="3071813"/>
            <a:ext cx="857250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4400"/>
          </a:p>
        </p:txBody>
      </p:sp>
      <p:sp>
        <p:nvSpPr>
          <p:cNvPr id="1033" name="Прямоугольник 13"/>
          <p:cNvSpPr>
            <a:spLocks noChangeArrowheads="1"/>
          </p:cNvSpPr>
          <p:nvPr/>
        </p:nvSpPr>
        <p:spPr bwMode="auto">
          <a:xfrm>
            <a:off x="4286250" y="4500563"/>
            <a:ext cx="2071688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4400"/>
          </a:p>
        </p:txBody>
      </p:sp>
      <p:pic>
        <p:nvPicPr>
          <p:cNvPr id="103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8" y="2000250"/>
            <a:ext cx="3603625" cy="409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8313" y="2000250"/>
            <a:ext cx="3679825" cy="409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6" name="TextBox 12"/>
          <p:cNvSpPr txBox="1">
            <a:spLocks noChangeArrowheads="1"/>
          </p:cNvSpPr>
          <p:nvPr/>
        </p:nvSpPr>
        <p:spPr bwMode="auto">
          <a:xfrm>
            <a:off x="4857750" y="2928938"/>
            <a:ext cx="14287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graphicFrame>
        <p:nvGraphicFramePr>
          <p:cNvPr id="12299" name="Object 12"/>
          <p:cNvGraphicFramePr>
            <a:graphicFrameLocks noChangeAspect="1"/>
          </p:cNvGraphicFramePr>
          <p:nvPr/>
        </p:nvGraphicFramePr>
        <p:xfrm>
          <a:off x="4929188" y="2928938"/>
          <a:ext cx="1655762" cy="1000125"/>
        </p:xfrm>
        <a:graphic>
          <a:graphicData uri="http://schemas.openxmlformats.org/presentationml/2006/ole">
            <p:oleObj spid="_x0000_s1026" name="Формула" r:id="rId4" imgW="444240" imgH="393480" progId="Equation.3">
              <p:embed/>
            </p:oleObj>
          </a:graphicData>
        </a:graphic>
      </p:graphicFrame>
      <p:sp>
        <p:nvSpPr>
          <p:cNvPr id="1037" name="TextBox 14"/>
          <p:cNvSpPr txBox="1">
            <a:spLocks noChangeArrowheads="1"/>
          </p:cNvSpPr>
          <p:nvPr/>
        </p:nvSpPr>
        <p:spPr bwMode="auto">
          <a:xfrm>
            <a:off x="5286375" y="3929063"/>
            <a:ext cx="15001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graphicFrame>
        <p:nvGraphicFramePr>
          <p:cNvPr id="12300" name="Object 12"/>
          <p:cNvGraphicFramePr>
            <a:graphicFrameLocks noChangeAspect="1"/>
          </p:cNvGraphicFramePr>
          <p:nvPr/>
        </p:nvGraphicFramePr>
        <p:xfrm>
          <a:off x="4859338" y="3786188"/>
          <a:ext cx="2212975" cy="714375"/>
        </p:xfrm>
        <a:graphic>
          <a:graphicData uri="http://schemas.openxmlformats.org/presentationml/2006/ole">
            <p:oleObj spid="_x0000_s1027" name="Формула" r:id="rId5" imgW="761760" imgH="203040" progId="Equation.3">
              <p:embed/>
            </p:oleObj>
          </a:graphicData>
        </a:graphic>
      </p:graphicFrame>
      <p:sp>
        <p:nvSpPr>
          <p:cNvPr id="1038" name="TextBox 16"/>
          <p:cNvSpPr txBox="1">
            <a:spLocks noChangeArrowheads="1"/>
          </p:cNvSpPr>
          <p:nvPr/>
        </p:nvSpPr>
        <p:spPr bwMode="auto">
          <a:xfrm>
            <a:off x="5214938" y="4572000"/>
            <a:ext cx="18573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graphicFrame>
        <p:nvGraphicFramePr>
          <p:cNvPr id="12302" name="Object 20"/>
          <p:cNvGraphicFramePr>
            <a:graphicFrameLocks noChangeAspect="1"/>
          </p:cNvGraphicFramePr>
          <p:nvPr/>
        </p:nvGraphicFramePr>
        <p:xfrm>
          <a:off x="5000625" y="4429125"/>
          <a:ext cx="1368425" cy="714375"/>
        </p:xfrm>
        <a:graphic>
          <a:graphicData uri="http://schemas.openxmlformats.org/presentationml/2006/ole">
            <p:oleObj spid="_x0000_s1028" name="Формула" r:id="rId6" imgW="482400" imgH="203040" progId="Equation.3">
              <p:embed/>
            </p:oleObj>
          </a:graphicData>
        </a:graphic>
      </p:graphicFrame>
      <p:sp>
        <p:nvSpPr>
          <p:cNvPr id="1039" name="TextBox 19"/>
          <p:cNvSpPr txBox="1">
            <a:spLocks noChangeArrowheads="1"/>
          </p:cNvSpPr>
          <p:nvPr/>
        </p:nvSpPr>
        <p:spPr bwMode="auto">
          <a:xfrm>
            <a:off x="5429250" y="5214938"/>
            <a:ext cx="17859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graphicFrame>
        <p:nvGraphicFramePr>
          <p:cNvPr id="12303" name="Object 15"/>
          <p:cNvGraphicFramePr>
            <a:graphicFrameLocks noChangeAspect="1"/>
          </p:cNvGraphicFramePr>
          <p:nvPr/>
        </p:nvGraphicFramePr>
        <p:xfrm>
          <a:off x="4929188" y="5143500"/>
          <a:ext cx="1643062" cy="571500"/>
        </p:xfrm>
        <a:graphic>
          <a:graphicData uri="http://schemas.openxmlformats.org/presentationml/2006/ole">
            <p:oleObj spid="_x0000_s1029" name="Формула" r:id="rId7" imgW="457200" imgH="177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2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2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>
          <a:xfrm>
            <a:off x="285750" y="642938"/>
            <a:ext cx="8229600" cy="1371600"/>
          </a:xfrm>
        </p:spPr>
        <p:txBody>
          <a:bodyPr/>
          <a:lstStyle/>
          <a:p>
            <a:pPr eaLnBrk="1" hangingPunct="1"/>
            <a:r>
              <a:rPr lang="ru-RU" b="1" smtClean="0">
                <a:solidFill>
                  <a:schemeClr val="bg2"/>
                </a:solidFill>
              </a:rPr>
              <a:t>ЗАПОМНИ !</a:t>
            </a:r>
            <a:endParaRPr lang="ru-RU" smtClean="0"/>
          </a:p>
        </p:txBody>
      </p:sp>
      <p:sp>
        <p:nvSpPr>
          <p:cNvPr id="19459" name="Rectangle 6"/>
          <p:cNvSpPr>
            <a:spLocks noChangeArrowheads="1"/>
          </p:cNvSpPr>
          <p:nvPr/>
        </p:nvSpPr>
        <p:spPr bwMode="auto">
          <a:xfrm>
            <a:off x="0" y="0"/>
            <a:ext cx="223838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1100" b="1">
                <a:latin typeface="Calibri" pitchFamily="34" charset="0"/>
                <a:cs typeface="Times New Roman" pitchFamily="18" charset="0"/>
              </a:rPr>
              <a:t>.</a:t>
            </a:r>
            <a:endParaRPr lang="en-US"/>
          </a:p>
        </p:txBody>
      </p:sp>
      <p:sp>
        <p:nvSpPr>
          <p:cNvPr id="19460" name="Rectangle 7"/>
          <p:cNvSpPr>
            <a:spLocks noChangeArrowheads="1"/>
          </p:cNvSpPr>
          <p:nvPr/>
        </p:nvSpPr>
        <p:spPr bwMode="auto">
          <a:xfrm>
            <a:off x="285750" y="2286000"/>
            <a:ext cx="8429625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4400" b="1">
                <a:latin typeface="Calibri" pitchFamily="34" charset="0"/>
                <a:cs typeface="Times New Roman" pitchFamily="18" charset="0"/>
              </a:rPr>
              <a:t>              р</a:t>
            </a:r>
            <a:r>
              <a:rPr lang="en-US" sz="4400" b="1">
                <a:latin typeface="Calibri" pitchFamily="34" charset="0"/>
                <a:cs typeface="Times New Roman" pitchFamily="18" charset="0"/>
              </a:rPr>
              <a:t>=P/S</a:t>
            </a:r>
            <a:r>
              <a:rPr lang="en-US" sz="4400"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4400">
                <a:latin typeface="Calibri" pitchFamily="34" charset="0"/>
                <a:cs typeface="Times New Roman" pitchFamily="18" charset="0"/>
              </a:rPr>
              <a:t>или</a:t>
            </a:r>
            <a:r>
              <a:rPr lang="en-US" sz="440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4400" b="1">
                <a:latin typeface="Calibri" pitchFamily="34" charset="0"/>
                <a:cs typeface="Times New Roman" pitchFamily="18" charset="0"/>
              </a:rPr>
              <a:t>p= ρShg/S</a:t>
            </a:r>
            <a:endParaRPr lang="en-US" sz="4400"/>
          </a:p>
        </p:txBody>
      </p:sp>
      <p:sp>
        <p:nvSpPr>
          <p:cNvPr id="12" name="Прямоугольник 11"/>
          <p:cNvSpPr/>
          <p:nvPr/>
        </p:nvSpPr>
        <p:spPr>
          <a:xfrm>
            <a:off x="2786063" y="3857625"/>
            <a:ext cx="4357687" cy="13239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80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p</a:t>
            </a:r>
            <a:r>
              <a:rPr lang="ru-RU" sz="80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= </a:t>
            </a:r>
            <a:r>
              <a:rPr lang="en-US" sz="8000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ρgh</a:t>
            </a:r>
            <a:endParaRPr lang="ru-RU" sz="8000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>
                <a:solidFill>
                  <a:schemeClr val="bg2"/>
                </a:solidFill>
              </a:rPr>
              <a:t>Наши выводы</a:t>
            </a:r>
          </a:p>
        </p:txBody>
      </p:sp>
      <p:sp>
        <p:nvSpPr>
          <p:cNvPr id="20483" name="Прямоугольник 3"/>
          <p:cNvSpPr>
            <a:spLocks noChangeArrowheads="1"/>
          </p:cNvSpPr>
          <p:nvPr/>
        </p:nvSpPr>
        <p:spPr bwMode="auto">
          <a:xfrm>
            <a:off x="1000125" y="2571750"/>
            <a:ext cx="7286625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/>
              <a:t>Давление в жидкости зависит: 1. от плотности жидкости</a:t>
            </a:r>
          </a:p>
          <a:p>
            <a:r>
              <a:rPr lang="ru-RU" sz="3600" b="1"/>
              <a:t>2. от высоты столба жидкости</a:t>
            </a:r>
            <a:endParaRPr lang="ru-RU" sz="3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smtClean="0">
                <a:solidFill>
                  <a:schemeClr val="bg2"/>
                </a:solidFill>
              </a:rPr>
              <a:t>Какие выводы можно</a:t>
            </a:r>
            <a:br>
              <a:rPr lang="ru-RU" sz="4000" b="1" smtClean="0">
                <a:solidFill>
                  <a:schemeClr val="bg2"/>
                </a:solidFill>
              </a:rPr>
            </a:br>
            <a:r>
              <a:rPr lang="ru-RU" sz="4000" b="1" smtClean="0">
                <a:solidFill>
                  <a:schemeClr val="bg2"/>
                </a:solidFill>
              </a:rPr>
              <a:t> сделать из формулы</a:t>
            </a:r>
            <a:r>
              <a:rPr lang="ru-RU" b="1" smtClean="0">
                <a:solidFill>
                  <a:schemeClr val="bg2"/>
                </a:solidFill>
              </a:rPr>
              <a:t/>
            </a:r>
            <a:br>
              <a:rPr lang="ru-RU" b="1" smtClean="0">
                <a:solidFill>
                  <a:schemeClr val="bg2"/>
                </a:solidFill>
              </a:rPr>
            </a:br>
            <a:endParaRPr lang="ru-RU" sz="2800" b="1" smtClean="0">
              <a:solidFill>
                <a:schemeClr val="bg2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ph type="tbl" idx="1"/>
          </p:nvPr>
        </p:nvGraphicFramePr>
        <p:xfrm>
          <a:off x="457200" y="1981200"/>
          <a:ext cx="8229600" cy="42068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3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1. Можно рассчитать давление жидкости, налитой в сосуд любой формы.</a:t>
                      </a:r>
                    </a:p>
                    <a:p>
                      <a:r>
                        <a:rPr lang="ru-RU" sz="3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2. Можно вычислить давление на стенки сосуда (так как давление на одной и той же глубине одинаково по всем направлениям</a:t>
                      </a:r>
                      <a:r>
                        <a:rPr lang="ru-RU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).</a:t>
                      </a:r>
                    </a:p>
                    <a:p>
                      <a:endParaRPr lang="ru-RU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6286500" y="714375"/>
          <a:ext cx="2174875" cy="928688"/>
        </p:xfrm>
        <a:graphic>
          <a:graphicData uri="http://schemas.openxmlformats.org/presentationml/2006/ole">
            <p:oleObj spid="_x0000_s2050" name="Формула" r:id="rId3" imgW="545760" imgH="203040" progId="Equation.3">
              <p:embed/>
            </p:oleObj>
          </a:graphicData>
        </a:graphic>
      </p:graphicFrame>
      <p:sp>
        <p:nvSpPr>
          <p:cNvPr id="2058" name="TextBox 4"/>
          <p:cNvSpPr txBox="1">
            <a:spLocks noChangeArrowheads="1"/>
          </p:cNvSpPr>
          <p:nvPr/>
        </p:nvSpPr>
        <p:spPr bwMode="auto">
          <a:xfrm>
            <a:off x="714375" y="1214438"/>
            <a:ext cx="1428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>
          <a:xfrm>
            <a:off x="457200" y="714375"/>
            <a:ext cx="8229600" cy="1114425"/>
          </a:xfrm>
        </p:spPr>
        <p:txBody>
          <a:bodyPr/>
          <a:lstStyle/>
          <a:p>
            <a:pPr algn="ctr"/>
            <a:r>
              <a:rPr lang="ru-RU" b="1" smtClean="0">
                <a:solidFill>
                  <a:schemeClr val="bg2"/>
                </a:solidFill>
              </a:rPr>
              <a:t>Зависимость давления от высоты столба жидкости.</a:t>
            </a:r>
            <a:r>
              <a:rPr lang="ru-RU" smtClean="0"/>
              <a:t/>
            </a:r>
            <a:br>
              <a:rPr lang="ru-RU" smtClean="0"/>
            </a:br>
            <a:endParaRPr lang="ru-RU" smtClean="0"/>
          </a:p>
        </p:txBody>
      </p:sp>
      <p:pic>
        <p:nvPicPr>
          <p:cNvPr id="21507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1928813"/>
            <a:ext cx="6286500" cy="3929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>
                <a:solidFill>
                  <a:schemeClr val="bg2"/>
                </a:solidFill>
              </a:rPr>
              <a:t>ПОДУМАЙ !</a:t>
            </a:r>
            <a:r>
              <a:rPr lang="ru-RU" smtClean="0"/>
              <a:t>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2071688"/>
            <a:ext cx="8607425" cy="41719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/>
              <a:t>   1. Как передают давление жидкости и газы?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/>
              <a:t>   2.  Как читается закон Паскаля?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/>
              <a:t>   3.  Почему при накачивании воздуха в шину автомобиля с каждым разом все труднее становится двигать ручку насоса?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smtClean="0">
                <a:solidFill>
                  <a:schemeClr val="bg2"/>
                </a:solidFill>
              </a:rPr>
              <a:t>Зависимость давления от рода жидкости</a:t>
            </a:r>
          </a:p>
        </p:txBody>
      </p:sp>
      <p:sp>
        <p:nvSpPr>
          <p:cNvPr id="22531" name="TextBox 3"/>
          <p:cNvSpPr txBox="1">
            <a:spLocks noChangeArrowheads="1"/>
          </p:cNvSpPr>
          <p:nvPr/>
        </p:nvSpPr>
        <p:spPr bwMode="auto">
          <a:xfrm>
            <a:off x="1428750" y="2643188"/>
            <a:ext cx="17859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75" y="2143125"/>
            <a:ext cx="6572250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1"/>
          <p:cNvSpPr>
            <a:spLocks noGrp="1"/>
          </p:cNvSpPr>
          <p:nvPr>
            <p:ph type="title"/>
          </p:nvPr>
        </p:nvSpPr>
        <p:spPr>
          <a:xfrm>
            <a:off x="457200" y="714375"/>
            <a:ext cx="8229600" cy="1114425"/>
          </a:xfrm>
        </p:spPr>
        <p:txBody>
          <a:bodyPr/>
          <a:lstStyle/>
          <a:p>
            <a:r>
              <a:rPr lang="ru-RU" sz="4000" smtClean="0">
                <a:solidFill>
                  <a:schemeClr val="bg2"/>
                </a:solidFill>
              </a:rPr>
              <a:t>Давление не зависит от площади дна сосуда и от формы сосуда</a:t>
            </a:r>
            <a:r>
              <a:rPr lang="ru-RU" smtClean="0">
                <a:solidFill>
                  <a:schemeClr val="bg2"/>
                </a:solidFill>
              </a:rPr>
              <a:t>.  </a:t>
            </a:r>
            <a:r>
              <a:rPr lang="ru-RU" smtClean="0"/>
              <a:t/>
            </a:r>
            <a:br>
              <a:rPr lang="ru-RU" smtClean="0"/>
            </a:br>
            <a:endParaRPr lang="ru-RU" smtClean="0"/>
          </a:p>
        </p:txBody>
      </p:sp>
      <p:sp>
        <p:nvSpPr>
          <p:cNvPr id="23555" name="TextBox 4"/>
          <p:cNvSpPr txBox="1">
            <a:spLocks noChangeArrowheads="1"/>
          </p:cNvSpPr>
          <p:nvPr/>
        </p:nvSpPr>
        <p:spPr bwMode="auto">
          <a:xfrm>
            <a:off x="1500188" y="3071813"/>
            <a:ext cx="46434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pic>
        <p:nvPicPr>
          <p:cNvPr id="2355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1928813"/>
            <a:ext cx="6786563" cy="421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 dirty="0" smtClean="0">
                <a:solidFill>
                  <a:schemeClr val="bg2">
                    <a:lumMod val="75000"/>
                  </a:schemeClr>
                </a:solidFill>
              </a:rPr>
              <a:t>Подумай!</a:t>
            </a:r>
          </a:p>
        </p:txBody>
      </p:sp>
      <p:sp>
        <p:nvSpPr>
          <p:cNvPr id="24579" name="Прямоугольник 3"/>
          <p:cNvSpPr>
            <a:spLocks noChangeArrowheads="1"/>
          </p:cNvSpPr>
          <p:nvPr/>
        </p:nvSpPr>
        <p:spPr bwMode="auto">
          <a:xfrm>
            <a:off x="571500" y="2286000"/>
            <a:ext cx="82867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14500" lvl="3" indent="-342900">
              <a:buFontTx/>
              <a:buAutoNum type="arabicPeriod" startAt="2"/>
            </a:pPr>
            <a:endParaRPr lang="ru-RU" sz="2800"/>
          </a:p>
        </p:txBody>
      </p:sp>
      <p:sp>
        <p:nvSpPr>
          <p:cNvPr id="24580" name="Прямоугольник 3"/>
          <p:cNvSpPr>
            <a:spLocks noChangeArrowheads="1"/>
          </p:cNvSpPr>
          <p:nvPr/>
        </p:nvSpPr>
        <p:spPr bwMode="auto">
          <a:xfrm>
            <a:off x="500063" y="2386013"/>
            <a:ext cx="8001000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95300" indent="-609600">
              <a:lnSpc>
                <a:spcPct val="90000"/>
              </a:lnSpc>
              <a:buFontTx/>
              <a:buAutoNum type="arabicPeriod"/>
            </a:pPr>
            <a:r>
              <a:rPr lang="ru-RU" sz="2800"/>
              <a:t>Куда бы вы перелили сок из литровой банки, чтобы его давление на дно стало больше: в пятилитровую кастрюлю или в  литровую бутылку? Почему?</a:t>
            </a:r>
          </a:p>
          <a:p>
            <a:pPr marL="495300" indent="-609600">
              <a:lnSpc>
                <a:spcPct val="90000"/>
              </a:lnSpc>
              <a:buFontTx/>
              <a:buAutoNum type="arabicPeriod"/>
            </a:pPr>
            <a:r>
              <a:rPr lang="ru-RU" sz="2800"/>
              <a:t> Какие из жидкостей: вода или керосин оказывает меньшее давление на дно сосудов одной формы, если объемы жидкостей одинаковые?</a:t>
            </a:r>
          </a:p>
          <a:p>
            <a:pPr marL="952500" lvl="1" indent="-609600">
              <a:lnSpc>
                <a:spcPct val="90000"/>
              </a:lnSpc>
              <a:buFontTx/>
              <a:buAutoNum type="arabicPeriod"/>
            </a:pPr>
            <a:endParaRPr lang="ru-RU" sz="1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 dirty="0" smtClean="0">
                <a:solidFill>
                  <a:schemeClr val="bg2">
                    <a:lumMod val="75000"/>
                  </a:schemeClr>
                </a:solidFill>
              </a:rPr>
              <a:t>Решение задач</a:t>
            </a:r>
          </a:p>
        </p:txBody>
      </p:sp>
      <p:sp>
        <p:nvSpPr>
          <p:cNvPr id="25603" name="Прямоугольник 3"/>
          <p:cNvSpPr>
            <a:spLocks noChangeArrowheads="1"/>
          </p:cNvSpPr>
          <p:nvPr/>
        </p:nvSpPr>
        <p:spPr bwMode="auto">
          <a:xfrm>
            <a:off x="428625" y="2000250"/>
            <a:ext cx="8358188" cy="397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/>
              <a:t>Задача №1</a:t>
            </a:r>
          </a:p>
          <a:p>
            <a:r>
              <a:rPr lang="ru-RU" sz="2800" b="1"/>
              <a:t>Найдите давление на дно сосуда, если высота столба воды 2 метра.</a:t>
            </a:r>
          </a:p>
          <a:p>
            <a:endParaRPr lang="ru-RU" sz="2800" b="1"/>
          </a:p>
          <a:p>
            <a:r>
              <a:rPr lang="ru-RU" sz="2800" b="1"/>
              <a:t>Задача №2</a:t>
            </a:r>
          </a:p>
          <a:p>
            <a:r>
              <a:rPr lang="ru-RU" sz="2800" b="1"/>
              <a:t>На какой глубине давление воды составит 8*10</a:t>
            </a:r>
            <a:r>
              <a:rPr lang="ru-RU" sz="2800" b="1" baseline="30000"/>
              <a:t>3 </a:t>
            </a:r>
            <a:r>
              <a:rPr lang="ru-RU" sz="2800" b="1"/>
              <a:t>Па?</a:t>
            </a:r>
          </a:p>
          <a:p>
            <a:endParaRPr lang="ru-RU" sz="2800" b="1"/>
          </a:p>
          <a:p>
            <a:endParaRPr lang="ru-RU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>
                <a:solidFill>
                  <a:schemeClr val="bg2"/>
                </a:solidFill>
              </a:rPr>
              <a:t>Домашнее задание</a:t>
            </a:r>
          </a:p>
        </p:txBody>
      </p:sp>
      <p:sp>
        <p:nvSpPr>
          <p:cNvPr id="26627" name="Прямоугольник 4"/>
          <p:cNvSpPr>
            <a:spLocks noChangeArrowheads="1"/>
          </p:cNvSpPr>
          <p:nvPr/>
        </p:nvSpPr>
        <p:spPr bwMode="auto">
          <a:xfrm>
            <a:off x="2286000" y="2497138"/>
            <a:ext cx="4572000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324100" lvl="4" indent="-609600">
              <a:lnSpc>
                <a:spcPct val="90000"/>
              </a:lnSpc>
            </a:pPr>
            <a:endParaRPr lang="ru-RU" sz="1600"/>
          </a:p>
        </p:txBody>
      </p:sp>
      <p:sp>
        <p:nvSpPr>
          <p:cNvPr id="26628" name="Прямоугольник 5"/>
          <p:cNvSpPr>
            <a:spLocks noChangeArrowheads="1"/>
          </p:cNvSpPr>
          <p:nvPr/>
        </p:nvSpPr>
        <p:spPr bwMode="auto">
          <a:xfrm>
            <a:off x="2286000" y="2967038"/>
            <a:ext cx="4572000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/>
              <a:t>П.37; 38;</a:t>
            </a:r>
          </a:p>
          <a:p>
            <a:r>
              <a:rPr lang="ru-RU" sz="3200"/>
              <a:t>Упр. 15 (1,2)</a:t>
            </a:r>
          </a:p>
          <a:p>
            <a:r>
              <a:rPr lang="ru-RU" sz="3200"/>
              <a:t>Задание 8 стр.92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500" y="2214563"/>
            <a:ext cx="8258175" cy="421481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dirty="0" smtClean="0"/>
              <a:t>4. Мальчик выдувает мыльные пузыри. Почему они принимают форму шара?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dirty="0" smtClean="0">
                <a:solidFill>
                  <a:schemeClr val="tx2"/>
                </a:solidFill>
              </a:rPr>
              <a:t>5.  Может</a:t>
            </a:r>
            <a:r>
              <a:rPr lang="ru-RU" dirty="0" smtClean="0"/>
              <a:t> ли оказать давление на стенку сосуда одна молекула?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dirty="0" smtClean="0"/>
              <a:t>6.  Зачем физикам нужно знать закон Паскаля?</a:t>
            </a:r>
          </a:p>
          <a:p>
            <a:pPr marL="514350" indent="-514350" eaLnBrk="1" hangingPunct="1">
              <a:buFont typeface="Wingdings" pitchFamily="2" charset="2"/>
              <a:buNone/>
              <a:defRPr/>
            </a:pPr>
            <a:endParaRPr lang="ru-RU" dirty="0" smtClean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6000" dirty="0" smtClean="0">
                <a:solidFill>
                  <a:schemeClr val="accent1">
                    <a:lumMod val="25000"/>
                  </a:schemeClr>
                </a:solidFill>
              </a:rPr>
              <a:t>подумай!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785813" y="642938"/>
            <a:ext cx="7900987" cy="571500"/>
          </a:xfrm>
        </p:spPr>
        <p:txBody>
          <a:bodyPr/>
          <a:lstStyle/>
          <a:p>
            <a:pPr eaLnBrk="1" hangingPunct="1"/>
            <a:r>
              <a:rPr lang="ru-RU" b="1" smtClean="0">
                <a:solidFill>
                  <a:schemeClr val="bg2"/>
                </a:solidFill>
              </a:rPr>
              <a:t>Самостоятельная работа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28813"/>
            <a:ext cx="8401050" cy="450056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1800" smtClean="0"/>
              <a:t> 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428625" y="1428750"/>
          <a:ext cx="8501121" cy="52149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4918"/>
                <a:gridCol w="3548295"/>
                <a:gridCol w="3917908"/>
              </a:tblGrid>
              <a:tr h="827536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2"/>
                          </a:solidFill>
                        </a:rPr>
                        <a:t>1</a:t>
                      </a:r>
                      <a:endParaRPr lang="ru-RU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Величина , равная отношению силы, действующей перпендикулярно поверхности, к площади этой поверхности, называется </a:t>
                      </a:r>
                      <a:endParaRPr lang="ru-RU" sz="12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3629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Как обозначают давление в формулах</a:t>
                      </a:r>
                      <a:endParaRPr lang="ru-RU" sz="1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3629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3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 каких единицах измеряют давление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3629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4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 какой формуле можно рассчитать давление?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0119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5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Если силу увеличить в 2 раза, а площадь поверхности, на которую действует сила, оставить прежней, то давление…</a:t>
                      </a:r>
                      <a:endParaRPr lang="ru-RU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0119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6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Если площадь</a:t>
                      </a:r>
                      <a:r>
                        <a:rPr lang="ru-RU" sz="14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поверхности</a:t>
                      </a: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увеличить в 2 раза, а силу,  которая</a:t>
                      </a:r>
                      <a:r>
                        <a:rPr lang="ru-RU" sz="14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действует на</a:t>
                      </a:r>
                      <a:r>
                        <a:rPr lang="ru-RU" sz="14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поверхность,</a:t>
                      </a: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оставить прежней, то давление…</a:t>
                      </a:r>
                      <a:endParaRPr lang="ru-RU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6302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7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 Н/м</a:t>
                      </a:r>
                      <a:r>
                        <a:rPr lang="ru-RU" sz="1400" b="1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переведите в паскали</a:t>
                      </a:r>
                      <a:endParaRPr lang="ru-RU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88" y="285750"/>
            <a:ext cx="8229600" cy="714375"/>
          </a:xfrm>
        </p:spPr>
        <p:txBody>
          <a:bodyPr/>
          <a:lstStyle/>
          <a:p>
            <a:pPr eaLnBrk="1" hangingPunct="1"/>
            <a:r>
              <a:rPr lang="ru-RU" sz="3600" b="1" smtClean="0">
                <a:solidFill>
                  <a:schemeClr val="bg2"/>
                </a:solidFill>
              </a:rPr>
              <a:t>Ответы к самостоятельной работе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313" y="1643063"/>
            <a:ext cx="8715375" cy="5072062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800" smtClean="0"/>
              <a:t>      </a:t>
            </a:r>
            <a:endParaRPr lang="ru-RU" sz="2800" i="1" smtClean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285750" y="1071563"/>
          <a:ext cx="8572560" cy="5494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7256"/>
                <a:gridCol w="4286280"/>
                <a:gridCol w="3429024"/>
              </a:tblGrid>
              <a:tr h="1000132">
                <a:tc>
                  <a:txBody>
                    <a:bodyPr/>
                    <a:lstStyle/>
                    <a:p>
                      <a:pPr algn="ctr"/>
                      <a:endParaRPr lang="ru-RU" b="1" dirty="0" smtClean="0"/>
                    </a:p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Величина , равная отношению силы, действующей перпендикулярно поверхности, к площади этой поверхности, называется </a:t>
                      </a:r>
                      <a:endParaRPr lang="ru-RU" sz="1400" b="1" dirty="0" smtClean="0">
                        <a:solidFill>
                          <a:schemeClr val="tx2"/>
                        </a:solidFill>
                      </a:endParaRPr>
                    </a:p>
                    <a:p>
                      <a:endParaRPr lang="ru-RU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              Давление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0066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</a:t>
                      </a:r>
                      <a:endParaRPr lang="ru-RU" b="1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Как обозначают давление в формулах</a:t>
                      </a:r>
                      <a:endParaRPr lang="ru-RU" sz="1600" b="1" dirty="0" smtClean="0"/>
                    </a:p>
                    <a:p>
                      <a:endParaRPr lang="ru-RU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р</a:t>
                      </a:r>
                      <a:endParaRPr lang="ru-RU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4526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3</a:t>
                      </a:r>
                      <a:endParaRPr lang="ru-RU" b="1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 каких единицах измеряют давление</a:t>
                      </a:r>
                      <a:endParaRPr lang="ru-RU" sz="1600" b="1" dirty="0" smtClean="0"/>
                    </a:p>
                    <a:p>
                      <a:endParaRPr lang="ru-RU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Па</a:t>
                      </a:r>
                      <a:endParaRPr lang="ru-RU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222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4</a:t>
                      </a:r>
                      <a:endParaRPr lang="ru-RU" b="1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 какой формуле можно рассчитать давление?</a:t>
                      </a:r>
                      <a:endParaRPr lang="ru-RU" b="1" dirty="0" smtClean="0"/>
                    </a:p>
                    <a:p>
                      <a:endParaRPr lang="ru-RU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Р=</a:t>
                      </a:r>
                      <a:r>
                        <a:rPr lang="en-US" dirty="0" smtClean="0"/>
                        <a:t>F/S</a:t>
                      </a:r>
                      <a:endParaRPr lang="ru-RU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3312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 5</a:t>
                      </a:r>
                      <a:endParaRPr lang="ru-RU" b="1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Если силу увеличить в 2 раза, а площадь поверхности, на которую действует сила, оставить прежней, то давление…</a:t>
                      </a:r>
                      <a:endParaRPr lang="ru-RU" sz="1400" b="1" dirty="0" smtClean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Увеличится в 2 раза</a:t>
                      </a:r>
                      <a:endParaRPr lang="ru-RU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6982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6</a:t>
                      </a:r>
                      <a:endParaRPr lang="ru-RU" b="1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Если площадь</a:t>
                      </a:r>
                      <a:r>
                        <a:rPr lang="ru-RU" sz="14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поверхности</a:t>
                      </a: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увеличить в 2 раза, а силу, которая действует на поверхность , оставить прежней, то давление…</a:t>
                      </a:r>
                      <a:endParaRPr lang="ru-RU" sz="1400" b="1" dirty="0" smtClean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Уменьшится в 2 раза</a:t>
                      </a:r>
                      <a:endParaRPr lang="ru-RU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4813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7</a:t>
                      </a:r>
                      <a:endParaRPr lang="ru-RU" b="1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 Н/м</a:t>
                      </a:r>
                      <a:r>
                        <a:rPr lang="ru-RU" sz="1800" b="1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переведите в паскали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 Па</a:t>
                      </a:r>
                      <a:endParaRPr lang="ru-RU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>
                <a:solidFill>
                  <a:schemeClr val="bg2"/>
                </a:solidFill>
              </a:rPr>
              <a:t>Критерии оценки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28813"/>
            <a:ext cx="8115300" cy="459581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/>
              <a:t>   </a:t>
            </a:r>
            <a:endParaRPr lang="ru-RU" sz="3600" smtClean="0"/>
          </a:p>
          <a:p>
            <a:pPr eaLnBrk="1" hangingPunct="1"/>
            <a:r>
              <a:rPr lang="ru-RU" sz="2800" smtClean="0"/>
              <a:t>Оценка «5» ставится, если выполнено 7 заданий</a:t>
            </a:r>
          </a:p>
          <a:p>
            <a:pPr eaLnBrk="1" hangingPunct="1"/>
            <a:r>
              <a:rPr lang="ru-RU" sz="2800" smtClean="0"/>
              <a:t>Оценка «4» ставится, если выполнено 5-6 заданий </a:t>
            </a:r>
          </a:p>
          <a:p>
            <a:pPr eaLnBrk="1" hangingPunct="1"/>
            <a:r>
              <a:rPr lang="ru-RU" sz="2800" smtClean="0"/>
              <a:t>Оценка «3» ставится, если выполнено 3-4 задания</a:t>
            </a:r>
          </a:p>
          <a:p>
            <a:pPr eaLnBrk="1" hangingPunct="1"/>
            <a:r>
              <a:rPr lang="ru-RU" sz="2800" smtClean="0"/>
              <a:t>Оценка «2» ставится, если выполнено 1-2 задания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>
                <a:solidFill>
                  <a:schemeClr val="bg2"/>
                </a:solidFill>
              </a:rPr>
              <a:t>Давление в жидкости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88" y="2143125"/>
            <a:ext cx="8329612" cy="4143375"/>
          </a:xfrm>
        </p:spPr>
        <p:txBody>
          <a:bodyPr/>
          <a:lstStyle/>
          <a:p>
            <a:pPr algn="just" eaLnBrk="1" hangingPunct="1">
              <a:buFont typeface="Wingdings" pitchFamily="2" charset="2"/>
              <a:buNone/>
            </a:pPr>
            <a:r>
              <a:rPr lang="ru-RU" sz="2800" smtClean="0">
                <a:solidFill>
                  <a:schemeClr val="tx2"/>
                </a:solidFill>
              </a:rPr>
              <a:t>        На жидкости, как и на все тела на Земле, действует сила тяжести. Поэтому каждый слой жидкости, налитой в сосуд, своим весом создает давление на другие слои, которое по закону Паскаля передается по всем направлениям. Следовательно, внутри жидкости существует давление.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>
                <a:solidFill>
                  <a:schemeClr val="bg2"/>
                </a:solidFill>
              </a:rPr>
              <a:t>ЭКСПЕРИМЕНТИРУЙ !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50" y="2143125"/>
            <a:ext cx="8686800" cy="3886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800" smtClean="0"/>
              <a:t>            </a:t>
            </a:r>
            <a:r>
              <a:rPr lang="ru-RU" sz="5400" smtClean="0"/>
              <a:t>Выясним, от каких                         величин </a:t>
            </a:r>
            <a:r>
              <a:rPr lang="ru-RU" sz="5400" smtClean="0">
                <a:solidFill>
                  <a:schemeClr val="bg2"/>
                </a:solidFill>
              </a:rPr>
              <a:t>зависит    </a:t>
            </a:r>
            <a:r>
              <a:rPr lang="ru-RU" sz="5400" smtClean="0">
                <a:solidFill>
                  <a:schemeClr val="tx2"/>
                </a:solidFill>
              </a:rPr>
              <a:t>давление в жидкости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5400" smtClean="0"/>
              <a:t> 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800" smtClean="0"/>
              <a:t>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>
                <a:solidFill>
                  <a:schemeClr val="bg2"/>
                </a:solidFill>
              </a:rPr>
              <a:t>Что показывает опыт?</a:t>
            </a:r>
          </a:p>
        </p:txBody>
      </p:sp>
      <p:pic>
        <p:nvPicPr>
          <p:cNvPr id="13315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357313" y="1857375"/>
            <a:ext cx="2487612" cy="4000500"/>
          </a:xfrm>
          <a:noFill/>
        </p:spPr>
      </p:pic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813" y="1714500"/>
            <a:ext cx="3168650" cy="4392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7" name="TextBox 5"/>
          <p:cNvSpPr txBox="1">
            <a:spLocks noChangeArrowheads="1"/>
          </p:cNvSpPr>
          <p:nvPr/>
        </p:nvSpPr>
        <p:spPr bwMode="auto">
          <a:xfrm>
            <a:off x="4786313" y="1714500"/>
            <a:ext cx="3786187" cy="397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/>
              <a:t>Чем выше уровень жидкости в трубке, тем сильнее прогибается пленка.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Пиксел">
  <a:themeElements>
    <a:clrScheme name="Пиксел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Пиксел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728</TotalTime>
  <Words>766</Words>
  <Application>Microsoft Office PowerPoint</Application>
  <PresentationFormat>Экран (4:3)</PresentationFormat>
  <Paragraphs>106</Paragraphs>
  <Slides>25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32" baseType="lpstr">
      <vt:lpstr>Arial</vt:lpstr>
      <vt:lpstr>Wingdings</vt:lpstr>
      <vt:lpstr>Calibri</vt:lpstr>
      <vt:lpstr>Arial Black</vt:lpstr>
      <vt:lpstr>Times New Roman</vt:lpstr>
      <vt:lpstr>Пиксел</vt:lpstr>
      <vt:lpstr>Microsoft Equation 3.0</vt:lpstr>
      <vt:lpstr>Давление в жидкости и газе. Расчет давления жидкости на дно и стенки сосуда  </vt:lpstr>
      <vt:lpstr>ПОДУМАЙ ! </vt:lpstr>
      <vt:lpstr>подумай!</vt:lpstr>
      <vt:lpstr>Самостоятельная работа</vt:lpstr>
      <vt:lpstr>Ответы к самостоятельной работе</vt:lpstr>
      <vt:lpstr>Критерии оценки</vt:lpstr>
      <vt:lpstr>Давление в жидкости</vt:lpstr>
      <vt:lpstr>ЭКСПЕРИМЕНТИРУЙ !</vt:lpstr>
      <vt:lpstr>Что показывает опыт?</vt:lpstr>
      <vt:lpstr>О чем свидетельствует     данный опыт?</vt:lpstr>
      <vt:lpstr>А если пленка закрывает не дно, а боковое отверстие на трубке, что будет происходить с пленкой при опускании трубки в сосуд с жидкостью?</vt:lpstr>
      <vt:lpstr>Что показывают нам данные опыты?</vt:lpstr>
      <vt:lpstr>Какой вывод можно сделать из данного опыта?</vt:lpstr>
      <vt:lpstr>НАШИ  ВЫВОДЫ</vt:lpstr>
      <vt:lpstr>Расчет давления жидкости на дно и стенки сосуда</vt:lpstr>
      <vt:lpstr>ЗАПОМНИ !</vt:lpstr>
      <vt:lpstr>Наши выводы</vt:lpstr>
      <vt:lpstr>Какие выводы можно  сделать из формулы </vt:lpstr>
      <vt:lpstr>Зависимость давления от высоты столба жидкости. </vt:lpstr>
      <vt:lpstr>Зависимость давления от рода жидкости</vt:lpstr>
      <vt:lpstr>Давление не зависит от площади дна сосуда и от формы сосуда.   </vt:lpstr>
      <vt:lpstr>Подумай!</vt:lpstr>
      <vt:lpstr>Решение задач</vt:lpstr>
      <vt:lpstr>Домашнее задание</vt:lpstr>
      <vt:lpstr>Слайд 25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АРХИМЕДОВА  СИЛА</dc:title>
  <dc:creator>user</dc:creator>
  <cp:lastModifiedBy>Admin</cp:lastModifiedBy>
  <cp:revision>64</cp:revision>
  <dcterms:created xsi:type="dcterms:W3CDTF">2008-05-18T18:00:58Z</dcterms:created>
  <dcterms:modified xsi:type="dcterms:W3CDTF">2010-02-18T03:54:42Z</dcterms:modified>
</cp:coreProperties>
</file>