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6" r:id="rId18"/>
    <p:sldId id="277" r:id="rId19"/>
    <p:sldId id="278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90" autoAdjust="0"/>
  </p:normalViewPr>
  <p:slideViewPr>
    <p:cSldViewPr>
      <p:cViewPr varScale="1">
        <p:scale>
          <a:sx n="72" d="100"/>
          <a:sy n="72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nn,b,b,b,n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АГРЕГАТНЫЕ  СОСТОЯНИЯ  ВЕЩЕСТВА.</a:t>
            </a:r>
          </a:p>
          <a:p>
            <a:pPr algn="ctr"/>
            <a:r>
              <a:rPr lang="ru-RU" sz="28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ПЛАВЛЕНИЕ  И  ОТВЕРДЕВАНИЕ  КРИСТАЛЛИЧЕСКИХ ТЕЛ.</a:t>
            </a:r>
          </a:p>
          <a:p>
            <a:pPr algn="ctr"/>
            <a:endParaRPr lang="ru-RU" sz="2800" b="1" dirty="0" smtClean="0">
              <a:solidFill>
                <a:srgbClr val="235C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198990"/>
            <a:ext cx="3857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14290"/>
            <a:ext cx="800105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Использование фреона в холодильном оборудовании: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Фреон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холодильный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компонент (смесь метана и этана). Их существует много различных видов.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Фреон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характеризуется уникальными свойствами - ему присуще как газообразное, так и жидкое состояние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C:\Users\Admin\Desktop\холодильни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71810"/>
            <a:ext cx="3013083" cy="242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C:\Users\Admin\Desktop\фре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14290"/>
            <a:ext cx="257178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5" descr="C:\Users\Admin\Desktop\производство фреона.jpg"/>
          <p:cNvPicPr>
            <a:picLocks noChangeAspect="1" noChangeArrowheads="1"/>
          </p:cNvPicPr>
          <p:nvPr/>
        </p:nvPicPr>
        <p:blipFill>
          <a:blip r:embed="rId4"/>
          <a:srcRect b="19444"/>
          <a:stretch>
            <a:fillRect/>
          </a:stretch>
        </p:blipFill>
        <p:spPr bwMode="auto">
          <a:xfrm>
            <a:off x="214282" y="3500438"/>
            <a:ext cx="512924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6143644"/>
            <a:ext cx="410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фреона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357296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Примеры  фазового перехода вещества в природе: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dmin\Desktop\круговорот вооды в природ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707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Круговорот воды в природе: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Admin\Desktop\обла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142984"/>
            <a:ext cx="45720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648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Образование облаков: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Users\Admin\Desktop\ооблака"/>
          <p:cNvPicPr>
            <a:picLocks noChangeAspect="1" noChangeArrowheads="1"/>
          </p:cNvPicPr>
          <p:nvPr/>
        </p:nvPicPr>
        <p:blipFill>
          <a:blip r:embed="rId3"/>
          <a:srcRect t="9481"/>
          <a:stretch>
            <a:fillRect/>
          </a:stretch>
        </p:blipFill>
        <p:spPr bwMode="auto">
          <a:xfrm>
            <a:off x="214282" y="3071810"/>
            <a:ext cx="533876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502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Образование осадков: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in\Desktop\пар над вод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500594" cy="3214710"/>
          </a:xfrm>
          <a:prstGeom prst="rect">
            <a:avLst/>
          </a:prstGeom>
          <a:noFill/>
        </p:spPr>
      </p:pic>
      <p:pic>
        <p:nvPicPr>
          <p:cNvPr id="25606" name="Picture 6" descr="C:\Users\Admin\Desktop\туман в лес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714908" cy="35274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5072074"/>
            <a:ext cx="136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485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Образование осадков: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C:\Users\Admin\Desktop\льдинки на стек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143272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Users\Admin\Desktop\с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407199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607220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СНЕЖИНКИ, СНЕГ, ГРАД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9" descr="C:\Users\Admin\Desktop\гр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142984"/>
            <a:ext cx="4000529" cy="265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5069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Образование осадков: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роса на лис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857652" cy="2286016"/>
          </a:xfrm>
          <a:prstGeom prst="rect">
            <a:avLst/>
          </a:prstGeom>
          <a:noFill/>
        </p:spPr>
      </p:pic>
      <p:pic>
        <p:nvPicPr>
          <p:cNvPr id="28675" name="Picture 3" descr="C:\Users\Admin\Desktop\вода и пар 2.jpg"/>
          <p:cNvPicPr>
            <a:picLocks noChangeAspect="1" noChangeArrowheads="1"/>
          </p:cNvPicPr>
          <p:nvPr/>
        </p:nvPicPr>
        <p:blipFill>
          <a:blip r:embed="rId3"/>
          <a:srcRect b="15719"/>
          <a:stretch>
            <a:fillRect/>
          </a:stretch>
        </p:blipFill>
        <p:spPr bwMode="auto">
          <a:xfrm>
            <a:off x="4714876" y="1000108"/>
            <a:ext cx="4214842" cy="2286016"/>
          </a:xfrm>
          <a:prstGeom prst="rect">
            <a:avLst/>
          </a:prstGeom>
          <a:noFill/>
        </p:spPr>
      </p:pic>
      <p:pic>
        <p:nvPicPr>
          <p:cNvPr id="28676" name="Picture 4" descr="C:\Users\Admin\Desktop\пар над вод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4076717" cy="2286016"/>
          </a:xfrm>
          <a:prstGeom prst="rect">
            <a:avLst/>
          </a:prstGeom>
          <a:noFill/>
        </p:spPr>
      </p:pic>
      <p:pic>
        <p:nvPicPr>
          <p:cNvPr id="28677" name="Picture 5" descr="C:\Users\Admin\Desktop\дождь над вод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4143373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357298"/>
          <a:ext cx="8715436" cy="4786346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478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="1" u="sng" dirty="0">
                          <a:latin typeface="Times New Roman"/>
                          <a:ea typeface="Calibri"/>
                          <a:cs typeface="Times New Roman"/>
                        </a:rPr>
                        <a:t>плавление (</a:t>
                      </a:r>
                      <a:r>
                        <a:rPr lang="en-US" sz="2800" b="1" u="sng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2800" b="1" u="sng" dirty="0">
                          <a:latin typeface="Times New Roman"/>
                          <a:ea typeface="Calibri"/>
                          <a:cs typeface="Times New Roman"/>
                        </a:rPr>
                        <a:t> ↑)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парообразование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↑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ТВЁРДОЕ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ТЕЛО    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  ЖИДКОСТЬ                  ГАЗ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кристаллизация</a:t>
                      </a:r>
                      <a:r>
                        <a:rPr lang="en-US" sz="28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u="sng" dirty="0">
                          <a:latin typeface="Times New Roman"/>
                          <a:ea typeface="Calibri"/>
                          <a:cs typeface="Times New Roman"/>
                        </a:rPr>
                        <a:t>(Q↓)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конденсация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(Q↓)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071538" y="2143116"/>
            <a:ext cx="3357586" cy="642942"/>
          </a:xfrm>
          <a:prstGeom prst="curvedDownArrow">
            <a:avLst>
              <a:gd name="adj1" fmla="val 90286"/>
              <a:gd name="adj2" fmla="val 18708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072066" y="2143116"/>
            <a:ext cx="3500462" cy="642942"/>
          </a:xfrm>
          <a:prstGeom prst="curvedDownArrow">
            <a:avLst>
              <a:gd name="adj1" fmla="val 109600"/>
              <a:gd name="adj2" fmla="val 21920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flipH="1">
            <a:off x="1000100" y="3643314"/>
            <a:ext cx="3214713" cy="785818"/>
          </a:xfrm>
          <a:prstGeom prst="curvedUpArrow">
            <a:avLst>
              <a:gd name="adj1" fmla="val 92885"/>
              <a:gd name="adj2" fmla="val 18576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flipH="1">
            <a:off x="5143503" y="3571876"/>
            <a:ext cx="3214709" cy="857256"/>
          </a:xfrm>
          <a:prstGeom prst="curvedUpArrow">
            <a:avLst>
              <a:gd name="adj1" fmla="val 72115"/>
              <a:gd name="adj2" fmla="val 14423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1" y="35716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Фазовый переход вещества: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643998" cy="684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endParaRPr lang="ru-RU" sz="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Плавление – переход вещества из твёрдого состояния в жидкое.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Температура плавления – температура, при которой вещество плавится. Обозначается </a:t>
            </a:r>
            <a:r>
              <a:rPr lang="en-US" sz="4000" b="1" dirty="0" smtClean="0"/>
              <a:t>t</a:t>
            </a:r>
            <a:r>
              <a:rPr lang="ru-RU" sz="4000" b="1" baseline="-25000" dirty="0" err="1" smtClean="0"/>
              <a:t>кр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Отвердевание (кристаллизация) – переход вещества из жидкого состояния в твёрдое.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Температура отвердевания (кристаллизации) – температура, при которой вещество отвердевает (кристаллизуется).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Обозначается </a:t>
            </a:r>
            <a:r>
              <a:rPr lang="en-US" sz="4000" b="1" dirty="0" smtClean="0"/>
              <a:t>t</a:t>
            </a:r>
            <a:r>
              <a:rPr lang="ru-RU" sz="4000" b="1" baseline="-25000" dirty="0" err="1" smtClean="0"/>
              <a:t>пл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800" b="1" dirty="0" smtClean="0"/>
              <a:t>t</a:t>
            </a:r>
            <a:r>
              <a:rPr lang="ru-RU" sz="4800" b="1" baseline="-25000" dirty="0" err="1" smtClean="0"/>
              <a:t>кр</a:t>
            </a:r>
            <a:r>
              <a:rPr lang="ru-RU" sz="4800" b="1" dirty="0" smtClean="0"/>
              <a:t> </a:t>
            </a:r>
            <a:r>
              <a:rPr lang="en-US" sz="4800" b="1" dirty="0" smtClean="0"/>
              <a:t>  </a:t>
            </a:r>
            <a:r>
              <a:rPr lang="ru-RU" sz="4800" b="1" dirty="0" smtClean="0"/>
              <a:t>=</a:t>
            </a:r>
            <a:r>
              <a:rPr lang="en-US" sz="4800" b="1" dirty="0" smtClean="0"/>
              <a:t>   t</a:t>
            </a:r>
            <a:r>
              <a:rPr lang="ru-RU" sz="4800" b="1" baseline="-25000" dirty="0" err="1" smtClean="0"/>
              <a:t>пл</a:t>
            </a:r>
            <a:endParaRPr lang="ru-RU" sz="4800" dirty="0" smtClean="0"/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img242"/>
          <p:cNvPicPr>
            <a:picLocks noChangeAspect="1" noChangeArrowheads="1"/>
          </p:cNvPicPr>
          <p:nvPr/>
        </p:nvPicPr>
        <p:blipFill>
          <a:blip r:embed="rId2"/>
          <a:srcRect l="49242" t="-2084" b="55958"/>
          <a:stretch>
            <a:fillRect/>
          </a:stretch>
        </p:blipFill>
        <p:spPr bwMode="auto">
          <a:xfrm>
            <a:off x="214282" y="0"/>
            <a:ext cx="8429684" cy="4572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429132"/>
            <a:ext cx="89297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металл может расплавиться у вас в руках?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ли расплавит оловянного солдатика в алюминиевой кастрюле?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самый тугоплавкий металл?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42852"/>
            <a:ext cx="2357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Повторим:</a:t>
            </a:r>
          </a:p>
          <a:p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857232"/>
            <a:ext cx="80295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каких состояниях может находится вещество?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Приведите  свои  примеры.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вода илед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64320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па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86124"/>
            <a:ext cx="314327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вода и лед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357430"/>
            <a:ext cx="285752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55697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§§ 12, 13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 7 (стр. 33) - устно</a:t>
            </a:r>
          </a:p>
          <a:p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286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презентации использовались картинки с сайта: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Учебник: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В. Перышкин, «Физика – 8 класс», М. «Дрофа», 2011г.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512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Перечислите свойства твёрдых тел.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Назовите свойства жидкостей.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Какими свойствами обладают газы?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вода и лед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48471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тум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3"/>
            <a:ext cx="300039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рос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357694"/>
            <a:ext cx="3444887" cy="231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Каково расположение молекул газа?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Чем объясняется способность жидкостей сохранять  свой объём?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Почему твёрдые тела в обычном состоянии сохраняют свою форму  и  объём?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молек структура воды и льда.jpg"/>
          <p:cNvPicPr>
            <a:picLocks noChangeAspect="1" noChangeArrowheads="1"/>
          </p:cNvPicPr>
          <p:nvPr/>
        </p:nvPicPr>
        <p:blipFill>
          <a:blip r:embed="rId2"/>
          <a:srcRect t="20538"/>
          <a:stretch>
            <a:fillRect/>
          </a:stretch>
        </p:blipFill>
        <p:spPr bwMode="auto">
          <a:xfrm>
            <a:off x="142844" y="3357562"/>
            <a:ext cx="40719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молек пара воды и льда"/>
          <p:cNvPicPr>
            <a:picLocks noChangeAspect="1" noChangeArrowheads="1"/>
          </p:cNvPicPr>
          <p:nvPr/>
        </p:nvPicPr>
        <p:blipFill>
          <a:blip r:embed="rId3"/>
          <a:srcRect b="13953"/>
          <a:stretch>
            <a:fillRect/>
          </a:stretch>
        </p:blipFill>
        <p:spPr bwMode="auto">
          <a:xfrm>
            <a:off x="4214810" y="3071810"/>
            <a:ext cx="47863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3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Известные вам три состояния вещества (твёрдое, жидкое, газообразное) называются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агрегатными состояниями.</a:t>
            </a:r>
            <a:endParaRPr lang="ru-RU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Молекулы одного и того же вещества в различных агрегатных состояниях ничем не отличаются друг от друга.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Вещество можно перевести из одного агрегатного состояние в другое (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фазовый переход)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4326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капли пара на стек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857760"/>
            <a:ext cx="492922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357298"/>
          <a:ext cx="8715436" cy="4786346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478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 плавление (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↑)       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парообразование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↑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ТВЁРДОЕ 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ТЕЛО    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  ЖИДКОСТЬ                  ГАЗ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кристаллизация</a:t>
                      </a:r>
                      <a:r>
                        <a:rPr lang="en-US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(Q↓)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конденсация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(Q↓)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071538" y="2143116"/>
            <a:ext cx="3357586" cy="642942"/>
          </a:xfrm>
          <a:prstGeom prst="curvedDownArrow">
            <a:avLst>
              <a:gd name="adj1" fmla="val 90286"/>
              <a:gd name="adj2" fmla="val 18708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072066" y="2143116"/>
            <a:ext cx="3500462" cy="642942"/>
          </a:xfrm>
          <a:prstGeom prst="curvedDownArrow">
            <a:avLst>
              <a:gd name="adj1" fmla="val 109600"/>
              <a:gd name="adj2" fmla="val 21920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flipH="1">
            <a:off x="1000100" y="3643314"/>
            <a:ext cx="3214713" cy="785818"/>
          </a:xfrm>
          <a:prstGeom prst="curvedUpArrow">
            <a:avLst>
              <a:gd name="adj1" fmla="val 92885"/>
              <a:gd name="adj2" fmla="val 18576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flipH="1">
            <a:off x="5143503" y="3571876"/>
            <a:ext cx="3214709" cy="857256"/>
          </a:xfrm>
          <a:prstGeom prst="curvedUpArrow">
            <a:avLst>
              <a:gd name="adj1" fmla="val 72115"/>
              <a:gd name="adj2" fmla="val 14423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1" y="35716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Фазовый переход вещества: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357298"/>
            <a:ext cx="7072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Примеры  фазового перехода вещества в промышленности: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 металлургии: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Admin\Desktop\плавление металл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21471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Admin\Desktop\плавление металл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00570"/>
            <a:ext cx="32861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Admin\Desktop\сплавы металла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5348318" cy="199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Admin\Desktop\сплавы металла 3.jpg"/>
          <p:cNvPicPr>
            <a:picLocks noChangeAspect="1" noChangeArrowheads="1"/>
          </p:cNvPicPr>
          <p:nvPr/>
        </p:nvPicPr>
        <p:blipFill>
          <a:blip r:embed="rId5"/>
          <a:srcRect b="8965"/>
          <a:stretch>
            <a:fillRect/>
          </a:stretch>
        </p:blipFill>
        <p:spPr bwMode="auto">
          <a:xfrm>
            <a:off x="1357290" y="2786058"/>
            <a:ext cx="507682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C:\Users\Admin\Desktop\картинки плавление металла\сплавы металла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85728"/>
            <a:ext cx="435771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53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Гидроэлектростанции: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in\Desktop\iCAP1MEYQ.jpg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500034" y="1285860"/>
            <a:ext cx="385765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Admin\Desktop\1c80a7b8f5f26ea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35719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Admin\Desktop\A21-34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50872"/>
            <a:ext cx="4714908" cy="267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374</Words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Adminushka</cp:lastModifiedBy>
  <cp:revision>23</cp:revision>
  <dcterms:created xsi:type="dcterms:W3CDTF">2012-08-01T09:59:54Z</dcterms:created>
  <dcterms:modified xsi:type="dcterms:W3CDTF">2015-10-21T19:28:29Z</dcterms:modified>
</cp:coreProperties>
</file>