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7" r:id="rId13"/>
    <p:sldId id="268" r:id="rId14"/>
    <p:sldId id="274" r:id="rId15"/>
    <p:sldId id="275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CC00"/>
    <a:srgbClr val="0CA425"/>
    <a:srgbClr val="1D9344"/>
    <a:srgbClr val="00B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>
        <p:scale>
          <a:sx n="100" d="100"/>
          <a:sy n="100" d="100"/>
        </p:scale>
        <p:origin x="-91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wrap="none" lIns="0" tIns="0" rIns="0" bIns="0"/>
          <a:lstStyle/>
          <a:p>
            <a:pPr lvl="0"/>
            <a:r>
              <a:rPr lang="ru-RU" noProof="0"/>
              <a:t>Для правки формата примечаний щелкните мышью</a:t>
            </a:r>
            <a:endParaRPr noProof="0"/>
          </a:p>
        </p:txBody>
      </p:sp>
      <p:sp>
        <p:nvSpPr>
          <p:cNvPr id="1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  <a:endParaRPr/>
          </a:p>
        </p:txBody>
      </p:sp>
      <p:sp>
        <p:nvSpPr>
          <p:cNvPr id="13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  <a:endParaRPr/>
          </a:p>
        </p:txBody>
      </p:sp>
      <p:sp>
        <p:nvSpPr>
          <p:cNvPr id="14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wrap="none"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50194E-DE74-4DE8-952F-823270676005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040173-B1C8-4530-A1FF-E0F63C9F303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DFFD0C-698A-44A3-AA5D-2C609F876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 flipV="1">
            <a:off x="5130800" y="4175125"/>
            <a:ext cx="4022725" cy="2682875"/>
          </a:xfrm>
          <a:prstGeom prst="line">
            <a:avLst/>
          </a:prstGeom>
          <a:noFill/>
          <a:ln w="93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7042150" y="0"/>
            <a:ext cx="1219200" cy="6858000"/>
          </a:xfrm>
          <a:prstGeom prst="line">
            <a:avLst/>
          </a:prstGeom>
          <a:noFill/>
          <a:ln w="936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CustomShape 3"/>
          <p:cNvSpPr>
            <a:spLocks noChangeArrowheads="1"/>
          </p:cNvSpPr>
          <p:nvPr/>
        </p:nvSpPr>
        <p:spPr bwMode="auto">
          <a:xfrm>
            <a:off x="609600" y="6042025"/>
            <a:ext cx="4622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452596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Четвертый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  <a:p>
            <a:pPr lvl="7"/>
            <a:r>
              <a:rPr lang="ru-RU"/>
              <a:t>Восьмой уровень структуры</a:t>
            </a:r>
            <a:endParaRPr/>
          </a:p>
          <a:p>
            <a:pPr lvl="8"/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"/>
          <p:cNvSpPr>
            <a:spLocks noChangeShapeType="1"/>
          </p:cNvSpPr>
          <p:nvPr/>
        </p:nvSpPr>
        <p:spPr bwMode="auto">
          <a:xfrm flipV="1">
            <a:off x="5130800" y="4175125"/>
            <a:ext cx="4022725" cy="2682875"/>
          </a:xfrm>
          <a:prstGeom prst="line">
            <a:avLst/>
          </a:prstGeom>
          <a:noFill/>
          <a:ln w="9360">
            <a:solidFill>
              <a:srgbClr val="D9D9D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7042150" y="0"/>
            <a:ext cx="1219200" cy="6858000"/>
          </a:xfrm>
          <a:prstGeom prst="line">
            <a:avLst/>
          </a:prstGeom>
          <a:noFill/>
          <a:ln w="9360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CustomShape 3"/>
          <p:cNvSpPr>
            <a:spLocks noChangeArrowheads="1"/>
          </p:cNvSpPr>
          <p:nvPr/>
        </p:nvSpPr>
        <p:spPr bwMode="auto">
          <a:xfrm>
            <a:off x="609600" y="6042025"/>
            <a:ext cx="4622800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Для правки текста заголовка щелкните мышью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452596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/>
            <a:r>
              <a:rPr lang="ru-RU"/>
              <a:t>Второй уровень структуры</a:t>
            </a:r>
            <a:endParaRPr/>
          </a:p>
          <a:p>
            <a:pPr lvl="2"/>
            <a:r>
              <a:rPr lang="ru-RU"/>
              <a:t>Третий уровень структуры</a:t>
            </a:r>
            <a:endParaRPr/>
          </a:p>
          <a:p>
            <a:pPr lvl="3"/>
            <a:r>
              <a:rPr lang="ru-RU"/>
              <a:t>Четвертый уровень структуры</a:t>
            </a:r>
            <a:endParaRPr/>
          </a:p>
          <a:p>
            <a:pPr lvl="4"/>
            <a:r>
              <a:rPr lang="ru-RU"/>
              <a:t>Пятый уровень структуры</a:t>
            </a:r>
            <a:endParaRPr/>
          </a:p>
          <a:p>
            <a:pPr lvl="5"/>
            <a:r>
              <a:rPr lang="ru-RU"/>
              <a:t>Шестой уровень структуры</a:t>
            </a:r>
            <a:endParaRPr/>
          </a:p>
          <a:p>
            <a:pPr lvl="6"/>
            <a:r>
              <a:rPr lang="ru-RU"/>
              <a:t>Седьмой уровень структуры</a:t>
            </a:r>
            <a:endParaRPr/>
          </a:p>
          <a:p>
            <a:pPr lvl="7"/>
            <a:r>
              <a:rPr lang="ru-RU"/>
              <a:t>Восьмой уровень структуры</a:t>
            </a:r>
            <a:endParaRPr/>
          </a:p>
          <a:p>
            <a:pPr lvl="8"/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c.samara.ru/~school82/proekt_dejat.ht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ustomShape 1"/>
          <p:cNvSpPr>
            <a:spLocks noChangeArrowheads="1"/>
          </p:cNvSpPr>
          <p:nvPr/>
        </p:nvSpPr>
        <p:spPr bwMode="auto">
          <a:xfrm>
            <a:off x="4714875" y="4643438"/>
            <a:ext cx="4143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Педагогическое кредо: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</a:rPr>
              <a:t>Всё, чему нужно учить в школе, - это учить работать.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46" name="CustomShape 2"/>
          <p:cNvSpPr>
            <a:spLocks noChangeArrowheads="1"/>
          </p:cNvSpPr>
          <p:nvPr/>
        </p:nvSpPr>
        <p:spPr bwMode="auto">
          <a:xfrm>
            <a:off x="131763" y="128588"/>
            <a:ext cx="9034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928688" y="214313"/>
            <a:ext cx="7500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357167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профессионального мастерства «Учитель года –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2017»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Documents and Settings\Учитель\Рабочий стол\DSCF0747.JPG"/>
          <p:cNvPicPr>
            <a:picLocks noChangeAspect="1" noChangeArrowheads="1"/>
          </p:cNvPicPr>
          <p:nvPr/>
        </p:nvPicPr>
        <p:blipFill>
          <a:blip r:embed="rId2" cstate="print"/>
          <a:srcRect l="21052" t="9357" r="12281"/>
          <a:stretch>
            <a:fillRect/>
          </a:stretch>
        </p:blipFill>
        <p:spPr bwMode="auto">
          <a:xfrm>
            <a:off x="928662" y="2428868"/>
            <a:ext cx="3000396" cy="305961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214290"/>
            <a:ext cx="1723810" cy="1314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357686" y="1428736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МЕТОДИЧЕСКИЙ СЕМИНАР</a:t>
            </a:r>
          </a:p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«Проектная деятельность на уроках физики в условиях перехода к ФГОС ООО»</a:t>
            </a:r>
            <a:endParaRPr lang="ru-RU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ustomShape 1"/>
          <p:cNvSpPr>
            <a:spLocks noChangeArrowheads="1"/>
          </p:cNvSpPr>
          <p:nvPr/>
        </p:nvSpPr>
        <p:spPr bwMode="auto">
          <a:xfrm>
            <a:off x="2786063" y="1357313"/>
            <a:ext cx="3571875" cy="928687"/>
          </a:xfrm>
          <a:prstGeom prst="cube">
            <a:avLst>
              <a:gd name="adj" fmla="val 5398"/>
            </a:avLst>
          </a:prstGeom>
          <a:solidFill>
            <a:srgbClr val="D6D0B8"/>
          </a:solidFill>
          <a:ln w="19080">
            <a:solidFill>
              <a:srgbClr val="C1B995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000" b="1">
                <a:solidFill>
                  <a:srgbClr val="212D32"/>
                </a:solidFill>
                <a:latin typeface="Trebuchet MS" pitchFamily="34" charset="0"/>
              </a:rPr>
              <a:t>ПРОЕКТНАЯ ДЕЯТЕЛЬНОСТЬ</a:t>
            </a:r>
            <a:endParaRPr lang="ru-RU"/>
          </a:p>
        </p:txBody>
      </p:sp>
      <p:sp>
        <p:nvSpPr>
          <p:cNvPr id="15362" name="CustomShape 2"/>
          <p:cNvSpPr>
            <a:spLocks noChangeArrowheads="1"/>
          </p:cNvSpPr>
          <p:nvPr/>
        </p:nvSpPr>
        <p:spPr bwMode="auto">
          <a:xfrm>
            <a:off x="928688" y="1857375"/>
            <a:ext cx="1785937" cy="928688"/>
          </a:xfrm>
          <a:prstGeom prst="curvedRightArrow">
            <a:avLst>
              <a:gd name="adj1" fmla="val 0"/>
              <a:gd name="adj2" fmla="val 0"/>
              <a:gd name="adj3" fmla="val 0"/>
            </a:avLst>
          </a:prstGeom>
          <a:solidFill>
            <a:srgbClr val="F2A499"/>
          </a:solidFill>
          <a:ln w="19080">
            <a:solidFill>
              <a:srgbClr val="6A8F1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3" name="CustomShape 3"/>
          <p:cNvSpPr>
            <a:spLocks noChangeArrowheads="1"/>
          </p:cNvSpPr>
          <p:nvPr/>
        </p:nvSpPr>
        <p:spPr bwMode="auto">
          <a:xfrm>
            <a:off x="6429375" y="1857375"/>
            <a:ext cx="1928813" cy="928688"/>
          </a:xfrm>
          <a:prstGeom prst="curvedRightArrow">
            <a:avLst>
              <a:gd name="adj1" fmla="val 0"/>
              <a:gd name="adj2" fmla="val 0"/>
              <a:gd name="adj3" fmla="val 0"/>
            </a:avLst>
          </a:prstGeom>
          <a:solidFill>
            <a:srgbClr val="F2A499"/>
          </a:solidFill>
          <a:ln w="19080">
            <a:solidFill>
              <a:srgbClr val="6A8F1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CustomShape 4"/>
          <p:cNvSpPr>
            <a:spLocks noChangeArrowheads="1"/>
          </p:cNvSpPr>
          <p:nvPr/>
        </p:nvSpPr>
        <p:spPr bwMode="auto">
          <a:xfrm>
            <a:off x="142875" y="2786063"/>
            <a:ext cx="2786063" cy="785812"/>
          </a:xfrm>
          <a:prstGeom prst="roundRect">
            <a:avLst>
              <a:gd name="adj" fmla="val 3602"/>
            </a:avLst>
          </a:prstGeom>
          <a:solidFill>
            <a:srgbClr val="F5C2A3"/>
          </a:solidFill>
          <a:ln w="19080">
            <a:solidFill>
              <a:srgbClr val="6A8F1C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rebuchet MS" pitchFamily="34" charset="0"/>
              </a:rPr>
              <a:t>исследовательские</a:t>
            </a:r>
            <a:endParaRPr lang="ru-RU"/>
          </a:p>
        </p:txBody>
      </p:sp>
      <p:sp>
        <p:nvSpPr>
          <p:cNvPr id="15365" name="CustomShape 5"/>
          <p:cNvSpPr>
            <a:spLocks noChangeArrowheads="1"/>
          </p:cNvSpPr>
          <p:nvPr/>
        </p:nvSpPr>
        <p:spPr bwMode="auto">
          <a:xfrm>
            <a:off x="3429000" y="2857500"/>
            <a:ext cx="2428875" cy="712788"/>
          </a:xfrm>
          <a:prstGeom prst="roundRect">
            <a:avLst>
              <a:gd name="adj" fmla="val 3602"/>
            </a:avLst>
          </a:prstGeom>
          <a:solidFill>
            <a:srgbClr val="F5C2A3"/>
          </a:solidFill>
          <a:ln w="19080">
            <a:solidFill>
              <a:srgbClr val="6A8F1C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rebuchet MS" pitchFamily="34" charset="0"/>
              </a:rPr>
              <a:t>поисковые</a:t>
            </a:r>
            <a:endParaRPr lang="ru-RU"/>
          </a:p>
        </p:txBody>
      </p:sp>
      <p:sp>
        <p:nvSpPr>
          <p:cNvPr id="15366" name="CustomShape 6"/>
          <p:cNvSpPr>
            <a:spLocks noChangeArrowheads="1"/>
          </p:cNvSpPr>
          <p:nvPr/>
        </p:nvSpPr>
        <p:spPr bwMode="auto">
          <a:xfrm>
            <a:off x="6429375" y="2786063"/>
            <a:ext cx="2427288" cy="785812"/>
          </a:xfrm>
          <a:prstGeom prst="roundRect">
            <a:avLst>
              <a:gd name="adj" fmla="val 3602"/>
            </a:avLst>
          </a:prstGeom>
          <a:solidFill>
            <a:srgbClr val="F5C2A3"/>
          </a:solidFill>
          <a:ln w="19080">
            <a:solidFill>
              <a:srgbClr val="6A8F1C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Trebuchet MS" pitchFamily="34" charset="0"/>
              </a:rPr>
              <a:t>научный метод</a:t>
            </a:r>
            <a:endParaRPr lang="ru-RU"/>
          </a:p>
        </p:txBody>
      </p:sp>
      <p:sp>
        <p:nvSpPr>
          <p:cNvPr id="15367" name="CustomShape 7"/>
          <p:cNvSpPr>
            <a:spLocks noChangeArrowheads="1"/>
          </p:cNvSpPr>
          <p:nvPr/>
        </p:nvSpPr>
        <p:spPr bwMode="auto">
          <a:xfrm>
            <a:off x="500063" y="4214813"/>
            <a:ext cx="2286000" cy="1212850"/>
          </a:xfrm>
          <a:prstGeom prst="bevel">
            <a:avLst>
              <a:gd name="adj" fmla="val 2699"/>
            </a:avLst>
          </a:prstGeom>
          <a:solidFill>
            <a:srgbClr val="B7E99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b="1" dirty="0">
                <a:latin typeface="Trebuchet MS" pitchFamily="34" charset="0"/>
              </a:rPr>
              <a:t>дискуссии,</a:t>
            </a:r>
            <a:endParaRPr lang="ru-RU" dirty="0"/>
          </a:p>
          <a:p>
            <a:pPr algn="ctr"/>
            <a:r>
              <a:rPr lang="ru-RU" b="1" dirty="0">
                <a:latin typeface="Trebuchet MS" pitchFamily="34" charset="0"/>
              </a:rPr>
              <a:t>эвристические беседы</a:t>
            </a:r>
            <a:endParaRPr lang="ru-RU" dirty="0"/>
          </a:p>
        </p:txBody>
      </p:sp>
      <p:sp>
        <p:nvSpPr>
          <p:cNvPr id="15368" name="CustomShape 8"/>
          <p:cNvSpPr>
            <a:spLocks noChangeArrowheads="1"/>
          </p:cNvSpPr>
          <p:nvPr/>
        </p:nvSpPr>
        <p:spPr bwMode="auto">
          <a:xfrm>
            <a:off x="3500438" y="3929063"/>
            <a:ext cx="2284412" cy="1009650"/>
          </a:xfrm>
          <a:prstGeom prst="bevel">
            <a:avLst>
              <a:gd name="adj" fmla="val 2699"/>
            </a:avLst>
          </a:prstGeom>
          <a:solidFill>
            <a:srgbClr val="B7E99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b="1" dirty="0">
                <a:latin typeface="Trebuchet MS" pitchFamily="34" charset="0"/>
              </a:rPr>
              <a:t>мозговые атаки</a:t>
            </a:r>
            <a:endParaRPr lang="ru-RU" dirty="0"/>
          </a:p>
        </p:txBody>
      </p:sp>
      <p:sp>
        <p:nvSpPr>
          <p:cNvPr id="15369" name="CustomShape 9"/>
          <p:cNvSpPr>
            <a:spLocks noChangeArrowheads="1"/>
          </p:cNvSpPr>
          <p:nvPr/>
        </p:nvSpPr>
        <p:spPr bwMode="auto">
          <a:xfrm>
            <a:off x="6143625" y="4143375"/>
            <a:ext cx="2571750" cy="1071563"/>
          </a:xfrm>
          <a:prstGeom prst="bevel">
            <a:avLst>
              <a:gd name="adj" fmla="val 2699"/>
            </a:avLst>
          </a:prstGeom>
          <a:solidFill>
            <a:srgbClr val="B7E99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b="1" dirty="0" smtClean="0"/>
              <a:t>лабораторные работы</a:t>
            </a:r>
            <a:endParaRPr lang="ru-RU" b="1" dirty="0"/>
          </a:p>
        </p:txBody>
      </p:sp>
      <p:sp>
        <p:nvSpPr>
          <p:cNvPr id="15370" name="CustomShape 10"/>
          <p:cNvSpPr>
            <a:spLocks noChangeArrowheads="1"/>
          </p:cNvSpPr>
          <p:nvPr/>
        </p:nvSpPr>
        <p:spPr bwMode="auto">
          <a:xfrm>
            <a:off x="3357563" y="5786438"/>
            <a:ext cx="2786062" cy="784225"/>
          </a:xfrm>
          <a:prstGeom prst="roundRect">
            <a:avLst>
              <a:gd name="adj" fmla="val 3602"/>
            </a:avLst>
          </a:prstGeom>
          <a:solidFill>
            <a:srgbClr val="F5C2A3"/>
          </a:solidFill>
          <a:ln w="19080">
            <a:solidFill>
              <a:srgbClr val="6A8F1C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rebuchet MS" pitchFamily="34" charset="0"/>
              </a:rPr>
              <a:t>рефлексивные</a:t>
            </a:r>
            <a:endParaRPr lang="ru-RU"/>
          </a:p>
        </p:txBody>
      </p:sp>
      <p:sp>
        <p:nvSpPr>
          <p:cNvPr id="15371" name="CustomShape 11"/>
          <p:cNvSpPr>
            <a:spLocks noChangeArrowheads="1"/>
          </p:cNvSpPr>
          <p:nvPr/>
        </p:nvSpPr>
        <p:spPr bwMode="auto">
          <a:xfrm>
            <a:off x="642938" y="428625"/>
            <a:ext cx="8213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>
            <a:off x="1427163" y="3571875"/>
            <a:ext cx="1587" cy="642938"/>
          </a:xfrm>
          <a:prstGeom prst="line">
            <a:avLst/>
          </a:prstGeom>
          <a:noFill/>
          <a:ln w="25560">
            <a:solidFill>
              <a:srgbClr val="C42F1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857500" y="3214688"/>
            <a:ext cx="571500" cy="1587"/>
          </a:xfrm>
          <a:prstGeom prst="line">
            <a:avLst/>
          </a:prstGeom>
          <a:noFill/>
          <a:ln w="25560">
            <a:solidFill>
              <a:srgbClr val="C42F1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5857875" y="3178175"/>
            <a:ext cx="571500" cy="1588"/>
          </a:xfrm>
          <a:prstGeom prst="line">
            <a:avLst/>
          </a:prstGeom>
          <a:noFill/>
          <a:ln w="25560">
            <a:solidFill>
              <a:srgbClr val="C42F1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7642225" y="3571875"/>
            <a:ext cx="1588" cy="571500"/>
          </a:xfrm>
          <a:prstGeom prst="line">
            <a:avLst/>
          </a:prstGeom>
          <a:noFill/>
          <a:ln w="25560">
            <a:solidFill>
              <a:srgbClr val="C42F1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4643438" y="3571875"/>
            <a:ext cx="0" cy="357188"/>
          </a:xfrm>
          <a:prstGeom prst="line">
            <a:avLst/>
          </a:prstGeom>
          <a:noFill/>
          <a:ln w="25560">
            <a:solidFill>
              <a:srgbClr val="C42F1A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Прямоугольник 20"/>
          <p:cNvSpPr>
            <a:spLocks noChangeArrowheads="1"/>
          </p:cNvSpPr>
          <p:nvPr/>
        </p:nvSpPr>
        <p:spPr bwMode="auto">
          <a:xfrm>
            <a:off x="857250" y="285750"/>
            <a:ext cx="76438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Деятельностный аспект личного   вклада в развитие образования</a:t>
            </a:r>
            <a:endParaRPr lang="ru-RU"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ustomShape 1"/>
          <p:cNvSpPr>
            <a:spLocks noChangeArrowheads="1"/>
          </p:cNvSpPr>
          <p:nvPr/>
        </p:nvSpPr>
        <p:spPr bwMode="auto">
          <a:xfrm>
            <a:off x="285750" y="500063"/>
            <a:ext cx="8286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Диапазон личного вклада педагога в развитие образования   и степень его новизны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6386" name="CustomShape 2"/>
          <p:cNvSpPr>
            <a:spLocks noChangeArrowheads="1"/>
          </p:cNvSpPr>
          <p:nvPr/>
        </p:nvSpPr>
        <p:spPr bwMode="auto">
          <a:xfrm>
            <a:off x="428596" y="1785926"/>
            <a:ext cx="8143875" cy="2857520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Диапазон: опыт  работы над проектом  деятельности имеет отношение ко всем возрастным группам учащихся и охватывает как учебную, так и внеурочную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деятельность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dirty="0"/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Захаровой Ирины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«Однопроводная и беспроводная передача электроэнергии на расстояние на основе свойств электромагнитного излучения»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Севастьянова Владислава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Неньютоновская жидкость: забава или новые возможности?»</a:t>
            </a:r>
            <a:endParaRPr lang="ru-RU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Николаевой Ирины 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Изучение поверхностного натяжения мыльного раствора ».</a:t>
            </a:r>
          </a:p>
        </p:txBody>
      </p:sp>
      <p:pic>
        <p:nvPicPr>
          <p:cNvPr id="18438" name="Picture 6" descr="C:\Users\Adminushka\Desktop\87901339.jpg"/>
          <p:cNvPicPr>
            <a:picLocks noChangeAspect="1" noChangeArrowheads="1"/>
          </p:cNvPicPr>
          <p:nvPr/>
        </p:nvPicPr>
        <p:blipFill>
          <a:blip r:embed="rId2" cstate="print"/>
          <a:srcRect r="36876" b="30454"/>
          <a:stretch>
            <a:fillRect/>
          </a:stretch>
        </p:blipFill>
        <p:spPr bwMode="auto">
          <a:xfrm>
            <a:off x="1975018" y="4714884"/>
            <a:ext cx="1248063" cy="1928826"/>
          </a:xfrm>
          <a:prstGeom prst="rect">
            <a:avLst/>
          </a:prstGeom>
          <a:noFill/>
        </p:spPr>
      </p:pic>
      <p:pic>
        <p:nvPicPr>
          <p:cNvPr id="18440" name="Picture 8" descr="C:\Users\Adminushka\Desktop\52303969.jpg"/>
          <p:cNvPicPr>
            <a:picLocks noChangeAspect="1" noChangeArrowheads="1"/>
          </p:cNvPicPr>
          <p:nvPr/>
        </p:nvPicPr>
        <p:blipFill>
          <a:blip r:embed="rId3" cstate="print"/>
          <a:srcRect l="19221" t="6978" r="19917" b="27906"/>
          <a:stretch>
            <a:fillRect/>
          </a:stretch>
        </p:blipFill>
        <p:spPr bwMode="auto">
          <a:xfrm>
            <a:off x="5715008" y="4643446"/>
            <a:ext cx="1352223" cy="1992772"/>
          </a:xfrm>
          <a:prstGeom prst="rect">
            <a:avLst/>
          </a:prstGeom>
          <a:noFill/>
        </p:spPr>
      </p:pic>
      <p:pic>
        <p:nvPicPr>
          <p:cNvPr id="18441" name="Picture 9" descr="C:\Users\Adminushka\Desktop\04455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572008"/>
            <a:ext cx="1549883" cy="213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ustomShape 1"/>
          <p:cNvSpPr>
            <a:spLocks noChangeArrowheads="1"/>
          </p:cNvSpPr>
          <p:nvPr/>
        </p:nvSpPr>
        <p:spPr bwMode="auto">
          <a:xfrm>
            <a:off x="214313" y="357188"/>
            <a:ext cx="85725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Результативность профессиональной педагогической деятельности и достигнутые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эффекты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7410" name="CustomShape 2"/>
          <p:cNvSpPr>
            <a:spLocks noChangeArrowheads="1"/>
          </p:cNvSpPr>
          <p:nvPr/>
        </p:nvSpPr>
        <p:spPr bwMode="auto">
          <a:xfrm>
            <a:off x="500063" y="2071678"/>
            <a:ext cx="7643812" cy="1857388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1.Прослеживается положительная динамика достижений учащихся.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2.  Учащиеся  являются призёрами школьных, районных олимпиад, научных конференций, творческих проектов, конкурсов.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3.Учащиеся самостоятельно отбирают и анализируют информацию с использованием различных источников.</a:t>
            </a:r>
            <a:endParaRPr lang="ru-RU" dirty="0"/>
          </a:p>
        </p:txBody>
      </p:sp>
      <p:pic>
        <p:nvPicPr>
          <p:cNvPr id="17413" name="Picture 5" descr="C:\Users\Adminushka\Desktop\0024-025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00504"/>
            <a:ext cx="1982387" cy="2643182"/>
          </a:xfrm>
          <a:prstGeom prst="rect">
            <a:avLst/>
          </a:prstGeom>
          <a:noFill/>
        </p:spPr>
      </p:pic>
      <p:pic>
        <p:nvPicPr>
          <p:cNvPr id="17414" name="Picture 6" descr="C:\Users\Adminushka\Desktop\0021-022-.jpg"/>
          <p:cNvPicPr>
            <a:picLocks noChangeAspect="1" noChangeArrowheads="1"/>
          </p:cNvPicPr>
          <p:nvPr/>
        </p:nvPicPr>
        <p:blipFill>
          <a:blip r:embed="rId3"/>
          <a:srcRect t="25581" r="775"/>
          <a:stretch>
            <a:fillRect/>
          </a:stretch>
        </p:blipFill>
        <p:spPr bwMode="auto">
          <a:xfrm>
            <a:off x="5929322" y="4286256"/>
            <a:ext cx="2286016" cy="2286016"/>
          </a:xfrm>
          <a:prstGeom prst="rect">
            <a:avLst/>
          </a:prstGeom>
          <a:noFill/>
        </p:spPr>
      </p:pic>
      <p:pic>
        <p:nvPicPr>
          <p:cNvPr id="17415" name="Picture 7" descr="C:\Users\Adminushka\Desktop\Мое!! Не трогать!!\Камера\Конференция\20150924_16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256"/>
            <a:ext cx="2690778" cy="201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ustomShape 1"/>
          <p:cNvSpPr>
            <a:spLocks noChangeArrowheads="1"/>
          </p:cNvSpPr>
          <p:nvPr/>
        </p:nvSpPr>
        <p:spPr bwMode="auto">
          <a:xfrm>
            <a:off x="571500" y="214313"/>
            <a:ext cx="82851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71320" y="1785926"/>
            <a:ext cx="7857360" cy="3714776"/>
          </a:xfrm>
          <a:prstGeom prst="rect">
            <a:avLst/>
          </a:prstGeom>
          <a:gradFill>
            <a:gsLst>
              <a:gs pos="0">
                <a:srgbClr val="6B8E54"/>
              </a:gs>
              <a:gs pos="100000">
                <a:srgbClr val="B5EE8F"/>
              </a:gs>
            </a:gsLst>
            <a:path path="circle"/>
          </a:gradFill>
        </p:spPr>
        <p:txBody>
          <a:bodyPr lIns="90000" tIns="45000" rIns="90000" bIns="45000"/>
          <a:lstStyle/>
          <a:p>
            <a:pPr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нацеленность проектной деятельности на интеллектуальное и нравственное развитие учащихся;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приоритетность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субъектности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личности ребёнка в процессе организации его воспитания и обучения.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обучения: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задания.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коллективного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парная, групповая формы работы.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Лабораторные работы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ИКТ: презентации, Интернет- ресурсы.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Новизна и практическая значимость 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собственного педагогического опыта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ustomShape 1"/>
          <p:cNvSpPr>
            <a:spLocks noChangeArrowheads="1"/>
          </p:cNvSpPr>
          <p:nvPr/>
        </p:nvSpPr>
        <p:spPr bwMode="auto">
          <a:xfrm>
            <a:off x="571500" y="214313"/>
            <a:ext cx="82851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71472" y="1714488"/>
            <a:ext cx="7857360" cy="3714776"/>
          </a:xfrm>
          <a:prstGeom prst="rect">
            <a:avLst/>
          </a:prstGeom>
          <a:gradFill>
            <a:gsLst>
              <a:gs pos="0">
                <a:srgbClr val="6B8E54"/>
              </a:gs>
              <a:gs pos="100000">
                <a:srgbClr val="B5EE8F"/>
              </a:gs>
            </a:gsLst>
            <a:path path="circle"/>
          </a:gradFill>
        </p:spPr>
        <p:txBody>
          <a:bodyPr lIns="90000" tIns="45000" rIns="90000" bIns="45000"/>
          <a:lstStyle/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Выступления на школьном методическом объединении «Проектная деятельность на уроках физики»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Открытые уроки в рамках школьной предметной недели.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Участие в творческих группах 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в  районном конкурсе на лучший урок.</a:t>
            </a:r>
          </a:p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Публикация в социальной сети работников образования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http://multiurok.ru/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ct val="100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персонального сайта учителя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0042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распространения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ustomShape 1"/>
          <p:cNvSpPr>
            <a:spLocks noChangeArrowheads="1"/>
          </p:cNvSpPr>
          <p:nvPr/>
        </p:nvSpPr>
        <p:spPr bwMode="auto">
          <a:xfrm>
            <a:off x="357188" y="285750"/>
            <a:ext cx="8356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Транслируемость практических достижений профессиональной деятельности педагога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8434" name="CustomShape 2"/>
          <p:cNvSpPr>
            <a:spLocks noChangeArrowheads="1"/>
          </p:cNvSpPr>
          <p:nvPr/>
        </p:nvSpPr>
        <p:spPr bwMode="auto">
          <a:xfrm>
            <a:off x="571500" y="1285875"/>
            <a:ext cx="8072438" cy="3071813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	Адресная направленность личного вклада: </a:t>
            </a:r>
            <a:endParaRPr lang="ru-RU" dirty="0"/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опыт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доступен учителю с любым опытом работы и может быть совместим с любыми образовательными  технологиями и моделями преподавания.</a:t>
            </a:r>
            <a:endParaRPr lang="ru-RU" dirty="0"/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Метод проектов может быть применим как в урочной ,так и 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в неурочной  деятельности. </a:t>
            </a:r>
            <a:endParaRPr lang="ru-RU" dirty="0"/>
          </a:p>
        </p:txBody>
      </p:sp>
      <p:pic>
        <p:nvPicPr>
          <p:cNvPr id="34819" name="Picture 3" descr="C:\Users\Adminushka\Desktop\Мое!! Не трогать!!\Леново\IMG_20160302_142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3500430" cy="2625323"/>
          </a:xfrm>
          <a:prstGeom prst="rect">
            <a:avLst/>
          </a:prstGeom>
          <a:noFill/>
        </p:spPr>
      </p:pic>
      <p:pic>
        <p:nvPicPr>
          <p:cNvPr id="6" name="Picture 2" descr="J:\НПК\Новая папка (3)\IMG_0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429000"/>
            <a:ext cx="2428892" cy="3238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ustomShape 1"/>
          <p:cNvSpPr>
            <a:spLocks noChangeArrowheads="1"/>
          </p:cNvSpPr>
          <p:nvPr/>
        </p:nvSpPr>
        <p:spPr bwMode="auto">
          <a:xfrm>
            <a:off x="2714625" y="428625"/>
            <a:ext cx="2928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Литература: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20482" name="CustomShape 2"/>
          <p:cNvSpPr>
            <a:spLocks noChangeArrowheads="1"/>
          </p:cNvSpPr>
          <p:nvPr/>
        </p:nvSpPr>
        <p:spPr bwMode="auto">
          <a:xfrm>
            <a:off x="500063" y="1000125"/>
            <a:ext cx="7572375" cy="5586413"/>
          </a:xfrm>
          <a:prstGeom prst="rect">
            <a:avLst/>
          </a:prstGeom>
          <a:gradFill rotWithShape="0">
            <a:gsLst>
              <a:gs pos="0">
                <a:srgbClr val="6B8E54"/>
              </a:gs>
              <a:gs pos="100000">
                <a:srgbClr val="B5EE8F"/>
              </a:gs>
            </a:gsLst>
            <a:lin ang="18900000"/>
          </a:gra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.   Леонтович А.В. Исследовательская деятельность как способ формирования мировоззрения. // Народное образование, № 10, 1999.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2.   Новые педагогические и информационные технологии в системе образования / под ред. Е.С. Полат-М.:2000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3.   Пахомова Н.Ю. Проектное обучение — что это? // Методист, №1, 2004. </a:t>
            </a:r>
            <a:endParaRPr lang="ru-RU" dirty="0"/>
          </a:p>
          <a:p>
            <a:pPr algn="just">
              <a:buSzPct val="45000"/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4. Развитие 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исследовательской деятельности учащихся. Методический сборник. — М.: Народное образование, 2001. </a:t>
            </a:r>
            <a:endParaRPr lang="ru-RU" dirty="0"/>
          </a:p>
          <a:p>
            <a:pPr algn="just">
              <a:buSzPct val="45000"/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5. </a:t>
            </a:r>
            <a:r>
              <a:rPr lang="ru-RU" dirty="0" err="1" smtClean="0">
                <a:solidFill>
                  <a:srgbClr val="000000"/>
                </a:solidFill>
                <a:latin typeface="Trebuchet MS" pitchFamily="34" charset="0"/>
              </a:rPr>
              <a:t>Полат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Е.С. Типология телекоммуникационных проектов. Наука и школа - № 4, 1997</a:t>
            </a:r>
            <a:endParaRPr lang="ru-RU" dirty="0"/>
          </a:p>
          <a:p>
            <a:pPr algn="just">
              <a:buSzPct val="45000"/>
            </a:pP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6. </a:t>
            </a:r>
            <a:r>
              <a:rPr lang="ru-RU" dirty="0" err="1" smtClean="0">
                <a:solidFill>
                  <a:srgbClr val="000000"/>
                </a:solidFill>
                <a:latin typeface="Trebuchet MS" pitchFamily="34" charset="0"/>
              </a:rPr>
              <a:t>Cлободчиков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 В. И. Инновации в образовании: основания и смысл // Исследовательская работа школьников. 2004. № 2. 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7. http://metod.sch61.edusite.ru/p17aa1.html  </a:t>
            </a:r>
            <a:endParaRPr lang="ru-RU" dirty="0"/>
          </a:p>
          <a:p>
            <a:pPr algn="just"/>
            <a:r>
              <a:rPr lang="ru-RU" dirty="0">
                <a:solidFill>
                  <a:srgbClr val="000000"/>
                </a:solidFill>
                <a:latin typeface="Trebuchet MS" pitchFamily="34" charset="0"/>
              </a:rPr>
              <a:t>8. </a:t>
            </a:r>
            <a:r>
              <a:rPr lang="ru-RU" dirty="0">
                <a:solidFill>
                  <a:srgbClr val="000000"/>
                </a:solidFill>
                <a:latin typeface="Trebuchet MS" pitchFamily="34" charset="0"/>
                <a:hlinkClick r:id="rId2"/>
              </a:rPr>
              <a:t>http://www.edc.samara.ru/~school82/proekt_dejat.htm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ustomShape 1"/>
          <p:cNvSpPr>
            <a:spLocks noChangeArrowheads="1"/>
          </p:cNvSpPr>
          <p:nvPr/>
        </p:nvSpPr>
        <p:spPr bwMode="auto">
          <a:xfrm>
            <a:off x="4143372" y="260350"/>
            <a:ext cx="4214816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Проектная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деятельность </a:t>
            </a:r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уроках физики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170" name="CustomShape 2"/>
          <p:cNvSpPr>
            <a:spLocks noChangeArrowheads="1"/>
          </p:cNvSpPr>
          <p:nvPr/>
        </p:nvSpPr>
        <p:spPr bwMode="auto">
          <a:xfrm>
            <a:off x="857250" y="4572000"/>
            <a:ext cx="485775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Я – скульптор,</a:t>
            </a:r>
            <a:endParaRPr lang="ru-RU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Моя мастерская – класс… </a:t>
            </a:r>
            <a:endParaRPr lang="ru-RU">
              <a:solidFill>
                <a:srgbClr val="002060"/>
              </a:solidFill>
            </a:endParaRPr>
          </a:p>
          <a:p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Я, словно ваятель на влажной глине, Словом оставлю нужный след.</a:t>
            </a:r>
            <a:endParaRPr lang="ru-RU">
              <a:solidFill>
                <a:srgbClr val="002060"/>
              </a:solidFill>
            </a:endParaRPr>
          </a:p>
          <a:p>
            <a:pPr algn="r"/>
            <a:r>
              <a:rPr lang="ru-RU" sz="2400" b="1">
                <a:solidFill>
                  <a:srgbClr val="002060"/>
                </a:solidFill>
                <a:latin typeface="Monotype Corsiva" pitchFamily="66" charset="0"/>
              </a:rPr>
              <a:t>Д. Левитес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27649" name="Picture 1" descr="C:\Users\Adminushka\Desktop\31488333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071678"/>
            <a:ext cx="3436221" cy="2377435"/>
          </a:xfrm>
          <a:prstGeom prst="rect">
            <a:avLst/>
          </a:prstGeom>
          <a:noFill/>
        </p:spPr>
      </p:pic>
      <p:pic>
        <p:nvPicPr>
          <p:cNvPr id="27650" name="Picture 2" descr="C:\Users\Adminushka\Desktop\239916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786190"/>
            <a:ext cx="3224467" cy="2222241"/>
          </a:xfrm>
          <a:prstGeom prst="rect">
            <a:avLst/>
          </a:prstGeom>
          <a:noFill/>
        </p:spPr>
      </p:pic>
      <p:pic>
        <p:nvPicPr>
          <p:cNvPr id="27651" name="Picture 3" descr="C:\Users\Adminushka\Desktop\9805409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714356"/>
            <a:ext cx="3334085" cy="2308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CustomShape 1"/>
          <p:cNvSpPr>
            <a:spLocks noChangeArrowheads="1"/>
          </p:cNvSpPr>
          <p:nvPr/>
        </p:nvSpPr>
        <p:spPr bwMode="auto">
          <a:xfrm>
            <a:off x="428625" y="500063"/>
            <a:ext cx="7929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Условия формирования личного вклада педагога в развитие образования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8194" name="CustomShape 2"/>
          <p:cNvSpPr>
            <a:spLocks noChangeArrowheads="1"/>
          </p:cNvSpPr>
          <p:nvPr/>
        </p:nvSpPr>
        <p:spPr bwMode="auto">
          <a:xfrm>
            <a:off x="357188" y="4071938"/>
            <a:ext cx="8358187" cy="1004887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Методические условия: работа в школьном методическом объединении учителей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естественных наук МБОУ СШ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№2 г.Ворсма по теме «Проектная деятельность учащихся»</a:t>
            </a:r>
            <a:endParaRPr lang="ru-RU" dirty="0"/>
          </a:p>
        </p:txBody>
      </p:sp>
      <p:sp>
        <p:nvSpPr>
          <p:cNvPr id="8195" name="CustomShape 3"/>
          <p:cNvSpPr>
            <a:spLocks noChangeArrowheads="1"/>
          </p:cNvSpPr>
          <p:nvPr/>
        </p:nvSpPr>
        <p:spPr bwMode="auto">
          <a:xfrm>
            <a:off x="357188" y="5500688"/>
            <a:ext cx="8358187" cy="638175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Организационно – педагогические условия: работа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учителем физики.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CustomShape 4"/>
          <p:cNvSpPr>
            <a:spLocks noChangeArrowheads="1"/>
          </p:cNvSpPr>
          <p:nvPr/>
        </p:nvSpPr>
        <p:spPr bwMode="auto">
          <a:xfrm>
            <a:off x="285750" y="2071688"/>
            <a:ext cx="8501063" cy="1584325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	Научно - исследовательские условия: изучение классических работ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Д.Дьюи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, Н.А.Константинова,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</a:rPr>
              <a:t>Я.А.Ротковича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Л.Э.Левина.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Теория проектно-ориентированного обучения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Е.С. 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ustomShape 1"/>
          <p:cNvSpPr>
            <a:spLocks noChangeArrowheads="1"/>
          </p:cNvSpPr>
          <p:nvPr/>
        </p:nvSpPr>
        <p:spPr bwMode="auto">
          <a:xfrm>
            <a:off x="642938" y="1571625"/>
            <a:ext cx="7858125" cy="4429125"/>
          </a:xfrm>
          <a:prstGeom prst="rect">
            <a:avLst/>
          </a:prstGeom>
          <a:gradFill rotWithShape="0">
            <a:gsLst>
              <a:gs pos="0">
                <a:srgbClr val="D2E4BE"/>
              </a:gs>
              <a:gs pos="100000">
                <a:srgbClr val="9FC962"/>
              </a:gs>
            </a:gsLst>
            <a:lin ang="16200000"/>
          </a:gradFill>
          <a:ln w="1260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ru-RU" sz="2000" dirty="0">
                <a:solidFill>
                  <a:srgbClr val="000000"/>
                </a:solidFill>
                <a:latin typeface="Constantia" pitchFamily="18" charset="0"/>
                <a:ea typeface="MS Gothic"/>
                <a:cs typeface="MS Gothic"/>
              </a:rPr>
              <a:t>Актуальность и перспективность опыта обусловлена  необходимостью переориентации обучения с усвоения готовых знаний на развитие личности ребёнка, его творческих способностей.</a:t>
            </a:r>
            <a:endParaRPr lang="ru-RU" dirty="0"/>
          </a:p>
          <a:p>
            <a:r>
              <a:rPr lang="ru-RU" sz="2000" dirty="0">
                <a:solidFill>
                  <a:srgbClr val="000000"/>
                </a:solidFill>
                <a:latin typeface="Constantia" pitchFamily="18" charset="0"/>
                <a:ea typeface="MS Gothic"/>
                <a:cs typeface="MS Gothic"/>
              </a:rPr>
              <a:t>Проектная деятельность на уроках </a:t>
            </a:r>
            <a:r>
              <a:rPr lang="ru-RU" sz="2000" dirty="0" smtClean="0">
                <a:solidFill>
                  <a:srgbClr val="000000"/>
                </a:solidFill>
                <a:latin typeface="Constantia" pitchFamily="18" charset="0"/>
                <a:ea typeface="MS Gothic"/>
                <a:cs typeface="MS Gothic"/>
              </a:rPr>
              <a:t>физики позволяет </a:t>
            </a:r>
            <a:r>
              <a:rPr lang="ru-RU" sz="2000" dirty="0">
                <a:solidFill>
                  <a:srgbClr val="000000"/>
                </a:solidFill>
                <a:latin typeface="Constantia" pitchFamily="18" charset="0"/>
                <a:ea typeface="MS Gothic"/>
                <a:cs typeface="MS Gothic"/>
              </a:rPr>
              <a:t>формировать навыки самообразования, интерес к изучаемому материалу и является эффективным методом обучения </a:t>
            </a:r>
            <a:r>
              <a:rPr lang="ru-RU" sz="2000" dirty="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через активность не только учителя, но и учеников. </a:t>
            </a:r>
            <a:endParaRPr lang="ru-RU" dirty="0"/>
          </a:p>
          <a:p>
            <a:r>
              <a:rPr lang="ru-RU" sz="2000" dirty="0">
                <a:solidFill>
                  <a:srgbClr val="000000"/>
                </a:solidFill>
                <a:latin typeface="Constantia" pitchFamily="18" charset="0"/>
                <a:cs typeface="Times New Roman" pitchFamily="18" charset="0"/>
              </a:rPr>
              <a:t>В современном обществе для системы образования все более характерными становятся такие принципиально новые черты как  компетентность и мобильность. </a:t>
            </a:r>
            <a:r>
              <a:rPr lang="ru-RU" sz="2000" dirty="0">
                <a:solidFill>
                  <a:srgbClr val="333333"/>
                </a:solidFill>
                <a:latin typeface="Constantia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9218" name="CustomShape 2"/>
          <p:cNvSpPr>
            <a:spLocks noChangeArrowheads="1"/>
          </p:cNvSpPr>
          <p:nvPr/>
        </p:nvSpPr>
        <p:spPr bwMode="auto">
          <a:xfrm>
            <a:off x="928688" y="214313"/>
            <a:ext cx="7286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Актуальность личного вклада в развитие образование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CustomShape 1"/>
          <p:cNvSpPr>
            <a:spLocks noChangeArrowheads="1"/>
          </p:cNvSpPr>
          <p:nvPr/>
        </p:nvSpPr>
        <p:spPr bwMode="auto">
          <a:xfrm>
            <a:off x="357188" y="214313"/>
            <a:ext cx="8286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</a:rPr>
              <a:t>Теоретическое обоснование личного вклада в развитие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образование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42" name="CustomShape 2"/>
          <p:cNvSpPr>
            <a:spLocks noChangeArrowheads="1"/>
          </p:cNvSpPr>
          <p:nvPr/>
        </p:nvSpPr>
        <p:spPr bwMode="auto">
          <a:xfrm>
            <a:off x="428625" y="1714488"/>
            <a:ext cx="8001000" cy="2928958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	История возникновения метода проектов восходит ко второй половине XIX века. Как известно, появился он в США и основывался на теоретических концепциях так называемой прагматической педагогики, провозгласившей принцип «обучение посредством делания» (Д. Дьюи, Х. Килпатрик, Э. Коллингс) 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	В 1905 году русский педагог Станислав Теофилович Шацкий – русский педагог и последователь идей Дж. Дьюи пытался использовать проектный метод в преподавании.</a:t>
            </a:r>
            <a:endParaRPr lang="ru-RU"/>
          </a:p>
        </p:txBody>
      </p:sp>
      <p:sp>
        <p:nvSpPr>
          <p:cNvPr id="10243" name="CustomShape 3"/>
          <p:cNvSpPr>
            <a:spLocks noChangeArrowheads="1"/>
          </p:cNvSpPr>
          <p:nvPr/>
        </p:nvSpPr>
        <p:spPr bwMode="auto">
          <a:xfrm>
            <a:off x="428625" y="5214938"/>
            <a:ext cx="8001000" cy="1004887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И.Д.Чечель рассматривает проектирование как целенаправленную преобразующую деятельность и как метод образовательной деятельности.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ustomShape 1"/>
          <p:cNvSpPr>
            <a:spLocks noChangeArrowheads="1"/>
          </p:cNvSpPr>
          <p:nvPr/>
        </p:nvSpPr>
        <p:spPr bwMode="auto">
          <a:xfrm>
            <a:off x="285750" y="1000125"/>
            <a:ext cx="8143875" cy="714375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создание педагогических условий для самореализации учащихся  и созданию проекта 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уроках физики.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266" name="CustomShape 2"/>
          <p:cNvSpPr>
            <a:spLocks noChangeArrowheads="1"/>
          </p:cNvSpPr>
          <p:nvPr/>
        </p:nvSpPr>
        <p:spPr bwMode="auto">
          <a:xfrm>
            <a:off x="285750" y="1785938"/>
            <a:ext cx="8143875" cy="4857750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endParaRPr lang="ru-RU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Помочь ученикам освоить такие приёмы, которые позволят расширять полученные знания самостоятельно, т. е. научить оперативно осуществлять поиск информации, производить её структурирование, находить оптимальный способ обработки;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творческого потенциала учащихся;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Создать условия для формирования у учащихся адекватной самооценки;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Способствовать формированию коммуникабельности, умения работать в команде.</a:t>
            </a:r>
            <a:endParaRPr lang="ru-RU"/>
          </a:p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Поставленные задачи реализую на всех ступенях образовательного процесса, выстраивая свою деятельность в рамках образовательных программ, в которых определены цели, задачи, содержание обучения, программное, методическое и техническое обеспечение, принципы использования программ и критерии оценки их эффективности. </a:t>
            </a:r>
            <a:endParaRPr lang="ru-RU"/>
          </a:p>
          <a:p>
            <a:endParaRPr lang="ru-RU"/>
          </a:p>
        </p:txBody>
      </p:sp>
      <p:sp>
        <p:nvSpPr>
          <p:cNvPr id="11267" name="CustomShape 3"/>
          <p:cNvSpPr>
            <a:spLocks noChangeArrowheads="1"/>
          </p:cNvSpPr>
          <p:nvPr/>
        </p:nvSpPr>
        <p:spPr bwMode="auto">
          <a:xfrm>
            <a:off x="825500" y="357188"/>
            <a:ext cx="732155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Цели и задачи педагогической деятельности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CustomShape 1"/>
          <p:cNvSpPr>
            <a:spLocks noChangeArrowheads="1"/>
          </p:cNvSpPr>
          <p:nvPr/>
        </p:nvSpPr>
        <p:spPr bwMode="auto">
          <a:xfrm>
            <a:off x="1571625" y="428625"/>
            <a:ext cx="5643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Ведущая педагогическая идея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2290" name="CustomShape 2"/>
          <p:cNvSpPr>
            <a:spLocks noChangeArrowheads="1"/>
          </p:cNvSpPr>
          <p:nvPr/>
        </p:nvSpPr>
        <p:spPr bwMode="auto">
          <a:xfrm>
            <a:off x="357188" y="1000125"/>
            <a:ext cx="5643562" cy="1643063"/>
          </a:xfrm>
          <a:prstGeom prst="rect">
            <a:avLst/>
          </a:prstGeom>
          <a:gradFill rotWithShape="0">
            <a:gsLst>
              <a:gs pos="0">
                <a:srgbClr val="6B8E54"/>
              </a:gs>
              <a:gs pos="100000">
                <a:srgbClr val="B5EE8F"/>
              </a:gs>
            </a:gsLst>
            <a:lin ang="0"/>
          </a:gra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Проектная форма деятельности направлена на самостоятельный поиск и решение нестандартных задач (или известных задач в новых условиях) с обязательным представлением результата. </a:t>
            </a:r>
            <a:endParaRPr lang="ru-RU" dirty="0"/>
          </a:p>
        </p:txBody>
      </p:sp>
      <p:sp>
        <p:nvSpPr>
          <p:cNvPr id="12291" name="CustomShape 3"/>
          <p:cNvSpPr>
            <a:spLocks noChangeArrowheads="1"/>
          </p:cNvSpPr>
          <p:nvPr/>
        </p:nvSpPr>
        <p:spPr bwMode="auto">
          <a:xfrm>
            <a:off x="3429000" y="5000625"/>
            <a:ext cx="5500688" cy="1452563"/>
          </a:xfrm>
          <a:prstGeom prst="rect">
            <a:avLst/>
          </a:prstGeom>
          <a:gradFill rotWithShape="0">
            <a:gsLst>
              <a:gs pos="0">
                <a:srgbClr val="6B8E54"/>
              </a:gs>
              <a:gs pos="100000">
                <a:srgbClr val="B5EE8F"/>
              </a:gs>
            </a:gsLst>
            <a:lin ang="13500000"/>
          </a:gra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Метод проектов позволяет подготовить выпускников, владеющих современными технологиями и в силу этого  способных адаптироваться к быстро меняющемуся миру</a:t>
            </a:r>
            <a:endParaRPr lang="ru-RU"/>
          </a:p>
        </p:txBody>
      </p:sp>
      <p:sp>
        <p:nvSpPr>
          <p:cNvPr id="12292" name="CustomShape 4"/>
          <p:cNvSpPr>
            <a:spLocks noChangeArrowheads="1"/>
          </p:cNvSpPr>
          <p:nvPr/>
        </p:nvSpPr>
        <p:spPr bwMode="auto">
          <a:xfrm>
            <a:off x="928688" y="2714625"/>
            <a:ext cx="7643812" cy="1919288"/>
          </a:xfrm>
          <a:prstGeom prst="rect">
            <a:avLst/>
          </a:prstGeom>
          <a:gradFill rotWithShape="0">
            <a:gsLst>
              <a:gs pos="0">
                <a:srgbClr val="6B8E54"/>
              </a:gs>
              <a:gs pos="100000">
                <a:srgbClr val="B5EE8F"/>
              </a:gs>
            </a:gsLst>
            <a:lin ang="10800000"/>
          </a:gra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Работа над проектом дает возможность задействовать в процессе обучения не только интеллект, опыт, сознание человека, а и  чувство, эмоции, волевые качества, оказывает содействие "погружению" в учебный материал, определению личностью своего эмоционально-ценностного отношения , повышению эффективности усвоения, дает ощущение успеха.</a:t>
            </a:r>
            <a:endParaRPr lang="ru-RU"/>
          </a:p>
        </p:txBody>
      </p:sp>
      <p:pic>
        <p:nvPicPr>
          <p:cNvPr id="22529" name="Picture 1" descr="C:\Users\Adminushka\Desktop\025-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16292"/>
            <a:ext cx="2000264" cy="2003598"/>
          </a:xfrm>
          <a:prstGeom prst="rect">
            <a:avLst/>
          </a:prstGeom>
          <a:noFill/>
        </p:spPr>
      </p:pic>
      <p:pic>
        <p:nvPicPr>
          <p:cNvPr id="22530" name="Picture 2" descr="C:\Users\Adminushka\Desktop\0043-034-.jpg"/>
          <p:cNvPicPr>
            <a:picLocks noChangeAspect="1" noChangeArrowheads="1"/>
          </p:cNvPicPr>
          <p:nvPr/>
        </p:nvPicPr>
        <p:blipFill>
          <a:blip r:embed="rId3"/>
          <a:srcRect l="17718" r="23813" b="2901"/>
          <a:stretch>
            <a:fillRect/>
          </a:stretch>
        </p:blipFill>
        <p:spPr bwMode="auto">
          <a:xfrm>
            <a:off x="7000892" y="571480"/>
            <a:ext cx="1928826" cy="19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ustomShape 1"/>
          <p:cNvSpPr>
            <a:spLocks noChangeArrowheads="1"/>
          </p:cNvSpPr>
          <p:nvPr/>
        </p:nvSpPr>
        <p:spPr bwMode="auto">
          <a:xfrm>
            <a:off x="357188" y="571500"/>
            <a:ext cx="8143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Деятельностный аспект личного  вклада в развитие образования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13314" name="CustomShape 2"/>
          <p:cNvSpPr>
            <a:spLocks noChangeArrowheads="1"/>
          </p:cNvSpPr>
          <p:nvPr/>
        </p:nvSpPr>
        <p:spPr bwMode="auto">
          <a:xfrm>
            <a:off x="500063" y="1785938"/>
            <a:ext cx="7715250" cy="1004887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Структурирование содержания курса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физики с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внедрением  проектной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деятельности (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определяет ряд тем, изучение которых возможно организовать проектным методом.)</a:t>
            </a:r>
            <a:endParaRPr lang="ru-RU" dirty="0"/>
          </a:p>
        </p:txBody>
      </p:sp>
      <p:sp>
        <p:nvSpPr>
          <p:cNvPr id="13315" name="CustomShape 3"/>
          <p:cNvSpPr>
            <a:spLocks noChangeArrowheads="1"/>
          </p:cNvSpPr>
          <p:nvPr/>
        </p:nvSpPr>
        <p:spPr bwMode="auto">
          <a:xfrm>
            <a:off x="500063" y="5286375"/>
            <a:ext cx="7715250" cy="395288"/>
          </a:xfrm>
          <a:prstGeom prst="rect">
            <a:avLst/>
          </a:prstGeom>
          <a:solidFill>
            <a:srgbClr val="B7E99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</a:rPr>
              <a:t>Организация проектной деятельности на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</a:rPr>
              <a:t>уроках физики</a:t>
            </a:r>
            <a:endParaRPr lang="ru-RU" dirty="0"/>
          </a:p>
        </p:txBody>
      </p:sp>
      <p:sp>
        <p:nvSpPr>
          <p:cNvPr id="13316" name="CustomShape 4"/>
          <p:cNvSpPr>
            <a:spLocks noChangeArrowheads="1"/>
          </p:cNvSpPr>
          <p:nvPr/>
        </p:nvSpPr>
        <p:spPr bwMode="auto">
          <a:xfrm>
            <a:off x="500063" y="4214813"/>
            <a:ext cx="7715250" cy="700087"/>
          </a:xfrm>
          <a:prstGeom prst="rect">
            <a:avLst/>
          </a:prstGeom>
          <a:solidFill>
            <a:srgbClr val="B7E996"/>
          </a:solidFill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Отбор оптимальных методов, используемых в проектной деятельности</a:t>
            </a:r>
            <a:endParaRPr lang="ru-RU"/>
          </a:p>
        </p:txBody>
      </p:sp>
      <p:sp>
        <p:nvSpPr>
          <p:cNvPr id="13317" name="CustomShape 5"/>
          <p:cNvSpPr>
            <a:spLocks noChangeArrowheads="1"/>
          </p:cNvSpPr>
          <p:nvPr/>
        </p:nvSpPr>
        <p:spPr bwMode="auto">
          <a:xfrm>
            <a:off x="500063" y="3000375"/>
            <a:ext cx="7715250" cy="1004888"/>
          </a:xfrm>
          <a:prstGeom prst="rect">
            <a:avLst/>
          </a:prstGeom>
          <a:solidFill>
            <a:srgbClr val="B7E996"/>
          </a:solidFill>
          <a:ln w="19080">
            <a:solidFill>
              <a:srgbClr val="90C226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Структурирование каждого урока в соответствии с логикой познавательной деятельности и тематикой, предусмотренной учебной программой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0"/>
          <p:cNvSpPr txBox="1">
            <a:spLocks/>
          </p:cNvSpPr>
          <p:nvPr/>
        </p:nvSpPr>
        <p:spPr>
          <a:xfrm>
            <a:off x="214282" y="0"/>
            <a:ext cx="8686800" cy="838200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Деятельностный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аспект личного  вклада в развитие образования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500174"/>
          <a:ext cx="8501124" cy="1143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66"/>
                <a:gridCol w="214314"/>
                <a:gridCol w="4214844"/>
              </a:tblGrid>
              <a:tr h="5715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Технологии на основе активизации деятельности учащихся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ИКТ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проектов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CC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00166" y="3000373"/>
          <a:ext cx="6494402" cy="31308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4170"/>
                <a:gridCol w="3190232"/>
              </a:tblGrid>
              <a:tr h="39567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Сущность метода</a:t>
                      </a:r>
                      <a:r>
                        <a:rPr lang="ru-RU" sz="2000" b="1" baseline="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</a:t>
                      </a:r>
                      <a:endParaRPr lang="ru-RU" sz="2000" b="1" dirty="0">
                        <a:solidFill>
                          <a:srgbClr val="0027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343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Компоненты</a:t>
                      </a:r>
                      <a:r>
                        <a:rPr lang="ru-RU" sz="2000" b="1" kern="1200" baseline="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метода проектов</a:t>
                      </a:r>
                      <a:endParaRPr lang="ru-RU" sz="2000" b="1" dirty="0">
                        <a:solidFill>
                          <a:srgbClr val="002774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Структурные элементы</a:t>
                      </a:r>
                      <a:endParaRPr lang="ru-RU" sz="2000" b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642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Мотивационный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Установочный момент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</a:tr>
              <a:tr h="3552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Ориентационно-целевой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</a:tr>
              <a:tr h="6393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Содержательно-операционный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Правила, действие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</a:tr>
              <a:tr h="35520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Оценочный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rgbClr val="002774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2000" b="0" i="1" kern="1200" dirty="0" smtClean="0">
                        <a:solidFill>
                          <a:srgbClr val="002774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00834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857</Words>
  <PresentationFormat>Экран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Adminushka</dc:creator>
  <cp:lastModifiedBy>admin</cp:lastModifiedBy>
  <cp:revision>47</cp:revision>
  <dcterms:modified xsi:type="dcterms:W3CDTF">2017-02-02T19:45:42Z</dcterms:modified>
</cp:coreProperties>
</file>