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33CC"/>
    <a:srgbClr val="FF3300"/>
    <a:srgbClr val="FF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85792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259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59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9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59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59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9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59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59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259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D9F1C7-5209-4811-8508-ABE998E1B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45F87-90C0-49E8-BCB5-90E2207A33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75CF0-1D80-49D9-B24A-B210E45C6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3A1770-AFE8-418E-9E17-B9C2461076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D4639-7BC2-40BD-BEC3-025931E0E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EA006-0D69-49C5-B72F-471FE6268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D3758-ED35-427A-9F4C-37F9E8B21A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0B457-880A-4B8D-9426-05042AA97F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9DEFF-193E-46CF-831A-3B31BE6FD7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F7B10-2C9B-48ED-82DA-A84F2D14F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CDB63-0448-47D4-B7EC-44DA9D711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9E24-713D-4971-A08E-3091B48B7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aseline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aseline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aseline="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aseline="0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aseline="0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aseline="0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 baseline="0"/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ru-RU"/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ru-RU"/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E06A9D42-11EF-442B-A3C8-A72372105F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arson.ru/images/Himia_jpeg_big/6-0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4114800"/>
            <a:ext cx="3352800" cy="1219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800" dirty="0" smtClean="0"/>
              <a:t>Презентацию подготовила ученица 10 А класса 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dirty="0" err="1" smtClean="0"/>
              <a:t>Щадрина</a:t>
            </a:r>
            <a:r>
              <a:rPr lang="ru-RU" sz="1800" dirty="0" smtClean="0"/>
              <a:t> Ирина</a:t>
            </a:r>
            <a:endParaRPr lang="ru-RU" sz="1800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85750" y="990600"/>
            <a:ext cx="8553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Жидкое состояние вещества</a:t>
            </a:r>
          </a:p>
        </p:txBody>
      </p:sp>
      <p:pic>
        <p:nvPicPr>
          <p:cNvPr id="4101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44259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554663" cy="852488"/>
          </a:xfrm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Виды жесткости.</a:t>
            </a:r>
          </a:p>
        </p:txBody>
      </p:sp>
      <p:pic>
        <p:nvPicPr>
          <p:cNvPr id="164869" name="Picture 5" descr="Картинка 1 из 1088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2350" t="39667" r="36539" b="6348"/>
          <a:stretch>
            <a:fillRect/>
          </a:stretch>
        </p:blipFill>
        <p:spPr>
          <a:xfrm>
            <a:off x="5486400" y="2017713"/>
            <a:ext cx="3276600" cy="4114800"/>
          </a:xfrm>
          <a:noFill/>
          <a:ln/>
        </p:spPr>
      </p:pic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457200" y="1009650"/>
            <a:ext cx="411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aseline="0"/>
              <a:t> </a:t>
            </a:r>
            <a:r>
              <a:rPr lang="ru-RU" sz="2800" baseline="0">
                <a:solidFill>
                  <a:srgbClr val="FF3300"/>
                </a:solidFill>
              </a:rPr>
              <a:t>Общая жесткость</a:t>
            </a:r>
            <a:r>
              <a:rPr lang="ru-RU" sz="2800" baseline="0"/>
              <a:t> состоит из временной и постоянной жесткости</a:t>
            </a:r>
            <a:r>
              <a:rPr lang="ru-RU" baseline="0"/>
              <a:t>.</a:t>
            </a:r>
          </a:p>
          <a:p>
            <a:pPr>
              <a:buFontTx/>
              <a:buChar char="•"/>
            </a:pPr>
            <a:endParaRPr lang="ru-RU" sz="2400" baseline="0"/>
          </a:p>
          <a:p>
            <a:pPr>
              <a:buFontTx/>
              <a:buChar char="•"/>
            </a:pPr>
            <a:r>
              <a:rPr lang="ru-RU" sz="2400" baseline="0">
                <a:solidFill>
                  <a:srgbClr val="FF3300"/>
                </a:solidFill>
              </a:rPr>
              <a:t>Временная</a:t>
            </a:r>
            <a:r>
              <a:rPr lang="ru-RU" sz="2400" baseline="0"/>
              <a:t>( устранимая)- карбонатная жесткость.</a:t>
            </a:r>
          </a:p>
          <a:p>
            <a:endParaRPr lang="ru-RU" sz="2400" baseline="0"/>
          </a:p>
          <a:p>
            <a:pPr>
              <a:buFontTx/>
              <a:buChar char="•"/>
            </a:pPr>
            <a:r>
              <a:rPr lang="ru-RU" sz="2400" baseline="0">
                <a:solidFill>
                  <a:srgbClr val="FF3300"/>
                </a:solidFill>
              </a:rPr>
              <a:t>Постоянная</a:t>
            </a:r>
            <a:r>
              <a:rPr lang="ru-RU" sz="2400" baseline="0"/>
              <a:t> жесткость не устраняется даже длительным кипячением.</a:t>
            </a:r>
          </a:p>
          <a:p>
            <a:pPr>
              <a:buFontTx/>
              <a:buChar char="•"/>
            </a:pPr>
            <a:endParaRPr lang="ru-RU" sz="2400" baseline="0"/>
          </a:p>
          <a:p>
            <a:pPr>
              <a:buFontTx/>
              <a:buChar char="•"/>
            </a:pPr>
            <a:endParaRPr lang="ru-RU" sz="2400" baseline="0"/>
          </a:p>
          <a:p>
            <a:pPr>
              <a:buFontTx/>
              <a:buChar char="•"/>
            </a:pPr>
            <a:endParaRPr lang="ru-RU" sz="2400" baseline="0"/>
          </a:p>
          <a:p>
            <a:pPr>
              <a:buFontTx/>
              <a:buChar char="•"/>
            </a:pPr>
            <a:endParaRPr lang="ru-RU" sz="2400" baseline="0"/>
          </a:p>
          <a:p>
            <a:pPr>
              <a:buFontTx/>
              <a:buChar char="•"/>
            </a:pPr>
            <a:endParaRPr lang="ru-RU" baseline="0"/>
          </a:p>
          <a:p>
            <a:pPr>
              <a:buFontTx/>
              <a:buChar char="•"/>
            </a:pPr>
            <a:endParaRPr lang="ru-RU" baseline="0"/>
          </a:p>
          <a:p>
            <a:pPr>
              <a:buFontTx/>
              <a:buChar char="•"/>
            </a:pPr>
            <a:endParaRPr lang="ru-RU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638800" cy="838200"/>
          </a:xfrm>
        </p:spPr>
        <p:txBody>
          <a:bodyPr/>
          <a:lstStyle/>
          <a:p>
            <a:r>
              <a:rPr lang="ru-RU" sz="4000" b="1"/>
              <a:t>ВИДЫ ЖЕСТКОСТИ</a:t>
            </a:r>
            <a:r>
              <a:rPr lang="ru-RU" sz="4000"/>
              <a:t>.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7630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rgbClr val="FF33CC"/>
                </a:solidFill>
              </a:rPr>
              <a:t>КАРБОНАТНАЯ</a:t>
            </a:r>
            <a:r>
              <a:rPr lang="ru-RU" sz="2800"/>
              <a:t> жесткость зависит от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содержания в воде гидрокарбонатов   кальция и магния Са(НСО</a:t>
            </a:r>
            <a:r>
              <a:rPr lang="ru-RU" sz="2800" baseline="-25000"/>
              <a:t>3</a:t>
            </a:r>
            <a:r>
              <a:rPr lang="ru-RU" sz="2800"/>
              <a:t>)</a:t>
            </a:r>
            <a:r>
              <a:rPr lang="ru-RU" sz="2800" baseline="-25000"/>
              <a:t>2</a:t>
            </a:r>
            <a:r>
              <a:rPr lang="ru-RU" sz="2800"/>
              <a:t>, Mg(HCO</a:t>
            </a:r>
            <a:r>
              <a:rPr lang="ru-RU" sz="2800" baseline="-25000"/>
              <a:t>3</a:t>
            </a:r>
            <a:r>
              <a:rPr lang="ru-RU" sz="2800"/>
              <a:t>)</a:t>
            </a:r>
            <a:r>
              <a:rPr lang="ru-RU" sz="2800" baseline="-25000"/>
              <a:t>2</a:t>
            </a:r>
            <a:r>
              <a:rPr lang="ru-RU" sz="2800"/>
              <a:t>.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rgbClr val="FF33CC"/>
                </a:solidFill>
              </a:rPr>
              <a:t>Некарбонатная</a:t>
            </a:r>
            <a:r>
              <a:rPr lang="ru-RU" sz="2800"/>
              <a:t> жесткость вызвана присутствием в воде других солей, например сульфатов кальция и магния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СаSO</a:t>
            </a:r>
            <a:r>
              <a:rPr lang="ru-RU" sz="2800" baseline="-25000"/>
              <a:t>4</a:t>
            </a:r>
            <a:r>
              <a:rPr lang="ru-RU" sz="2800"/>
              <a:t>, MgSO</a:t>
            </a:r>
            <a:r>
              <a:rPr lang="ru-RU" sz="2800" baseline="-25000"/>
              <a:t>4</a:t>
            </a: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</a:t>
            </a:r>
            <a:r>
              <a:rPr lang="ru-RU" sz="2800">
                <a:solidFill>
                  <a:srgbClr val="FF33CC"/>
                </a:solidFill>
              </a:rPr>
              <a:t>Кислые соли-</a:t>
            </a:r>
            <a:r>
              <a:rPr lang="ru-RU" sz="2800"/>
              <a:t> продукт неполного замещения атомов водорода в кислоте.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64438" cy="762000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«жесткая» вода?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4648200" cy="407511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Жесткая вода- это накипь на деталях бытовой техники , стенках котлов и радиаторов.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 жесткой воде плохо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  разваривается мясо.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 жесткой воде не мылится мыло.</a:t>
            </a:r>
          </a:p>
        </p:txBody>
      </p:sp>
      <p:pic>
        <p:nvPicPr>
          <p:cNvPr id="167940" name="Picture 4" descr="жестк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33600"/>
            <a:ext cx="3778250" cy="4479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r>
              <a:rPr lang="ru-RU" b="1"/>
              <a:t>Устранение жесткости</a:t>
            </a:r>
            <a:r>
              <a:rPr lang="ru-RU"/>
              <a:t>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562600" cy="4267200"/>
          </a:xfrm>
        </p:spPr>
        <p:txBody>
          <a:bodyPr/>
          <a:lstStyle/>
          <a:p>
            <a:r>
              <a:rPr lang="ru-RU" sz="2800" u="sng"/>
              <a:t>Кипячение </a:t>
            </a:r>
            <a:r>
              <a:rPr lang="ru-RU" sz="2800"/>
              <a:t>переводит растворимые гидрокарбо -наты в нерастворимые карбонаты.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Са(НСО</a:t>
            </a:r>
            <a:r>
              <a:rPr lang="ru-RU" sz="2800" baseline="-25000"/>
              <a:t>3)2 </a:t>
            </a:r>
            <a:r>
              <a:rPr lang="ru-RU" sz="2800"/>
              <a:t>=СаСО</a:t>
            </a:r>
            <a:r>
              <a:rPr lang="ru-RU" sz="2800" baseline="-25000"/>
              <a:t>3</a:t>
            </a:r>
            <a:r>
              <a:rPr lang="ru-RU" sz="2800"/>
              <a:t>+Н</a:t>
            </a:r>
            <a:r>
              <a:rPr lang="ru-RU" sz="2800" baseline="-25000"/>
              <a:t>2</a:t>
            </a:r>
            <a:r>
              <a:rPr lang="ru-RU" sz="2800"/>
              <a:t>О+СО</a:t>
            </a:r>
            <a:r>
              <a:rPr lang="ru-RU" sz="2800" baseline="-25000"/>
              <a:t>2</a:t>
            </a:r>
          </a:p>
          <a:p>
            <a:r>
              <a:rPr lang="ru-RU" sz="2800" u="sng"/>
              <a:t>Метод осаждения</a:t>
            </a:r>
            <a:r>
              <a:rPr lang="ru-RU" sz="2800"/>
              <a:t> и ионного обмена переводит ионы Са</a:t>
            </a:r>
            <a:r>
              <a:rPr lang="ru-RU" sz="2800" baseline="30000"/>
              <a:t>2+</a:t>
            </a: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   и Мg</a:t>
            </a:r>
            <a:r>
              <a:rPr lang="ru-RU" sz="2800" baseline="30000"/>
              <a:t>2+</a:t>
            </a:r>
            <a:r>
              <a:rPr lang="ru-RU" sz="2800"/>
              <a:t> в нерастворимые соединения.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  <a:endParaRPr lang="ru-RU" sz="2800" baseline="-25000"/>
          </a:p>
          <a:p>
            <a:endParaRPr lang="ru-RU" sz="2800"/>
          </a:p>
        </p:txBody>
      </p:sp>
      <p:pic>
        <p:nvPicPr>
          <p:cNvPr id="166916" name="Picture 4" descr="иони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2892425" cy="4437063"/>
          </a:xfrm>
          <a:prstGeom prst="rect">
            <a:avLst/>
          </a:prstGeom>
          <a:noFill/>
        </p:spPr>
      </p:pic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066800" y="5424488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не.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fs1.ppt4web.ru/images/2966/55756/64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fs1.ppt4web.ru/images/2966/55756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7239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aseline="0">
                <a:latin typeface="Castellar" pitchFamily="18" charset="0"/>
              </a:rPr>
              <a:t>Сегодня мы с вами должны вспомнить, чем отличаются жидкости от газов, и узнать, почему вода бывает «</a:t>
            </a:r>
            <a:r>
              <a:rPr lang="ru-RU" sz="3600" baseline="0">
                <a:solidFill>
                  <a:schemeClr val="hlink"/>
                </a:solidFill>
                <a:latin typeface="Castellar" pitchFamily="18" charset="0"/>
              </a:rPr>
              <a:t>жесткой</a:t>
            </a:r>
            <a:r>
              <a:rPr lang="ru-RU" sz="3600" baseline="0">
                <a:latin typeface="Castellar" pitchFamily="18" charset="0"/>
              </a:rPr>
              <a:t>».</a:t>
            </a:r>
          </a:p>
        </p:txBody>
      </p:sp>
      <p:pic>
        <p:nvPicPr>
          <p:cNvPr id="115720" name="Picture 8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419600"/>
            <a:ext cx="7823200" cy="2209800"/>
          </a:xfrm>
          <a:prstGeom prst="rect">
            <a:avLst/>
          </a:prstGeom>
          <a:noFill/>
        </p:spPr>
      </p:pic>
      <p:sp>
        <p:nvSpPr>
          <p:cNvPr id="115721" name="Rectangle 9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4495800" cy="10810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3124200" y="2133600"/>
            <a:ext cx="2514600" cy="1905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98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aseline="0"/>
              <a:t>План изучения новой темы</a:t>
            </a: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1295400" y="4267200"/>
            <a:ext cx="2057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baseline="0"/>
              <a:t>Физические </a:t>
            </a:r>
          </a:p>
          <a:p>
            <a:pPr algn="ctr"/>
            <a:r>
              <a:rPr lang="ru-RU" b="1" baseline="0"/>
              <a:t>Свойства </a:t>
            </a:r>
          </a:p>
          <a:p>
            <a:pPr algn="ctr"/>
            <a:r>
              <a:rPr lang="ru-RU" b="1" baseline="0"/>
              <a:t>Воды</a:t>
            </a:r>
          </a:p>
          <a:p>
            <a:pPr algn="ctr"/>
            <a:r>
              <a:rPr lang="ru-RU" b="1" baseline="0"/>
              <a:t>3</a:t>
            </a:r>
            <a:endParaRPr lang="ru-RU" baseline="0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1295400" y="1219200"/>
            <a:ext cx="1752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baseline="0"/>
              <a:t>Особенности </a:t>
            </a:r>
          </a:p>
          <a:p>
            <a:pPr algn="ctr"/>
            <a:r>
              <a:rPr lang="ru-RU" b="1" baseline="0"/>
              <a:t>Жидкостей</a:t>
            </a:r>
          </a:p>
          <a:p>
            <a:pPr algn="ctr"/>
            <a:r>
              <a:rPr lang="ru-RU" b="1" baseline="0"/>
              <a:t>1</a:t>
            </a: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6172200" y="4191000"/>
            <a:ext cx="1905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baseline="0"/>
              <a:t>Жесткость воды</a:t>
            </a:r>
          </a:p>
          <a:p>
            <a:pPr algn="ctr"/>
            <a:r>
              <a:rPr lang="ru-RU" b="1" baseline="0"/>
              <a:t>4</a:t>
            </a: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400800" y="1143000"/>
            <a:ext cx="2057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baseline="0"/>
              <a:t>Вода в природе</a:t>
            </a:r>
          </a:p>
          <a:p>
            <a:pPr algn="ctr"/>
            <a:r>
              <a:rPr lang="ru-RU" b="1" baseline="0"/>
              <a:t>2</a:t>
            </a:r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V="1">
            <a:off x="5486400" y="19812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 flipH="1">
            <a:off x="2819400" y="37338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 flipH="1" flipV="1">
            <a:off x="2895600" y="1981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>
            <a:off x="5410200" y="36576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 animBg="1"/>
      <p:bldP spid="140301" grpId="0" animBg="1"/>
      <p:bldP spid="140302" grpId="0" animBg="1"/>
      <p:bldP spid="1403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Особенности жидкого </a:t>
            </a:r>
            <a:br>
              <a:rPr lang="ru-RU"/>
            </a:br>
            <a:r>
              <a:rPr lang="ru-RU"/>
              <a:t>состояния вещества.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FF3300"/>
                </a:solidFill>
              </a:rPr>
              <a:t>1.</a:t>
            </a:r>
            <a:r>
              <a:rPr lang="ru-RU" sz="2400"/>
              <a:t>Молекулы находятся непосредственно друг возле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друга, поэтому жидкости – малосжимаемы, в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отличие от газов;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3300"/>
                </a:solidFill>
              </a:rPr>
              <a:t>2.</a:t>
            </a:r>
            <a:r>
              <a:rPr lang="ru-RU" sz="2400"/>
              <a:t> Текучи,т.е. не имеют формы , а принимают форму сосуда, в котором находятся;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3300"/>
                </a:solidFill>
              </a:rPr>
              <a:t>3.</a:t>
            </a:r>
            <a:r>
              <a:rPr lang="ru-RU" sz="2400"/>
              <a:t>В состоянии невесомости принимают форму шара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или круглой капли.</a:t>
            </a:r>
            <a:endParaRPr lang="ru-RU"/>
          </a:p>
        </p:txBody>
      </p:sp>
      <p:pic>
        <p:nvPicPr>
          <p:cNvPr id="145414" name="Picture 6" descr="Рисунок магист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800600"/>
            <a:ext cx="23622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4876800" cy="914400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Вода в природе.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8768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Важнейшим жидким веществом является вода, которая покрывает </a:t>
            </a:r>
            <a:r>
              <a:rPr lang="ru-RU" sz="2000">
                <a:solidFill>
                  <a:srgbClr val="FF33CC"/>
                </a:solidFill>
              </a:rPr>
              <a:t>2/3</a:t>
            </a:r>
            <a:r>
              <a:rPr lang="ru-RU" sz="2000"/>
              <a:t> поверхности Земли. </a:t>
            </a:r>
            <a:r>
              <a:rPr lang="ru-RU" sz="2000">
                <a:solidFill>
                  <a:srgbClr val="FF33CC"/>
                </a:solidFill>
              </a:rPr>
              <a:t>97,2 </a:t>
            </a:r>
            <a:r>
              <a:rPr lang="ru-RU" sz="2000"/>
              <a:t>% общего запаса приходится на  воды Мирового океана. Запас пресной воды на Земле всего </a:t>
            </a:r>
            <a:r>
              <a:rPr lang="ru-RU" sz="2000">
                <a:solidFill>
                  <a:srgbClr val="FF33CC"/>
                </a:solidFill>
              </a:rPr>
              <a:t>2,8%,</a:t>
            </a:r>
            <a:r>
              <a:rPr lang="ru-RU" sz="2000"/>
              <a:t>но из них пригодна  к использованию лишь </a:t>
            </a:r>
            <a:r>
              <a:rPr lang="ru-RU" sz="2000">
                <a:solidFill>
                  <a:srgbClr val="FF33CC"/>
                </a:solidFill>
              </a:rPr>
              <a:t>0,3%</a:t>
            </a:r>
            <a:r>
              <a:rPr lang="ru-RU" sz="2000"/>
              <a:t> водных ресурсов. Животные, растения и человек на </a:t>
            </a:r>
            <a:r>
              <a:rPr lang="ru-RU" sz="2000">
                <a:solidFill>
                  <a:srgbClr val="FF33CC"/>
                </a:solidFill>
              </a:rPr>
              <a:t>70-80  %</a:t>
            </a:r>
            <a:r>
              <a:rPr lang="ru-RU" sz="2000"/>
              <a:t> состоят из воды, потеря </a:t>
            </a:r>
            <a:r>
              <a:rPr lang="ru-RU" sz="2000">
                <a:solidFill>
                  <a:srgbClr val="FF33CC"/>
                </a:solidFill>
              </a:rPr>
              <a:t>15-20 %</a:t>
            </a:r>
            <a:r>
              <a:rPr lang="ru-RU" sz="2000"/>
              <a:t> массы тела в результате обезвоживания приводит к гибели организма. Благодаря круговороту воды в природе её запасы практически неисчерпаемы. Круговорот воды состоит из 2 процессов: </a:t>
            </a:r>
            <a:r>
              <a:rPr lang="ru-RU" sz="2000">
                <a:solidFill>
                  <a:srgbClr val="FF33CC"/>
                </a:solidFill>
              </a:rPr>
              <a:t>испарения и</a:t>
            </a:r>
            <a:r>
              <a:rPr lang="ru-RU" sz="2000"/>
              <a:t> </a:t>
            </a:r>
            <a:r>
              <a:rPr lang="ru-RU" sz="2000">
                <a:solidFill>
                  <a:srgbClr val="FF33CC"/>
                </a:solidFill>
              </a:rPr>
              <a:t>конденсации.</a:t>
            </a:r>
          </a:p>
        </p:txBody>
      </p:sp>
      <p:pic>
        <p:nvPicPr>
          <p:cNvPr id="148485" name="Picture 5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3138488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14313"/>
            <a:ext cx="7038975" cy="852487"/>
          </a:xfrm>
        </p:spPr>
        <p:txBody>
          <a:bodyPr/>
          <a:lstStyle/>
          <a:p>
            <a:r>
              <a:rPr lang="ru-RU"/>
              <a:t>Чем уникальна вода?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553200" cy="47244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Физические свойства воды обусловлены строением её молекул, а также  межмолекулярными связями.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Молекулы воды имеют угловую форму, величина угла НОН равна </a:t>
            </a:r>
            <a:r>
              <a:rPr lang="ru-RU" sz="2800">
                <a:solidFill>
                  <a:schemeClr val="hlink"/>
                </a:solidFill>
              </a:rPr>
              <a:t>104 </a:t>
            </a:r>
            <a:r>
              <a:rPr lang="ru-RU" sz="2800" baseline="30000">
                <a:solidFill>
                  <a:srgbClr val="FF3300"/>
                </a:solidFill>
              </a:rPr>
              <a:t>0</a:t>
            </a:r>
            <a:r>
              <a:rPr lang="ru-RU" sz="2800"/>
              <a:t>. Это приводит к появлению в молекуле 2 полюсов. Электронная плотность смещается к атому кислорода. Полярность молекулы воды делает её универсальным растворителем.</a:t>
            </a:r>
            <a:endParaRPr lang="ru-RU" sz="2800">
              <a:cs typeface="Tahoma" pitchFamily="34" charset="0"/>
            </a:endParaRPr>
          </a:p>
        </p:txBody>
      </p:sp>
      <p:pic>
        <p:nvPicPr>
          <p:cNvPr id="149508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524000"/>
            <a:ext cx="2209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1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905000"/>
            <a:ext cx="1828800" cy="1747838"/>
          </a:xfrm>
          <a:prstGeom prst="rect">
            <a:avLst/>
          </a:prstGeom>
          <a:noFill/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57200" y="0"/>
            <a:ext cx="7494588" cy="862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baseline="0"/>
              <a:t>Вода имеет аномально высокую температуру плавления и кипения.</a:t>
            </a:r>
          </a:p>
          <a:p>
            <a:r>
              <a:rPr lang="ru-RU" sz="2000" b="1" baseline="0"/>
              <a:t>Сравните молекулярные массы  воды и  других гидридов элементов </a:t>
            </a:r>
          </a:p>
          <a:p>
            <a:r>
              <a:rPr lang="ru-RU" sz="2000" b="1" baseline="0"/>
              <a:t>    6 А группы с их температурами кипения.</a:t>
            </a:r>
          </a:p>
          <a:p>
            <a:endParaRPr lang="ru-RU" sz="2000" b="1" baseline="0"/>
          </a:p>
          <a:p>
            <a:r>
              <a:rPr lang="ru-RU" sz="2000" b="1" baseline="0"/>
              <a:t>Н2О – М(Н2О) = 18 г/ моль </a:t>
            </a:r>
          </a:p>
          <a:p>
            <a:r>
              <a:rPr lang="ru-RU" sz="2000" b="1" baseline="0"/>
              <a:t>                                         +</a:t>
            </a:r>
            <a:r>
              <a:rPr lang="ru-RU" sz="2000" b="1" baseline="0">
                <a:solidFill>
                  <a:srgbClr val="FF3300"/>
                </a:solidFill>
              </a:rPr>
              <a:t>100 </a:t>
            </a:r>
            <a:r>
              <a:rPr lang="ru-RU" sz="2000" b="1" baseline="30000">
                <a:solidFill>
                  <a:srgbClr val="FF3300"/>
                </a:solidFill>
              </a:rPr>
              <a:t>0</a:t>
            </a:r>
            <a:r>
              <a:rPr lang="ru-RU" sz="2000" b="1" baseline="0"/>
              <a:t>    </a:t>
            </a:r>
            <a:r>
              <a:rPr lang="ru-RU" sz="2000" b="1" baseline="0">
                <a:solidFill>
                  <a:srgbClr val="9966FF"/>
                </a:solidFill>
              </a:rPr>
              <a:t>Жидкость !</a:t>
            </a:r>
          </a:p>
          <a:p>
            <a:r>
              <a:rPr lang="ru-RU" sz="2000" b="1" baseline="0">
                <a:solidFill>
                  <a:srgbClr val="9966FF"/>
                </a:solidFill>
              </a:rPr>
              <a:t> </a:t>
            </a:r>
            <a:r>
              <a:rPr lang="ru-RU" sz="2000" b="1" baseline="0"/>
              <a:t>Н2S-   M(H2S) = 34 г/ моль</a:t>
            </a:r>
          </a:p>
          <a:p>
            <a:r>
              <a:rPr lang="ru-RU" sz="2000" b="1" baseline="0"/>
              <a:t>                                           -</a:t>
            </a:r>
            <a:r>
              <a:rPr lang="ru-RU" sz="2000" b="1" baseline="0">
                <a:solidFill>
                  <a:srgbClr val="FF3300"/>
                </a:solidFill>
              </a:rPr>
              <a:t>50 </a:t>
            </a:r>
            <a:r>
              <a:rPr lang="ru-RU" sz="2000" b="1" baseline="30000">
                <a:solidFill>
                  <a:srgbClr val="FF3300"/>
                </a:solidFill>
              </a:rPr>
              <a:t>0</a:t>
            </a:r>
            <a:r>
              <a:rPr lang="ru-RU" sz="2000" b="1" baseline="0"/>
              <a:t>       </a:t>
            </a:r>
            <a:r>
              <a:rPr lang="ru-RU" sz="2000" b="1" baseline="0">
                <a:solidFill>
                  <a:srgbClr val="9966FF"/>
                </a:solidFill>
              </a:rPr>
              <a:t>Газ</a:t>
            </a:r>
          </a:p>
          <a:p>
            <a:r>
              <a:rPr lang="ru-RU" sz="2000" b="1" baseline="0"/>
              <a:t>Н2Se- M (H2Se)= 81г/ моль  </a:t>
            </a:r>
          </a:p>
          <a:p>
            <a:r>
              <a:rPr lang="ru-RU" sz="2000" b="1" baseline="0"/>
              <a:t>                                           - </a:t>
            </a:r>
            <a:r>
              <a:rPr lang="ru-RU" sz="2000" b="1" baseline="0">
                <a:solidFill>
                  <a:srgbClr val="FF3300"/>
                </a:solidFill>
              </a:rPr>
              <a:t>42</a:t>
            </a:r>
            <a:r>
              <a:rPr lang="ru-RU" sz="2000" b="1" baseline="30000">
                <a:solidFill>
                  <a:srgbClr val="FF3300"/>
                </a:solidFill>
              </a:rPr>
              <a:t>0</a:t>
            </a:r>
            <a:r>
              <a:rPr lang="ru-RU" sz="2000" b="1" baseline="0"/>
              <a:t>         </a:t>
            </a:r>
            <a:r>
              <a:rPr lang="ru-RU" sz="2000" b="1" baseline="0">
                <a:solidFill>
                  <a:srgbClr val="9966FF"/>
                </a:solidFill>
              </a:rPr>
              <a:t>Газ</a:t>
            </a:r>
          </a:p>
          <a:p>
            <a:r>
              <a:rPr lang="ru-RU" sz="2000" b="1" baseline="0"/>
              <a:t>Н2Те- М(Н2Те) = 130 г/ моль </a:t>
            </a:r>
          </a:p>
          <a:p>
            <a:r>
              <a:rPr lang="ru-RU" sz="2000" baseline="0"/>
              <a:t>                                              </a:t>
            </a:r>
            <a:r>
              <a:rPr lang="ru-RU" sz="2000" b="1" baseline="0">
                <a:solidFill>
                  <a:srgbClr val="FF3300"/>
                </a:solidFill>
              </a:rPr>
              <a:t>0 </a:t>
            </a:r>
            <a:r>
              <a:rPr lang="ru-RU" sz="2000" b="1" baseline="30000">
                <a:solidFill>
                  <a:srgbClr val="FF3300"/>
                </a:solidFill>
              </a:rPr>
              <a:t>0</a:t>
            </a:r>
            <a:r>
              <a:rPr lang="ru-RU" sz="2000" baseline="0"/>
              <a:t>           </a:t>
            </a:r>
            <a:r>
              <a:rPr lang="ru-RU" sz="2000" b="1" baseline="0">
                <a:solidFill>
                  <a:srgbClr val="9966FF"/>
                </a:solidFill>
              </a:rPr>
              <a:t>Газ</a:t>
            </a:r>
          </a:p>
          <a:p>
            <a:r>
              <a:rPr lang="ru-RU" sz="2000" b="1" baseline="0">
                <a:solidFill>
                  <a:srgbClr val="9966FF"/>
                </a:solidFill>
              </a:rPr>
              <a:t> </a:t>
            </a:r>
          </a:p>
          <a:p>
            <a:r>
              <a:rPr lang="ru-RU" sz="2000" baseline="0">
                <a:solidFill>
                  <a:srgbClr val="FF3300"/>
                </a:solidFill>
              </a:rPr>
              <a:t>Вывод:</a:t>
            </a:r>
            <a:r>
              <a:rPr lang="ru-RU" sz="2000" baseline="0"/>
              <a:t> </a:t>
            </a:r>
            <a:r>
              <a:rPr lang="ru-RU" sz="2000" b="1" baseline="0"/>
              <a:t>В группах с увеличением молекулярной массы соединений увеличиваются температуры кипения и плавления  веществ.</a:t>
            </a:r>
          </a:p>
          <a:p>
            <a:endParaRPr lang="ru-RU" sz="2000" b="1" baseline="0"/>
          </a:p>
          <a:p>
            <a:r>
              <a:rPr lang="ru-RU" sz="2000" baseline="0">
                <a:solidFill>
                  <a:srgbClr val="FF3300"/>
                </a:solidFill>
              </a:rPr>
              <a:t>Причина </a:t>
            </a:r>
            <a:r>
              <a:rPr lang="ru-RU" sz="2000" b="1" baseline="0"/>
              <a:t>аномально  высокой температуры кипения воды наличие межмолекулярных  водородных связей.</a:t>
            </a:r>
          </a:p>
          <a:p>
            <a:endParaRPr lang="ru-RU" sz="2000" b="1" baseline="0"/>
          </a:p>
          <a:p>
            <a:endParaRPr lang="ru-RU" sz="2000" b="1" baseline="0"/>
          </a:p>
          <a:p>
            <a:endParaRPr lang="ru-RU" sz="2000" b="1" baseline="0"/>
          </a:p>
          <a:p>
            <a:endParaRPr lang="ru-RU" sz="2000" baseline="0"/>
          </a:p>
          <a:p>
            <a:endParaRPr lang="ru-RU" sz="2000" baseline="0"/>
          </a:p>
          <a:p>
            <a:r>
              <a:rPr lang="ru-RU" sz="2000" baseline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9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9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9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9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7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852488"/>
          </a:xfrm>
        </p:spPr>
        <p:txBody>
          <a:bodyPr/>
          <a:lstStyle/>
          <a:p>
            <a:r>
              <a:rPr lang="ru-RU"/>
              <a:t>Ещё одна аномалия воды: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2017713"/>
            <a:ext cx="415448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FF3300"/>
                </a:solidFill>
              </a:rPr>
              <a:t>Лёд</a:t>
            </a:r>
            <a:r>
              <a:rPr lang="ru-RU"/>
              <a:t> благодаря водо-</a:t>
            </a:r>
          </a:p>
          <a:p>
            <a:pPr>
              <a:buFont typeface="Wingdings" pitchFamily="2" charset="2"/>
              <a:buNone/>
            </a:pPr>
            <a:r>
              <a:rPr lang="ru-RU"/>
              <a:t>родным связям имеет ячеистое строение и поэтому легче воды. Плотность его 0,92 г/ см</a:t>
            </a:r>
            <a:r>
              <a:rPr lang="ru-RU" baseline="30000"/>
              <a:t>3</a:t>
            </a:r>
            <a:r>
              <a:rPr lang="ru-RU"/>
              <a:t>.                                                   </a:t>
            </a:r>
          </a:p>
        </p:txBody>
      </p:sp>
      <p:pic>
        <p:nvPicPr>
          <p:cNvPr id="162820" name="Picture 4" descr="L32p6p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114800" cy="445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838200"/>
          </a:xfrm>
        </p:spPr>
        <p:txBody>
          <a:bodyPr/>
          <a:lstStyle/>
          <a:p>
            <a:r>
              <a:rPr lang="ru-RU"/>
              <a:t>Бывает ли вода «жесткой»?</a:t>
            </a:r>
          </a:p>
        </p:txBody>
      </p:sp>
      <p:pic>
        <p:nvPicPr>
          <p:cNvPr id="163845" name="Picture 5" descr="6-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10110" b="64777"/>
          <a:stretch>
            <a:fillRect/>
          </a:stretch>
        </p:blipFill>
        <p:spPr>
          <a:xfrm>
            <a:off x="457200" y="2019300"/>
            <a:ext cx="3124200" cy="3608388"/>
          </a:xfrm>
          <a:noFill/>
          <a:ln/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4038600" y="3140075"/>
            <a:ext cx="48625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Жесткость  природных вод может меняться в зависимости от года: она понижается зимой, а летом –повышается.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b="1" baseline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/>
            <a:endParaRPr lang="ru-RU" b="1" baseline="0">
              <a:latin typeface="Arial" charset="0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038600" y="1979613"/>
            <a:ext cx="46482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Природная вода, содержащая в растворе большое количество солей кальция и магния называется </a:t>
            </a:r>
            <a:r>
              <a:rPr lang="ru-RU" b="1" baseline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жесткой </a:t>
            </a:r>
            <a:r>
              <a:rPr lang="ru-RU" b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водой.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b="1" baseline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/>
            <a:endParaRPr lang="ru-RU" b="1" baseline="0">
              <a:latin typeface="Arial" charset="0"/>
            </a:endParaRP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4038600" y="4267200"/>
            <a:ext cx="48768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 солей кальция и магния в воде зависит и от состава почвы в водоносных слоях.</a:t>
            </a:r>
          </a:p>
          <a:p>
            <a:pPr marL="342900" indent="-342900" eaLnBrk="0" hangingPunct="0"/>
            <a:endParaRPr lang="ru-RU" b="1" baseline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718</TotalTime>
  <Words>582</Words>
  <Application>Microsoft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Палитра</vt:lpstr>
      <vt:lpstr>Слайд 1</vt:lpstr>
      <vt:lpstr>Слайд 2</vt:lpstr>
      <vt:lpstr>Слайд 3</vt:lpstr>
      <vt:lpstr>Особенности жидкого  состояния вещества.</vt:lpstr>
      <vt:lpstr>Вода в природе.</vt:lpstr>
      <vt:lpstr>Чем уникальна вода?</vt:lpstr>
      <vt:lpstr>Слайд 7</vt:lpstr>
      <vt:lpstr>Ещё одна аномалия воды:</vt:lpstr>
      <vt:lpstr>Бывает ли вода «жесткой»?</vt:lpstr>
      <vt:lpstr>Виды жесткости.</vt:lpstr>
      <vt:lpstr>ВИДЫ ЖЕСТКОСТИ.</vt:lpstr>
      <vt:lpstr>Что такое «жесткая» вода?</vt:lpstr>
      <vt:lpstr>Устранение жесткости.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Adminushka</cp:lastModifiedBy>
  <cp:revision>95</cp:revision>
  <cp:lastPrinted>1601-01-01T00:00:00Z</cp:lastPrinted>
  <dcterms:created xsi:type="dcterms:W3CDTF">1601-01-01T00:00:00Z</dcterms:created>
  <dcterms:modified xsi:type="dcterms:W3CDTF">2015-12-09T12:53:37Z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