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64" r:id="rId3"/>
    <p:sldId id="265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70" r:id="rId12"/>
    <p:sldId id="268" r:id="rId13"/>
    <p:sldId id="271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C3829-33D3-4D3F-9832-846129512FBF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24E10-EAE0-4B10-9ADA-E74D783FD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48F30-E61E-48B8-B80A-B759C73F18D9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EC9C-4EE3-4C83-B4F8-B6F1C32A6D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31B5E-2E4F-442C-95BB-4F47C1A51CCF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F6065-E955-490D-B53E-A7147F7D2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28A62-B3C5-421A-A104-76352B2D51CA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E92BD-DA8C-4935-9676-9721BCBA7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7BA13-FC15-4A41-BF07-77594D653496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E37924-93D3-4B23-8678-2BDA25D5FC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B5B87-EDEF-4DB8-A90B-AC0913368367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EF4B2-097B-48B2-ADBE-2DDDE5C1D7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555C2-1553-4E53-8151-3BF1B7DB21C8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6A21F-62FC-45D3-88F7-9E2A94B97B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16F4DC-663F-4530-BC79-26A8FCD6537E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6ADC5-57D6-482E-878E-A52FD612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60587-BDFC-4129-81E3-011ABFF567A4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8FC1F-C418-4133-BB2E-3AFECC27B1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47089D-EFDF-4270-84E7-FF9CD5746B74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BFEA02-F0B0-4C5A-A4A7-12C6BD24D4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068E4-0864-443B-9A48-A8BB7E42F366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DD743-D963-4BA3-ADB7-E147EC49FF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21F303F-8252-4F6B-B1E3-FF4DA5F5A1F4}" type="datetimeFigureOut">
              <a:rPr lang="en-US"/>
              <a:pPr>
                <a:defRPr/>
              </a:pPr>
              <a:t>4/3/2013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0447D2B-93B1-415F-B083-5E23F4729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304800"/>
            <a:ext cx="8534400" cy="6324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30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</a:rPr>
              <a:t>Закон Кулона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44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800" b="1" i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Задачи </a:t>
            </a:r>
          </a:p>
        </p:txBody>
      </p:sp>
      <p:sp>
        <p:nvSpPr>
          <p:cNvPr id="12291" name="TextBox 2"/>
          <p:cNvSpPr txBox="1">
            <a:spLocks noChangeArrowheads="1"/>
          </p:cNvSpPr>
          <p:nvPr/>
        </p:nvSpPr>
        <p:spPr bwMode="auto">
          <a:xfrm>
            <a:off x="2057400" y="1295400"/>
            <a:ext cx="50292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Качественная задача.</a:t>
            </a:r>
          </a:p>
        </p:txBody>
      </p:sp>
      <p:sp>
        <p:nvSpPr>
          <p:cNvPr id="12292" name="TextBox 3"/>
          <p:cNvSpPr txBox="1">
            <a:spLocks noChangeArrowheads="1"/>
          </p:cNvSpPr>
          <p:nvPr/>
        </p:nvSpPr>
        <p:spPr bwMode="auto">
          <a:xfrm>
            <a:off x="762000" y="1905000"/>
            <a:ext cx="77724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alibri" pitchFamily="34" charset="0"/>
              </a:rPr>
              <a:t>	</a:t>
            </a:r>
            <a:r>
              <a:rPr lang="ru-RU" sz="2400" b="1">
                <a:latin typeface="Calibri" pitchFamily="34" charset="0"/>
              </a:rPr>
              <a:t>1.На тонких шелковых нитях подвешены две одинаковые легкие бумажные гильзы. Известно, что одна из них заряжена, а другая – нет. Как определить, какая из них заряжена?</a:t>
            </a:r>
          </a:p>
          <a:p>
            <a:pPr algn="just"/>
            <a:r>
              <a:rPr lang="ru-RU" sz="2400" b="1">
                <a:latin typeface="Calibri" pitchFamily="34" charset="0"/>
              </a:rPr>
              <a:t>	А) Допустим, что гильзы – точечные тела.</a:t>
            </a:r>
          </a:p>
          <a:p>
            <a:pPr algn="just"/>
            <a:r>
              <a:rPr lang="ru-RU" sz="2400" b="1">
                <a:latin typeface="Calibri" pitchFamily="34" charset="0"/>
              </a:rPr>
              <a:t>	Б) Гильзы нельзя считать точечными телами.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981200" y="5257800"/>
            <a:ext cx="304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419600" y="5257800"/>
            <a:ext cx="3048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4" name="Прямая соединительная линия 33"/>
          <p:cNvCxnSpPr>
            <a:endCxn id="5" idx="0"/>
          </p:cNvCxnSpPr>
          <p:nvPr/>
        </p:nvCxnSpPr>
        <p:spPr>
          <a:xfrm rot="5400000">
            <a:off x="1714501" y="4838700"/>
            <a:ext cx="838200" cy="3175"/>
          </a:xfrm>
          <a:prstGeom prst="line">
            <a:avLst/>
          </a:prstGeom>
          <a:ln w="28575" cmpd="thickThin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 rot="5400000">
            <a:off x="4153694" y="4837906"/>
            <a:ext cx="838200" cy="158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>
            <a:off x="1905000" y="4419600"/>
            <a:ext cx="533400" cy="1588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343400" y="4419600"/>
            <a:ext cx="533400" cy="158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99" name="TextBox 42"/>
          <p:cNvSpPr txBox="1">
            <a:spLocks noChangeArrowheads="1"/>
          </p:cNvSpPr>
          <p:nvPr/>
        </p:nvSpPr>
        <p:spPr bwMode="auto">
          <a:xfrm>
            <a:off x="2438400" y="5867400"/>
            <a:ext cx="60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№ 1</a:t>
            </a:r>
          </a:p>
        </p:txBody>
      </p:sp>
      <p:sp>
        <p:nvSpPr>
          <p:cNvPr id="12300" name="Прямоугольник 43"/>
          <p:cNvSpPr>
            <a:spLocks noChangeArrowheads="1"/>
          </p:cNvSpPr>
          <p:nvPr/>
        </p:nvSpPr>
        <p:spPr bwMode="auto">
          <a:xfrm>
            <a:off x="4876800" y="5867400"/>
            <a:ext cx="5921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№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914400" y="609600"/>
            <a:ext cx="7086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Расчетная задача.</a:t>
            </a:r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685800" y="1524000"/>
            <a:ext cx="77724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>
                <a:latin typeface="Calibri" pitchFamily="34" charset="0"/>
              </a:rPr>
              <a:t>2. Два  одинаковых маленьких шарика заряжены разноименными зарядами. Заряд первого равен – 15 мкКл, заряд другого + 25 мкКл. Шарики приводят в соприкосновение и вновь разносят. Определите заряд каждого шарика после соприкосновения и силу их взаимодействия на расстоянии 5см.</a:t>
            </a:r>
          </a:p>
        </p:txBody>
      </p:sp>
      <p:sp>
        <p:nvSpPr>
          <p:cNvPr id="4" name="Овал 3"/>
          <p:cNvSpPr/>
          <p:nvPr/>
        </p:nvSpPr>
        <p:spPr>
          <a:xfrm>
            <a:off x="1219200" y="3276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2667000" y="3276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77000" y="3276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7162800" y="32766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590800" y="5257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800600" y="5257800"/>
            <a:ext cx="6858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346" name="TextBox 9"/>
          <p:cNvSpPr txBox="1">
            <a:spLocks noChangeArrowheads="1"/>
          </p:cNvSpPr>
          <p:nvPr/>
        </p:nvSpPr>
        <p:spPr bwMode="auto">
          <a:xfrm>
            <a:off x="685800" y="3657600"/>
            <a:ext cx="457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q</a:t>
            </a:r>
            <a:r>
              <a:rPr lang="en-US" b="1" baseline="-25000">
                <a:latin typeface="Calibri" pitchFamily="34" charset="0"/>
              </a:rPr>
              <a:t>1</a:t>
            </a:r>
            <a:endParaRPr lang="ru-RU">
              <a:latin typeface="Calibri" pitchFamily="34" charset="0"/>
            </a:endParaRPr>
          </a:p>
        </p:txBody>
      </p:sp>
      <p:sp>
        <p:nvSpPr>
          <p:cNvPr id="14347" name="Прямоугольник 10"/>
          <p:cNvSpPr>
            <a:spLocks noChangeArrowheads="1"/>
          </p:cNvSpPr>
          <p:nvPr/>
        </p:nvSpPr>
        <p:spPr bwMode="auto">
          <a:xfrm>
            <a:off x="3429000" y="3733800"/>
            <a:ext cx="3873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q</a:t>
            </a:r>
            <a:r>
              <a:rPr lang="en-US" b="1" baseline="-25000">
                <a:latin typeface="Calibri" pitchFamily="34" charset="0"/>
              </a:rPr>
              <a:t>2</a:t>
            </a:r>
            <a:endParaRPr lang="ru-RU">
              <a:latin typeface="Calibri" pitchFamily="34" charset="0"/>
            </a:endParaRPr>
          </a:p>
        </p:txBody>
      </p:sp>
      <p:sp>
        <p:nvSpPr>
          <p:cNvPr id="14348" name="Прямоугольник 13"/>
          <p:cNvSpPr>
            <a:spLocks noChangeArrowheads="1"/>
          </p:cNvSpPr>
          <p:nvPr/>
        </p:nvSpPr>
        <p:spPr bwMode="auto">
          <a:xfrm>
            <a:off x="2133600" y="5562600"/>
            <a:ext cx="50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q</a:t>
            </a:r>
            <a:r>
              <a:rPr lang="en-US" b="1" baseline="-25000">
                <a:latin typeface="Calibri" pitchFamily="34" charset="0"/>
              </a:rPr>
              <a:t>1</a:t>
            </a:r>
            <a:r>
              <a:rPr lang="en-US" b="1">
                <a:latin typeface="Calibri" pitchFamily="34" charset="0"/>
              </a:rPr>
              <a:t>´ </a:t>
            </a:r>
            <a:endParaRPr lang="ru-RU">
              <a:solidFill>
                <a:srgbClr val="FF0000"/>
              </a:solidFill>
              <a:latin typeface="Calibri" pitchFamily="34" charset="0"/>
            </a:endParaRPr>
          </a:p>
        </p:txBody>
      </p:sp>
      <p:sp>
        <p:nvSpPr>
          <p:cNvPr id="14349" name="Прямоугольник 14"/>
          <p:cNvSpPr>
            <a:spLocks noChangeArrowheads="1"/>
          </p:cNvSpPr>
          <p:nvPr/>
        </p:nvSpPr>
        <p:spPr bwMode="auto">
          <a:xfrm>
            <a:off x="5638800" y="5486400"/>
            <a:ext cx="455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</a:rPr>
              <a:t>q</a:t>
            </a:r>
            <a:r>
              <a:rPr lang="ru-RU" b="1" baseline="-25000">
                <a:latin typeface="Calibri" pitchFamily="34" charset="0"/>
              </a:rPr>
              <a:t>2</a:t>
            </a:r>
            <a:r>
              <a:rPr lang="en-US" b="1">
                <a:latin typeface="Calibri" pitchFamily="34" charset="0"/>
              </a:rPr>
              <a:t>´</a:t>
            </a:r>
            <a:endParaRPr lang="ru-RU">
              <a:latin typeface="Calibri" pitchFamily="34" charset="0"/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2895600" y="6172200"/>
            <a:ext cx="2209800" cy="1588"/>
          </a:xfrm>
          <a:prstGeom prst="line">
            <a:avLst/>
          </a:prstGeom>
          <a:ln w="28575">
            <a:solidFill>
              <a:schemeClr val="bg2">
                <a:lumMod val="25000"/>
              </a:schemeClr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657600" y="5638800"/>
            <a:ext cx="7620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5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см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09600" y="3124200"/>
            <a:ext cx="457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1)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1828800" y="4953000"/>
            <a:ext cx="5334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2</a:t>
            </a:r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+mn-lt"/>
                <a:cs typeface="+mn-cs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2"/>
          <p:cNvSpPr txBox="1">
            <a:spLocks noChangeArrowheads="1"/>
          </p:cNvSpPr>
          <p:nvPr/>
        </p:nvSpPr>
        <p:spPr bwMode="auto">
          <a:xfrm>
            <a:off x="914400" y="533400"/>
            <a:ext cx="6400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>
                <a:latin typeface="Calibri" pitchFamily="34" charset="0"/>
              </a:rPr>
              <a:t>Оформление решения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609600" y="1447800"/>
            <a:ext cx="2514600" cy="3694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Дано</a:t>
            </a:r>
            <a:r>
              <a:rPr lang="en-US">
                <a:latin typeface="Calibri" pitchFamily="34" charset="0"/>
              </a:rPr>
              <a:t>:</a:t>
            </a:r>
          </a:p>
          <a:p>
            <a:r>
              <a:rPr lang="ru-RU">
                <a:latin typeface="Calibri" pitchFamily="34" charset="0"/>
              </a:rPr>
              <a:t>одинаковые шарики</a:t>
            </a:r>
            <a:endParaRPr lang="en-US">
              <a:latin typeface="Calibri" pitchFamily="34" charset="0"/>
            </a:endParaRPr>
          </a:p>
          <a:p>
            <a:r>
              <a:rPr lang="en-US">
                <a:latin typeface="Calibri" pitchFamily="34" charset="0"/>
              </a:rPr>
              <a:t>q</a:t>
            </a:r>
            <a:r>
              <a:rPr lang="en-US" baseline="-25000">
                <a:latin typeface="Calibri" pitchFamily="34" charset="0"/>
              </a:rPr>
              <a:t>1 </a:t>
            </a:r>
            <a:r>
              <a:rPr lang="en-US">
                <a:latin typeface="Calibri" pitchFamily="34" charset="0"/>
              </a:rPr>
              <a:t>= -15</a:t>
            </a:r>
            <a:r>
              <a:rPr lang="ru-RU">
                <a:latin typeface="Calibri" pitchFamily="34" charset="0"/>
              </a:rPr>
              <a:t>мкКл</a:t>
            </a:r>
          </a:p>
          <a:p>
            <a:r>
              <a:rPr lang="en-US">
                <a:latin typeface="Calibri" pitchFamily="34" charset="0"/>
              </a:rPr>
              <a:t>q</a:t>
            </a:r>
            <a:r>
              <a:rPr lang="ru-RU" baseline="-25000">
                <a:latin typeface="Calibri" pitchFamily="34" charset="0"/>
              </a:rPr>
              <a:t>2</a:t>
            </a:r>
            <a:r>
              <a:rPr lang="ru-RU">
                <a:latin typeface="Calibri" pitchFamily="34" charset="0"/>
              </a:rPr>
              <a:t> = +25мкКл</a:t>
            </a:r>
          </a:p>
          <a:p>
            <a:r>
              <a:rPr lang="ru-RU">
                <a:latin typeface="Calibri" pitchFamily="34" charset="0"/>
              </a:rPr>
              <a:t>1)соединили</a:t>
            </a:r>
          </a:p>
          <a:p>
            <a:r>
              <a:rPr lang="ru-RU">
                <a:latin typeface="Calibri" pitchFamily="34" charset="0"/>
              </a:rPr>
              <a:t>2)</a:t>
            </a:r>
            <a:r>
              <a:rPr lang="en-US">
                <a:latin typeface="Calibri" pitchFamily="34" charset="0"/>
              </a:rPr>
              <a:t> r = 5</a:t>
            </a:r>
            <a:r>
              <a:rPr lang="ru-RU">
                <a:latin typeface="Calibri" pitchFamily="34" charset="0"/>
              </a:rPr>
              <a:t>см</a:t>
            </a:r>
          </a:p>
          <a:p>
            <a:r>
              <a:rPr lang="en-US">
                <a:latin typeface="Calibri" pitchFamily="34" charset="0"/>
              </a:rPr>
              <a:t>q</a:t>
            </a:r>
            <a:r>
              <a:rPr lang="en-US" baseline="-25000">
                <a:latin typeface="Calibri" pitchFamily="34" charset="0"/>
              </a:rPr>
              <a:t>1</a:t>
            </a:r>
            <a:r>
              <a:rPr lang="en-US">
                <a:latin typeface="Calibri" pitchFamily="34" charset="0"/>
              </a:rPr>
              <a:t>´</a:t>
            </a:r>
            <a:r>
              <a:rPr lang="ru-RU">
                <a:latin typeface="Calibri" pitchFamily="34" charset="0"/>
              </a:rPr>
              <a:t>-? </a:t>
            </a:r>
            <a:r>
              <a:rPr lang="en-US">
                <a:latin typeface="Calibri" pitchFamily="34" charset="0"/>
              </a:rPr>
              <a:t>q</a:t>
            </a:r>
            <a:r>
              <a:rPr lang="ru-RU" baseline="-25000">
                <a:latin typeface="Calibri" pitchFamily="34" charset="0"/>
              </a:rPr>
              <a:t>2</a:t>
            </a:r>
            <a:r>
              <a:rPr lang="en-US">
                <a:latin typeface="Calibri" pitchFamily="34" charset="0"/>
              </a:rPr>
              <a:t>´</a:t>
            </a:r>
            <a:r>
              <a:rPr lang="ru-RU">
                <a:latin typeface="Calibri" pitchFamily="34" charset="0"/>
              </a:rPr>
              <a:t>-?</a:t>
            </a:r>
          </a:p>
          <a:p>
            <a:r>
              <a:rPr lang="en-US" i="1">
                <a:latin typeface="Calibri" pitchFamily="34" charset="0"/>
              </a:rPr>
              <a:t>F</a:t>
            </a:r>
            <a:r>
              <a:rPr lang="ru-RU" i="1">
                <a:latin typeface="Calibri" pitchFamily="34" charset="0"/>
              </a:rPr>
              <a:t>к-?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 </a:t>
            </a:r>
          </a:p>
          <a:p>
            <a:endParaRPr lang="ru-RU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ru-RU">
              <a:latin typeface="Calibri" pitchFamily="34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905001" y="2590800"/>
            <a:ext cx="21336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33400" y="3124200"/>
            <a:ext cx="2438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66" name="Rectangle 1"/>
          <p:cNvSpPr>
            <a:spLocks noChangeArrowheads="1"/>
          </p:cNvSpPr>
          <p:nvPr/>
        </p:nvSpPr>
        <p:spPr bwMode="auto">
          <a:xfrm>
            <a:off x="3048000" y="19812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-15∙10</a:t>
            </a:r>
            <a:r>
              <a:rPr lang="ru-RU" baseline="30000">
                <a:latin typeface="Calibri" pitchFamily="34" charset="0"/>
                <a:ea typeface="Calibri" pitchFamily="34" charset="0"/>
                <a:cs typeface="Times New Roman" pitchFamily="18" charset="0"/>
              </a:rPr>
              <a:t>-6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Кл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7" name="TextBox 10"/>
          <p:cNvSpPr txBox="1">
            <a:spLocks noChangeArrowheads="1"/>
          </p:cNvSpPr>
          <p:nvPr/>
        </p:nvSpPr>
        <p:spPr bwMode="auto">
          <a:xfrm>
            <a:off x="3048000" y="2286000"/>
            <a:ext cx="1295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+25∙10</a:t>
            </a:r>
            <a:r>
              <a:rPr lang="ru-RU" baseline="30000">
                <a:latin typeface="Calibri" pitchFamily="34" charset="0"/>
              </a:rPr>
              <a:t>-6</a:t>
            </a:r>
            <a:r>
              <a:rPr lang="ru-RU">
                <a:latin typeface="Calibri" pitchFamily="34" charset="0"/>
              </a:rPr>
              <a:t>Кл</a:t>
            </a:r>
          </a:p>
        </p:txBody>
      </p:sp>
      <p:sp>
        <p:nvSpPr>
          <p:cNvPr id="15368" name="Rectangle 2"/>
          <p:cNvSpPr>
            <a:spLocks noChangeArrowheads="1"/>
          </p:cNvSpPr>
          <p:nvPr/>
        </p:nvSpPr>
        <p:spPr bwMode="auto">
          <a:xfrm>
            <a:off x="3048000" y="2743200"/>
            <a:ext cx="1219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5∙10</a:t>
            </a:r>
            <a:r>
              <a:rPr lang="ru-RU" baseline="30000">
                <a:latin typeface="Calibri" pitchFamily="34" charset="0"/>
                <a:ea typeface="Calibri" pitchFamily="34" charset="0"/>
                <a:cs typeface="Times New Roman" pitchFamily="18" charset="0"/>
              </a:rPr>
              <a:t>-2</a:t>
            </a:r>
            <a:r>
              <a:rPr lang="ru-RU">
                <a:latin typeface="Calibri" pitchFamily="34" charset="0"/>
                <a:ea typeface="Calibri" pitchFamily="34" charset="0"/>
                <a:cs typeface="Times New Roman" pitchFamily="18" charset="0"/>
              </a:rPr>
              <a:t>м</a:t>
            </a:r>
            <a:endParaRPr lang="ru-RU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5369" name="TextBox 13"/>
          <p:cNvSpPr txBox="1">
            <a:spLocks noChangeArrowheads="1"/>
          </p:cNvSpPr>
          <p:nvPr/>
        </p:nvSpPr>
        <p:spPr bwMode="auto">
          <a:xfrm>
            <a:off x="3200400" y="1447800"/>
            <a:ext cx="762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СИ</a:t>
            </a: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rot="5400000">
            <a:off x="3467101" y="2552700"/>
            <a:ext cx="20574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572000" y="1447800"/>
            <a:ext cx="4114800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Решение</a:t>
            </a:r>
            <a:r>
              <a:rPr lang="en-US" dirty="0">
                <a:latin typeface="+mn-lt"/>
                <a:cs typeface="+mn-cs"/>
              </a:rPr>
              <a:t>: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latin typeface="+mn-lt"/>
                <a:cs typeface="+mn-cs"/>
              </a:rPr>
              <a:t>Шарики одинаковые, значит, после соединения  </a:t>
            </a:r>
            <a:r>
              <a:rPr lang="en-US" i="1" dirty="0">
                <a:latin typeface="+mn-lt"/>
                <a:cs typeface="+mn-cs"/>
              </a:rPr>
              <a:t>q</a:t>
            </a:r>
            <a:r>
              <a:rPr lang="en-US" i="1" baseline="-25000" dirty="0">
                <a:latin typeface="+mn-lt"/>
                <a:cs typeface="+mn-cs"/>
              </a:rPr>
              <a:t>1</a:t>
            </a:r>
            <a:r>
              <a:rPr lang="en-US" i="1" dirty="0">
                <a:latin typeface="+mn-lt"/>
                <a:cs typeface="+mn-cs"/>
              </a:rPr>
              <a:t>´</a:t>
            </a:r>
            <a:r>
              <a:rPr lang="ru-RU" i="1" dirty="0">
                <a:latin typeface="+mn-lt"/>
                <a:cs typeface="+mn-cs"/>
              </a:rPr>
              <a:t>= </a:t>
            </a:r>
            <a:r>
              <a:rPr lang="en-US" i="1" dirty="0">
                <a:latin typeface="+mn-lt"/>
                <a:cs typeface="+mn-cs"/>
              </a:rPr>
              <a:t>q</a:t>
            </a:r>
            <a:r>
              <a:rPr lang="ru-RU" i="1" baseline="-25000" dirty="0">
                <a:latin typeface="+mn-lt"/>
                <a:cs typeface="+mn-cs"/>
              </a:rPr>
              <a:t>2</a:t>
            </a:r>
            <a:r>
              <a:rPr lang="en-US" i="1" dirty="0">
                <a:latin typeface="+mn-lt"/>
                <a:cs typeface="+mn-cs"/>
              </a:rPr>
              <a:t>´</a:t>
            </a:r>
            <a:r>
              <a:rPr lang="ru-RU" i="1" dirty="0">
                <a:latin typeface="+mn-lt"/>
                <a:cs typeface="+mn-cs"/>
              </a:rPr>
              <a:t>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5372" name="Rectangle 4"/>
          <p:cNvSpPr>
            <a:spLocks noChangeArrowheads="1"/>
          </p:cNvSpPr>
          <p:nvPr/>
        </p:nvSpPr>
        <p:spPr bwMode="auto">
          <a:xfrm>
            <a:off x="4800600" y="2286000"/>
            <a:ext cx="2667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i="1"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ru-RU" i="1" baseline="-3000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i="1">
                <a:latin typeface="Calibri" pitchFamily="34" charset="0"/>
                <a:ea typeface="Calibri" pitchFamily="34" charset="0"/>
                <a:cs typeface="Times New Roman" pitchFamily="18" charset="0"/>
              </a:rPr>
              <a:t>+ </a:t>
            </a:r>
            <a:r>
              <a:rPr lang="en-US" i="1"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ru-RU" i="1" baseline="-30000">
                <a:latin typeface="Calibri" pitchFamily="34" charset="0"/>
                <a:ea typeface="Calibri" pitchFamily="34" charset="0"/>
                <a:cs typeface="Times New Roman" pitchFamily="18" charset="0"/>
              </a:rPr>
              <a:t>2</a:t>
            </a:r>
            <a:r>
              <a:rPr lang="ru-RU" i="1">
                <a:latin typeface="Calibri" pitchFamily="34" charset="0"/>
                <a:ea typeface="Calibri" pitchFamily="34" charset="0"/>
                <a:cs typeface="Times New Roman" pitchFamily="18" charset="0"/>
              </a:rPr>
              <a:t>=2</a:t>
            </a:r>
            <a:r>
              <a:rPr lang="en-US" i="1"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ru-RU" i="1" baseline="-3000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i="1">
                <a:latin typeface="Calibri" pitchFamily="34" charset="0"/>
                <a:ea typeface="Calibri" pitchFamily="34" charset="0"/>
                <a:cs typeface="Times New Roman" pitchFamily="18" charset="0"/>
              </a:rPr>
              <a:t>´</a:t>
            </a:r>
            <a:r>
              <a:rPr lang="en-US" i="1"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lang="ru-RU" sz="900" i="1"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en-US" i="1">
                <a:latin typeface="Calibri" pitchFamily="34" charset="0"/>
                <a:ea typeface="Calibri" pitchFamily="34" charset="0"/>
                <a:cs typeface="Times New Roman" pitchFamily="18" charset="0"/>
              </a:rPr>
              <a:t>q</a:t>
            </a:r>
            <a:r>
              <a:rPr lang="ru-RU" i="1" baseline="-30000">
                <a:latin typeface="Calibri" pitchFamily="34" charset="0"/>
                <a:ea typeface="Calibri" pitchFamily="34" charset="0"/>
                <a:cs typeface="Times New Roman" pitchFamily="18" charset="0"/>
              </a:rPr>
              <a:t>1</a:t>
            </a:r>
            <a:r>
              <a:rPr lang="ru-RU" i="1">
                <a:latin typeface="Calibri" pitchFamily="34" charset="0"/>
                <a:ea typeface="Calibri" pitchFamily="34" charset="0"/>
                <a:cs typeface="Times New Roman" pitchFamily="18" charset="0"/>
              </a:rPr>
              <a:t>´</a:t>
            </a:r>
            <a:r>
              <a:rPr lang="en-US">
                <a:latin typeface="Calibri" pitchFamily="34" charset="0"/>
                <a:ea typeface="Calibri" pitchFamily="34" charset="0"/>
                <a:cs typeface="Times New Roman" pitchFamily="18" charset="0"/>
              </a:rPr>
              <a:t>=</a:t>
            </a:r>
            <a:endParaRPr lang="en-US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5373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10200" y="2743200"/>
            <a:ext cx="91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74" name="Rectangle 5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75" name="TextBox 20"/>
          <p:cNvSpPr txBox="1">
            <a:spLocks noChangeArrowheads="1"/>
          </p:cNvSpPr>
          <p:nvPr/>
        </p:nvSpPr>
        <p:spPr bwMode="auto">
          <a:xfrm>
            <a:off x="4648200" y="3657600"/>
            <a:ext cx="533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2.</a:t>
            </a:r>
          </a:p>
        </p:txBody>
      </p:sp>
      <p:sp>
        <p:nvSpPr>
          <p:cNvPr id="25" name="Овал 24"/>
          <p:cNvSpPr/>
          <p:nvPr/>
        </p:nvSpPr>
        <p:spPr>
          <a:xfrm>
            <a:off x="7239000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6019800" y="3733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2" name="Прямая со стрелкой 31"/>
          <p:cNvCxnSpPr>
            <a:stCxn id="26" idx="2"/>
          </p:cNvCxnSpPr>
          <p:nvPr/>
        </p:nvCxnSpPr>
        <p:spPr>
          <a:xfrm rot="10800000">
            <a:off x="5334000" y="3848100"/>
            <a:ext cx="685800" cy="1588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>
            <a:stCxn id="26" idx="6"/>
          </p:cNvCxnSpPr>
          <p:nvPr/>
        </p:nvCxnSpPr>
        <p:spPr>
          <a:xfrm>
            <a:off x="6248400" y="3848100"/>
            <a:ext cx="1905000" cy="38100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>
            <a:stCxn id="25" idx="2"/>
          </p:cNvCxnSpPr>
          <p:nvPr/>
        </p:nvCxnSpPr>
        <p:spPr>
          <a:xfrm rot="10800000" flipH="1" flipV="1">
            <a:off x="7239000" y="3848100"/>
            <a:ext cx="914400" cy="38100"/>
          </a:xfrm>
          <a:prstGeom prst="straightConnector1">
            <a:avLst/>
          </a:prstGeom>
          <a:ln w="38100"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1" name="Прямоугольник 68"/>
          <p:cNvSpPr>
            <a:spLocks noChangeArrowheads="1"/>
          </p:cNvSpPr>
          <p:nvPr/>
        </p:nvSpPr>
        <p:spPr bwMode="auto">
          <a:xfrm>
            <a:off x="5334000" y="3429000"/>
            <a:ext cx="368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Calibri" pitchFamily="34" charset="0"/>
              </a:rPr>
              <a:t>F</a:t>
            </a:r>
            <a:r>
              <a:rPr lang="en-US" b="1" i="1" baseline="-25000">
                <a:latin typeface="Calibri" pitchFamily="34" charset="0"/>
              </a:rPr>
              <a:t>1</a:t>
            </a:r>
            <a:endParaRPr lang="ru-RU" b="1">
              <a:latin typeface="Calibri" pitchFamily="34" charset="0"/>
            </a:endParaRPr>
          </a:p>
        </p:txBody>
      </p:sp>
      <p:sp>
        <p:nvSpPr>
          <p:cNvPr id="15382" name="Прямоугольник 69"/>
          <p:cNvSpPr>
            <a:spLocks noChangeArrowheads="1"/>
          </p:cNvSpPr>
          <p:nvPr/>
        </p:nvSpPr>
        <p:spPr bwMode="auto">
          <a:xfrm>
            <a:off x="7543800" y="3429000"/>
            <a:ext cx="368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i="1">
                <a:latin typeface="Calibri" pitchFamily="34" charset="0"/>
              </a:rPr>
              <a:t>F</a:t>
            </a:r>
            <a:r>
              <a:rPr lang="en-US" b="1" i="1" baseline="-25000">
                <a:latin typeface="Calibri" pitchFamily="34" charset="0"/>
              </a:rPr>
              <a:t>2</a:t>
            </a:r>
            <a:endParaRPr lang="ru-RU" b="1">
              <a:latin typeface="Calibri" pitchFamily="34" charset="0"/>
            </a:endParaRPr>
          </a:p>
        </p:txBody>
      </p:sp>
      <p:cxnSp>
        <p:nvCxnSpPr>
          <p:cNvPr id="72" name="Прямая со стрелкой 71"/>
          <p:cNvCxnSpPr/>
          <p:nvPr/>
        </p:nvCxnSpPr>
        <p:spPr>
          <a:xfrm>
            <a:off x="5334000" y="3429000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7543800" y="3429000"/>
            <a:ext cx="3810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 стрелкой 78"/>
          <p:cNvCxnSpPr/>
          <p:nvPr/>
        </p:nvCxnSpPr>
        <p:spPr>
          <a:xfrm>
            <a:off x="6096000" y="4191000"/>
            <a:ext cx="1295400" cy="1588"/>
          </a:xfrm>
          <a:prstGeom prst="straightConnector1">
            <a:avLst/>
          </a:prstGeom>
          <a:ln w="190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86" name="TextBox 80"/>
          <p:cNvSpPr txBox="1">
            <a:spLocks noChangeArrowheads="1"/>
          </p:cNvSpPr>
          <p:nvPr/>
        </p:nvSpPr>
        <p:spPr bwMode="auto">
          <a:xfrm>
            <a:off x="6553200" y="3810000"/>
            <a:ext cx="2746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Calibri" pitchFamily="34" charset="0"/>
              </a:rPr>
              <a:t>r</a:t>
            </a:r>
            <a:endParaRPr lang="ru-RU" sz="2000" b="1">
              <a:latin typeface="Calibri" pitchFamily="34" charset="0"/>
            </a:endParaRPr>
          </a:p>
        </p:txBody>
      </p:sp>
      <p:sp>
        <p:nvSpPr>
          <p:cNvPr id="15387" name="TextBox 87"/>
          <p:cNvSpPr txBox="1">
            <a:spLocks noChangeArrowheads="1"/>
          </p:cNvSpPr>
          <p:nvPr/>
        </p:nvSpPr>
        <p:spPr bwMode="auto">
          <a:xfrm>
            <a:off x="5791200" y="32766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Закон Кулона</a:t>
            </a:r>
          </a:p>
        </p:txBody>
      </p:sp>
      <p:pic>
        <p:nvPicPr>
          <p:cNvPr id="1538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4800600"/>
            <a:ext cx="2057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89" name="Rectangle 6"/>
          <p:cNvSpPr>
            <a:spLocks noChangeArrowheads="1"/>
          </p:cNvSpPr>
          <p:nvPr/>
        </p:nvSpPr>
        <p:spPr bwMode="auto">
          <a:xfrm>
            <a:off x="3962400" y="4953000"/>
            <a:ext cx="1447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2400" b="1" i="1">
                <a:latin typeface="Calibri" pitchFamily="34" charset="0"/>
                <a:cs typeface="Times New Roman" pitchFamily="18" charset="0"/>
              </a:rPr>
              <a:t>F</a:t>
            </a:r>
            <a:r>
              <a:rPr lang="en-US" sz="2400" b="1" i="1" baseline="-30000">
                <a:latin typeface="Calibri" pitchFamily="34" charset="0"/>
                <a:cs typeface="Times New Roman" pitchFamily="18" charset="0"/>
              </a:rPr>
              <a:t>1</a:t>
            </a:r>
            <a:r>
              <a:rPr lang="en-US" sz="2400" b="1" i="1">
                <a:latin typeface="Calibri" pitchFamily="34" charset="0"/>
                <a:cs typeface="Times New Roman" pitchFamily="18" charset="0"/>
              </a:rPr>
              <a:t> =</a:t>
            </a:r>
            <a:r>
              <a:rPr lang="ru-RU" sz="2400" b="1" i="1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i="1">
                <a:latin typeface="Calibri" pitchFamily="34" charset="0"/>
                <a:cs typeface="Times New Roman" pitchFamily="18" charset="0"/>
              </a:rPr>
              <a:t>F</a:t>
            </a:r>
            <a:r>
              <a:rPr lang="en-US" sz="2400" b="1" i="1" baseline="-30000">
                <a:latin typeface="Calibri" pitchFamily="34" charset="0"/>
                <a:cs typeface="Times New Roman" pitchFamily="18" charset="0"/>
              </a:rPr>
              <a:t>2</a:t>
            </a:r>
            <a:endParaRPr lang="en-US" sz="2400" b="1"/>
          </a:p>
        </p:txBody>
      </p:sp>
      <p:pic>
        <p:nvPicPr>
          <p:cNvPr id="15390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81600" y="4800600"/>
            <a:ext cx="16002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91" name="Rectangle 9"/>
          <p:cNvSpPr>
            <a:spLocks noChangeArrowheads="1"/>
          </p:cNvSpPr>
          <p:nvPr/>
        </p:nvSpPr>
        <p:spPr bwMode="auto">
          <a:xfrm>
            <a:off x="0" y="9048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5392" name="Прямоугольник 95"/>
          <p:cNvSpPr>
            <a:spLocks noChangeArrowheads="1"/>
          </p:cNvSpPr>
          <p:nvPr/>
        </p:nvSpPr>
        <p:spPr bwMode="auto">
          <a:xfrm>
            <a:off x="4800600" y="5029200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Calibri" pitchFamily="34" charset="0"/>
                <a:cs typeface="Times New Roman" pitchFamily="18" charset="0"/>
              </a:rPr>
              <a:t>=</a:t>
            </a:r>
            <a:endParaRPr lang="en-US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609600"/>
            <a:ext cx="5181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Вычисление</a:t>
            </a:r>
            <a:r>
              <a:rPr lang="en-US" sz="40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:</a:t>
            </a:r>
            <a:endParaRPr lang="ru-RU" sz="4000" b="1" i="1" dirty="0">
              <a:solidFill>
                <a:schemeClr val="accent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6388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1752600"/>
            <a:ext cx="67818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6390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3124200"/>
            <a:ext cx="64008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1" name="Rectangle 5"/>
          <p:cNvSpPr>
            <a:spLocks noChangeArrowheads="1"/>
          </p:cNvSpPr>
          <p:nvPr/>
        </p:nvSpPr>
        <p:spPr bwMode="auto">
          <a:xfrm>
            <a:off x="0" y="10477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 flipH="1">
            <a:off x="609600" y="4572000"/>
            <a:ext cx="7848600" cy="18161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	</a:t>
            </a:r>
            <a:r>
              <a:rPr lang="ru-RU" sz="2800" b="1" i="1" u="sng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Ответ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: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заряд каждого шарика после соприкосновения будет равен                                </a:t>
            </a:r>
            <a:r>
              <a:rPr lang="en-US" sz="28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	Сила взаимодействия на расстоянии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5см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 равна 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+mn-cs"/>
              </a:rPr>
              <a:t>90Н</a:t>
            </a:r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rPr>
              <a:t>. </a:t>
            </a:r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6394" name="Picture 6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43600" y="5029200"/>
            <a:ext cx="1752600" cy="41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Электрический заряд.</a:t>
            </a:r>
            <a:b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Закон сохранения заряда.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371600"/>
            <a:ext cx="80010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i="1" dirty="0">
                <a:latin typeface="+mn-lt"/>
                <a:cs typeface="+mn-cs"/>
              </a:rPr>
              <a:t>	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Электрический заряд –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физическая величина, определяющая интенсивность электромагнитных взаимодействий.</a:t>
            </a:r>
          </a:p>
        </p:txBody>
      </p:sp>
      <p:sp>
        <p:nvSpPr>
          <p:cNvPr id="4100" name="Rectangle 1"/>
          <p:cNvSpPr>
            <a:spLocks noChangeArrowheads="1"/>
          </p:cNvSpPr>
          <p:nvPr/>
        </p:nvSpPr>
        <p:spPr bwMode="auto">
          <a:xfrm>
            <a:off x="533400" y="2057400"/>
            <a:ext cx="8077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b="1">
                <a:solidFill>
                  <a:srgbClr val="0F243E"/>
                </a:solidFill>
                <a:latin typeface="Calibri" pitchFamily="34" charset="0"/>
                <a:cs typeface="Times New Roman" pitchFamily="18" charset="0"/>
              </a:rPr>
              <a:t>[</a:t>
            </a:r>
            <a:r>
              <a:rPr lang="en-US" b="1">
                <a:solidFill>
                  <a:srgbClr val="0F243E"/>
                </a:solidFill>
                <a:latin typeface="Calibri" pitchFamily="34" charset="0"/>
                <a:cs typeface="Times New Roman" pitchFamily="18" charset="0"/>
              </a:rPr>
              <a:t>q] –</a:t>
            </a:r>
            <a:r>
              <a:rPr lang="en-US" b="1" i="1">
                <a:solidFill>
                  <a:srgbClr val="0F243E"/>
                </a:solidFill>
                <a:latin typeface="Calibri" pitchFamily="34" charset="0"/>
                <a:cs typeface="Times New Roman" pitchFamily="18" charset="0"/>
              </a:rPr>
              <a:t> K</a:t>
            </a:r>
            <a:r>
              <a:rPr lang="ru-RU" b="1">
                <a:solidFill>
                  <a:srgbClr val="0F243E"/>
                </a:solidFill>
                <a:latin typeface="Calibri" pitchFamily="34" charset="0"/>
                <a:cs typeface="Times New Roman" pitchFamily="18" charset="0"/>
              </a:rPr>
              <a:t>л (кулон) (1</a:t>
            </a:r>
            <a:r>
              <a:rPr lang="ru-RU" b="1" i="1">
                <a:solidFill>
                  <a:srgbClr val="0F243E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b="1" i="1">
                <a:solidFill>
                  <a:srgbClr val="0F243E"/>
                </a:solidFill>
                <a:latin typeface="Calibri" pitchFamily="34" charset="0"/>
                <a:cs typeface="Times New Roman" pitchFamily="18" charset="0"/>
              </a:rPr>
              <a:t>K</a:t>
            </a:r>
            <a:r>
              <a:rPr lang="ru-RU" b="1">
                <a:solidFill>
                  <a:srgbClr val="0F243E"/>
                </a:solidFill>
                <a:latin typeface="Calibri" pitchFamily="34" charset="0"/>
                <a:cs typeface="Times New Roman" pitchFamily="18" charset="0"/>
              </a:rPr>
              <a:t>л = 1А∙1с) </a:t>
            </a:r>
          </a:p>
          <a:p>
            <a:r>
              <a:rPr lang="ru-RU" b="1">
                <a:solidFill>
                  <a:srgbClr val="0F243E"/>
                </a:solidFill>
                <a:latin typeface="Calibri" pitchFamily="34" charset="0"/>
                <a:cs typeface="Times New Roman" pitchFamily="18" charset="0"/>
              </a:rPr>
              <a:t>	1Кулон </a:t>
            </a:r>
            <a:r>
              <a:rPr lang="ru-RU" b="1" i="1">
                <a:solidFill>
                  <a:srgbClr val="0F243E"/>
                </a:solidFill>
                <a:latin typeface="Calibri" pitchFamily="34" charset="0"/>
                <a:cs typeface="Times New Roman" pitchFamily="18" charset="0"/>
              </a:rPr>
              <a:t>– </a:t>
            </a:r>
            <a:r>
              <a:rPr lang="ru-RU" b="1">
                <a:solidFill>
                  <a:srgbClr val="0F243E"/>
                </a:solidFill>
                <a:latin typeface="Calibri" pitchFamily="34" charset="0"/>
                <a:cs typeface="Times New Roman" pitchFamily="18" charset="0"/>
              </a:rPr>
              <a:t>это</a:t>
            </a:r>
            <a:r>
              <a:rPr lang="ru-RU" b="1" i="1">
                <a:solidFill>
                  <a:srgbClr val="0F243E"/>
                </a:solidFill>
                <a:latin typeface="Calibri" pitchFamily="34" charset="0"/>
                <a:cs typeface="Times New Roman" pitchFamily="18" charset="0"/>
              </a:rPr>
              <a:t> заряд, </a:t>
            </a:r>
            <a:r>
              <a:rPr lang="ru-RU" b="1">
                <a:solidFill>
                  <a:srgbClr val="0F243E"/>
                </a:solidFill>
                <a:latin typeface="Calibri" pitchFamily="34" charset="0"/>
                <a:cs typeface="Times New Roman" pitchFamily="18" charset="0"/>
              </a:rPr>
              <a:t>проходящий через поперечное сечение проводника за 1секунту при токе 1Ампер. 	</a:t>
            </a:r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3048000" y="3048000"/>
            <a:ext cx="53340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Носителями отрицательных зарядов  в атоме являются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электроны,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носителями положительных зарядов 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– </a:t>
            </a:r>
            <a:r>
              <a:rPr lang="ru-RU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протоны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" y="4953000"/>
            <a:ext cx="86868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	</a:t>
            </a: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При электризации тел трением происходит перераспределение имеющихся электронов между нейтральными, в первый момент телами.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" y="5715000"/>
            <a:ext cx="80772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В данной системе алгебраическая сумма всех частиц остается неизменной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			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+mn-cs"/>
              </a:rPr>
              <a:t>q</a:t>
            </a:r>
            <a:r>
              <a:rPr lang="en-US" b="1" i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+mn-cs"/>
              </a:rPr>
              <a:t>1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+mn-cs"/>
              </a:rPr>
              <a:t> + q</a:t>
            </a:r>
            <a:r>
              <a:rPr lang="en-US" b="1" i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+mn-cs"/>
              </a:rPr>
              <a:t>2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+mn-cs"/>
              </a:rPr>
              <a:t> + q</a:t>
            </a:r>
            <a:r>
              <a:rPr lang="en-US" b="1" i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+mn-cs"/>
              </a:rPr>
              <a:t>3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+mn-cs"/>
              </a:rPr>
              <a:t> + … + </a:t>
            </a:r>
            <a:r>
              <a:rPr lang="en-US" b="1" i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+mn-cs"/>
              </a:rPr>
              <a:t>q</a:t>
            </a:r>
            <a:r>
              <a:rPr lang="en-US" b="1" i="1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+mn-cs"/>
              </a:rPr>
              <a:t>n</a:t>
            </a:r>
            <a:r>
              <a:rPr lang="en-US" b="1" i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+mn-cs"/>
              </a:rPr>
              <a:t> </a:t>
            </a:r>
            <a:r>
              <a:rPr lang="en-US" b="1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+mn-cs"/>
              </a:rPr>
              <a:t>= const</a:t>
            </a:r>
            <a:endParaRPr lang="ru-RU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62000" y="2971800"/>
            <a:ext cx="1981200" cy="1828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1066800" y="3276600"/>
            <a:ext cx="13716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1447800" y="35814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752600" y="3810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524000" y="3810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676400" y="40386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1447800" y="40386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1295400" y="38100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1676400" y="3581400"/>
            <a:ext cx="228600" cy="228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2590800" y="41148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209800" y="3429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15" name="TextBox 22"/>
          <p:cNvSpPr txBox="1">
            <a:spLocks noChangeArrowheads="1"/>
          </p:cNvSpPr>
          <p:nvPr/>
        </p:nvSpPr>
        <p:spPr bwMode="auto">
          <a:xfrm>
            <a:off x="1600200" y="35052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+</a:t>
            </a:r>
          </a:p>
        </p:txBody>
      </p:sp>
      <p:sp>
        <p:nvSpPr>
          <p:cNvPr id="4116" name="TextBox 23"/>
          <p:cNvSpPr txBox="1">
            <a:spLocks noChangeArrowheads="1"/>
          </p:cNvSpPr>
          <p:nvPr/>
        </p:nvSpPr>
        <p:spPr bwMode="auto">
          <a:xfrm>
            <a:off x="1524000" y="37338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+</a:t>
            </a:r>
          </a:p>
        </p:txBody>
      </p:sp>
      <p:sp>
        <p:nvSpPr>
          <p:cNvPr id="4117" name="TextBox 24"/>
          <p:cNvSpPr txBox="1">
            <a:spLocks noChangeArrowheads="1"/>
          </p:cNvSpPr>
          <p:nvPr/>
        </p:nvSpPr>
        <p:spPr bwMode="auto">
          <a:xfrm>
            <a:off x="1219200" y="37338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+</a:t>
            </a:r>
          </a:p>
        </p:txBody>
      </p:sp>
      <p:sp>
        <p:nvSpPr>
          <p:cNvPr id="4118" name="TextBox 25"/>
          <p:cNvSpPr txBox="1">
            <a:spLocks noChangeArrowheads="1"/>
          </p:cNvSpPr>
          <p:nvPr/>
        </p:nvSpPr>
        <p:spPr bwMode="auto">
          <a:xfrm>
            <a:off x="1600200" y="3962400"/>
            <a:ext cx="3190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+</a:t>
            </a:r>
          </a:p>
        </p:txBody>
      </p:sp>
      <p:sp>
        <p:nvSpPr>
          <p:cNvPr id="4119" name="TextBox 26"/>
          <p:cNvSpPr txBox="1">
            <a:spLocks noChangeArrowheads="1"/>
          </p:cNvSpPr>
          <p:nvPr/>
        </p:nvSpPr>
        <p:spPr bwMode="auto">
          <a:xfrm>
            <a:off x="2286000" y="3352800"/>
            <a:ext cx="261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-</a:t>
            </a:r>
          </a:p>
        </p:txBody>
      </p:sp>
      <p:sp>
        <p:nvSpPr>
          <p:cNvPr id="4120" name="TextBox 27"/>
          <p:cNvSpPr txBox="1">
            <a:spLocks noChangeArrowheads="1"/>
          </p:cNvSpPr>
          <p:nvPr/>
        </p:nvSpPr>
        <p:spPr bwMode="auto">
          <a:xfrm>
            <a:off x="2667000" y="4038600"/>
            <a:ext cx="2619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-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lumMod val="50000"/>
                  </a:schemeClr>
                </a:solidFill>
              </a:rPr>
              <a:t>Контрольные вопросы </a:t>
            </a:r>
            <a:endParaRPr lang="ru-RU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295400"/>
            <a:ext cx="8305800" cy="47085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Какие взаимодействия называют электромагнитными?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Что такое электрический заряд?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В чем сходство и отличие электрического заряда и гравитационной массы?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Как взаимодействуют одноименные и разноименные электрические заряды?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Какой заряд называют элементарным? Каково его значение?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В чем состоит явление электризации, объясните это явление с точки зрения электронной теории.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Когда тело является электрически нейтральным, а когда заряженным?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Произойдет ли электризация двух тел, состоящих из совершенно одинакового вещества, при их соприкосновении?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Сформулируйте закон сохранения электрического заряда.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В каких случаях выполняется закон сохранения заряда?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6856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1.Электрический заряд как величина, характеризующая интенсивность электрического взаимодействия.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362200" y="3505200"/>
            <a:ext cx="914400" cy="914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/>
              <a:t>+</a:t>
            </a:r>
            <a:endParaRPr lang="ru-RU" sz="4000" dirty="0"/>
          </a:p>
        </p:txBody>
      </p:sp>
      <p:sp>
        <p:nvSpPr>
          <p:cNvPr id="4" name="Овал 3"/>
          <p:cNvSpPr/>
          <p:nvPr/>
        </p:nvSpPr>
        <p:spPr>
          <a:xfrm>
            <a:off x="5410200" y="3505200"/>
            <a:ext cx="914400" cy="9144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dirty="0"/>
              <a:t>-</a:t>
            </a:r>
            <a:endParaRPr lang="ru-RU" sz="4800" dirty="0"/>
          </a:p>
        </p:txBody>
      </p:sp>
      <p:cxnSp>
        <p:nvCxnSpPr>
          <p:cNvPr id="6" name="Прямая со стрелкой 5"/>
          <p:cNvCxnSpPr>
            <a:stCxn id="0" idx="2"/>
          </p:cNvCxnSpPr>
          <p:nvPr/>
        </p:nvCxnSpPr>
        <p:spPr>
          <a:xfrm rot="10800000">
            <a:off x="1066800" y="3962400"/>
            <a:ext cx="1295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4" idx="6"/>
          </p:cNvCxnSpPr>
          <p:nvPr/>
        </p:nvCxnSpPr>
        <p:spPr>
          <a:xfrm>
            <a:off x="6324600" y="3962400"/>
            <a:ext cx="1295400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295400" y="3429000"/>
            <a:ext cx="60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F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7" name="Левая фигурная скобка 16"/>
          <p:cNvSpPr/>
          <p:nvPr/>
        </p:nvSpPr>
        <p:spPr>
          <a:xfrm rot="16200000">
            <a:off x="3962400" y="3352800"/>
            <a:ext cx="609600" cy="2895600"/>
          </a:xfrm>
          <a:prstGeom prst="leftBrace">
            <a:avLst>
              <a:gd name="adj1" fmla="val 24414"/>
              <a:gd name="adj2" fmla="val 48743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3962400" y="5105400"/>
            <a:ext cx="6096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r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29400" y="3429000"/>
            <a:ext cx="457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F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>
            <a:off x="1371600" y="3429000"/>
            <a:ext cx="1524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19" idx="0"/>
          </p:cNvCxnSpPr>
          <p:nvPr/>
        </p:nvCxnSpPr>
        <p:spPr>
          <a:xfrm>
            <a:off x="6705600" y="3429000"/>
            <a:ext cx="152400" cy="1588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905000" y="4191000"/>
            <a:ext cx="5334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q</a:t>
            </a:r>
            <a:r>
              <a:rPr lang="en-US" sz="2400" b="1" baseline="-250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</a:t>
            </a: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248400" y="4191000"/>
            <a:ext cx="457200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q</a:t>
            </a:r>
            <a:r>
              <a:rPr lang="en-US" sz="2400" b="1" baseline="-250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219200" y="5334000"/>
            <a:ext cx="73152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F –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сила взаимодействия точечных неподвижных заряженных тел (</a:t>
            </a:r>
            <a:r>
              <a:rPr lang="en-US" sz="20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H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r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-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расстояние между заряженными телами (м).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ε-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диэлектрическая проницаемость среды.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2.Точечный заряд - основная модель электростатики.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5029200"/>
            <a:ext cx="76962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	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В точечном заряде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, в отличии от реального тела, перераспределения зарядов происходить не может.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800" y="1524000"/>
            <a:ext cx="7620000" cy="33543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	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Макроскопическое тело 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может обладать зарядом, если в каком – либо процессе оно потеряет или присоединяет к себе некоторое количество электронов.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	Незаряженные  макроскопические тела притягиваются как положительно, так и к отрицательно заряженным телам, причем это взаимодействие значительно «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сильнее</a:t>
            </a:r>
            <a:r>
              <a:rPr lang="ru-RU" sz="2000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» гравитационного.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981200" y="4343400"/>
            <a:ext cx="510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q= Ne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		</a:t>
            </a:r>
            <a:r>
              <a:rPr lang="en-US" sz="2400" b="1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N</a:t>
            </a:r>
            <a:r>
              <a:rPr lang="ru-RU" sz="2400" b="1" i="1" dirty="0">
                <a:solidFill>
                  <a:schemeClr val="accent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– целое число </a:t>
            </a:r>
            <a:endParaRPr lang="en-US" sz="2400" b="1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3.Взаимодействие неподвижных точечных зарядов.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1981200"/>
            <a:ext cx="7391400" cy="42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Шарль Кулон, французский физик, установил в 1785 году закон взаимодействия неподвижных точечных зарядов.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	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Для проведения опытов Кулон изобрел специальный прибор – крутильные весы.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+mn-lt"/>
                <a:cs typeface="+mn-cs"/>
              </a:rPr>
              <a:t>						</a:t>
            </a:r>
            <a:r>
              <a:rPr lang="en-US" b="1" dirty="0">
                <a:latin typeface="+mn-lt"/>
                <a:cs typeface="+mn-cs"/>
              </a:rPr>
              <a:t> </a:t>
            </a:r>
            <a:r>
              <a:rPr lang="en-US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F</a:t>
            </a:r>
            <a:r>
              <a:rPr lang="ru-RU" sz="2000" b="1" baseline="-250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упр.~</a:t>
            </a:r>
            <a:r>
              <a:rPr lang="ru-RU" sz="2000" b="1" baseline="-250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sz="2000" b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α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       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q</a:t>
            </a:r>
            <a:r>
              <a:rPr lang="en-US" b="1" baseline="-250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</a:t>
            </a:r>
            <a:r>
              <a:rPr lang="en-US" b="1" baseline="-25000" dirty="0">
                <a:latin typeface="+mn-lt"/>
                <a:cs typeface="+mn-cs"/>
              </a:rPr>
              <a:t>		</a:t>
            </a:r>
            <a:r>
              <a:rPr lang="en-US" b="1" dirty="0">
                <a:latin typeface="+mn-lt"/>
                <a:cs typeface="+mn-cs"/>
              </a:rPr>
              <a:t>            </a:t>
            </a: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ι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latin typeface="+mn-lt"/>
                <a:cs typeface="+mn-cs"/>
              </a:rPr>
              <a:t>		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q</a:t>
            </a:r>
            <a:r>
              <a:rPr lang="en-US" b="1" baseline="-250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</a:t>
            </a:r>
            <a:r>
              <a:rPr lang="en-US" b="1" baseline="-25000" dirty="0">
                <a:latin typeface="+mn-lt"/>
                <a:cs typeface="+mn-cs"/>
              </a:rPr>
              <a:t>	</a:t>
            </a:r>
            <a:r>
              <a:rPr lang="en-US" b="1" baseline="-250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    </a:t>
            </a:r>
            <a:r>
              <a:rPr lang="en-US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&lt;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 </a:t>
            </a:r>
            <a:r>
              <a:rPr lang="ru-RU" b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α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+mn-lt"/>
                <a:cs typeface="+mn-cs"/>
              </a:rPr>
              <a:t>	</a:t>
            </a:r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Горизонтальный стержень поворачивается вокруг точки подвеса и закручивал нить. Когда сила упругости уравновешивает электрическую силу, действующую на заряженный  шарик, движение прекращается.</a:t>
            </a:r>
          </a:p>
        </p:txBody>
      </p:sp>
      <p:sp>
        <p:nvSpPr>
          <p:cNvPr id="4" name="Овал 3"/>
          <p:cNvSpPr/>
          <p:nvPr/>
        </p:nvSpPr>
        <p:spPr>
          <a:xfrm>
            <a:off x="2743200" y="3429000"/>
            <a:ext cx="381000" cy="381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Овал 4"/>
          <p:cNvSpPr/>
          <p:nvPr/>
        </p:nvSpPr>
        <p:spPr>
          <a:xfrm>
            <a:off x="5029200" y="3733800"/>
            <a:ext cx="381000" cy="3810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00400" y="4343400"/>
            <a:ext cx="228600" cy="228600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8" name="Прямая соединительная линия 7"/>
          <p:cNvCxnSpPr>
            <a:stCxn id="6" idx="6"/>
          </p:cNvCxnSpPr>
          <p:nvPr/>
        </p:nvCxnSpPr>
        <p:spPr>
          <a:xfrm flipV="1">
            <a:off x="3429000" y="3962400"/>
            <a:ext cx="1600200" cy="495300"/>
          </a:xfrm>
          <a:prstGeom prst="line">
            <a:avLst/>
          </a:prstGeom>
          <a:ln w="57150">
            <a:solidFill>
              <a:schemeClr val="accent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3048000" y="3886200"/>
            <a:ext cx="228600" cy="228600"/>
          </a:xfrm>
          <a:prstGeom prst="ellipse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>
            <a:off x="5105400" y="4191000"/>
            <a:ext cx="381000" cy="381000"/>
          </a:xfrm>
          <a:prstGeom prst="ellipse">
            <a:avLst/>
          </a:prstGeom>
          <a:solidFill>
            <a:schemeClr val="bg1"/>
          </a:solidFill>
          <a:ln>
            <a:solidFill>
              <a:schemeClr val="accent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3" name="Прямая соединительная линия 12"/>
          <p:cNvCxnSpPr>
            <a:stCxn id="11" idx="6"/>
            <a:endCxn id="12" idx="2"/>
          </p:cNvCxnSpPr>
          <p:nvPr/>
        </p:nvCxnSpPr>
        <p:spPr>
          <a:xfrm>
            <a:off x="3276600" y="4000500"/>
            <a:ext cx="1828800" cy="381000"/>
          </a:xfrm>
          <a:prstGeom prst="line">
            <a:avLst/>
          </a:prstGeom>
          <a:ln w="381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>
            <a:off x="3848100" y="3771900"/>
            <a:ext cx="838200" cy="1588"/>
          </a:xfrm>
          <a:prstGeom prst="line">
            <a:avLst/>
          </a:prstGeom>
          <a:ln w="57150">
            <a:solidFill>
              <a:schemeClr val="accent1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rot="5400000" flipH="1" flipV="1">
            <a:off x="2743994" y="3199606"/>
            <a:ext cx="457200" cy="1588"/>
          </a:xfrm>
          <a:prstGeom prst="line">
            <a:avLst/>
          </a:prstGeom>
          <a:ln w="76200"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Дуга 34"/>
          <p:cNvSpPr/>
          <p:nvPr/>
        </p:nvSpPr>
        <p:spPr>
          <a:xfrm rot="10518936">
            <a:off x="3398838" y="4075113"/>
            <a:ext cx="860425" cy="692150"/>
          </a:xfrm>
          <a:prstGeom prst="arc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3581400" y="4724400"/>
            <a:ext cx="295275" cy="50800"/>
          </a:xfrm>
          <a:prstGeom prst="straightConnector1">
            <a:avLst/>
          </a:prstGeom>
          <a:ln w="28575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6200000" flipH="1">
            <a:off x="3619500" y="4229100"/>
            <a:ext cx="304800" cy="228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Графики зависимости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en-US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(r) 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и  </a:t>
            </a:r>
            <a:r>
              <a:rPr lang="en-US" b="1" dirty="0" err="1" smtClean="0">
                <a:solidFill>
                  <a:schemeClr val="accent2">
                    <a:lumMod val="50000"/>
                  </a:schemeClr>
                </a:solidFill>
              </a:rPr>
              <a:t>F</a:t>
            </a:r>
            <a:r>
              <a:rPr lang="en-US" b="1" baseline="-25000" dirty="0" err="1" smtClean="0">
                <a:solidFill>
                  <a:schemeClr val="accent2">
                    <a:lumMod val="50000"/>
                  </a:schemeClr>
                </a:solidFill>
              </a:rPr>
              <a:t>k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(q)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 flipH="1" flipV="1">
            <a:off x="267494" y="3009106"/>
            <a:ext cx="16002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 flipH="1" flipV="1">
            <a:off x="4839494" y="3085306"/>
            <a:ext cx="1447800" cy="1588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1066800" y="3810000"/>
            <a:ext cx="18288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5562600" y="3810000"/>
            <a:ext cx="2057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flipV="1">
            <a:off x="5562600" y="2590800"/>
            <a:ext cx="1295400" cy="1219200"/>
          </a:xfrm>
          <a:prstGeom prst="line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5562600" y="2667000"/>
            <a:ext cx="12192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6210301" y="3314700"/>
            <a:ext cx="1143000" cy="3175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5562600" y="3200400"/>
            <a:ext cx="6096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 flipH="1" flipV="1">
            <a:off x="5906294" y="3466306"/>
            <a:ext cx="533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34" name="Arc 2"/>
          <p:cNvSpPr>
            <a:spLocks/>
          </p:cNvSpPr>
          <p:nvPr/>
        </p:nvSpPr>
        <p:spPr bwMode="auto">
          <a:xfrm rot="11720691">
            <a:off x="1239838" y="2562225"/>
            <a:ext cx="1636712" cy="946150"/>
          </a:xfrm>
          <a:custGeom>
            <a:avLst/>
            <a:gdLst>
              <a:gd name="G0" fmla="+- 10009 0 0"/>
              <a:gd name="G1" fmla="+- 21600 0 0"/>
              <a:gd name="G2" fmla="+- 21600 0 0"/>
              <a:gd name="T0" fmla="*/ 0 w 31216"/>
              <a:gd name="T1" fmla="*/ 2459 h 21600"/>
              <a:gd name="T2" fmla="*/ 31216 w 31216"/>
              <a:gd name="T3" fmla="*/ 17499 h 21600"/>
              <a:gd name="T4" fmla="*/ 10009 w 3121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1216" h="21600" fill="none" extrusionOk="0">
                <a:moveTo>
                  <a:pt x="-1" y="2458"/>
                </a:moveTo>
                <a:cubicBezTo>
                  <a:pt x="3089" y="843"/>
                  <a:pt x="6523" y="-1"/>
                  <a:pt x="10009" y="0"/>
                </a:cubicBezTo>
                <a:cubicBezTo>
                  <a:pt x="20357" y="0"/>
                  <a:pt x="29251" y="7339"/>
                  <a:pt x="31216" y="17498"/>
                </a:cubicBezTo>
              </a:path>
              <a:path w="31216" h="21600" stroke="0" extrusionOk="0">
                <a:moveTo>
                  <a:pt x="-1" y="2458"/>
                </a:moveTo>
                <a:cubicBezTo>
                  <a:pt x="3089" y="843"/>
                  <a:pt x="6523" y="-1"/>
                  <a:pt x="10009" y="0"/>
                </a:cubicBezTo>
                <a:cubicBezTo>
                  <a:pt x="20357" y="0"/>
                  <a:pt x="29251" y="7339"/>
                  <a:pt x="31216" y="17498"/>
                </a:cubicBezTo>
                <a:lnTo>
                  <a:pt x="10009" y="21600"/>
                </a:lnTo>
                <a:close/>
              </a:path>
            </a:pathLst>
          </a:custGeom>
          <a:noFill/>
          <a:ln w="28575">
            <a:solidFill>
              <a:schemeClr val="accent1">
                <a:lumMod val="50000"/>
              </a:schemeClr>
            </a:solidFill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1066800" y="2667000"/>
            <a:ext cx="304800" cy="158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 rot="5400000">
            <a:off x="800101" y="3238500"/>
            <a:ext cx="1143000" cy="3175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единительная линия 39"/>
          <p:cNvCxnSpPr/>
          <p:nvPr/>
        </p:nvCxnSpPr>
        <p:spPr>
          <a:xfrm rot="5400000">
            <a:off x="2172494" y="3694906"/>
            <a:ext cx="228600" cy="1588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rot="10800000">
            <a:off x="1066800" y="3581400"/>
            <a:ext cx="1295400" cy="1588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762000" y="3733800"/>
            <a:ext cx="304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0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181600" y="3657600"/>
            <a:ext cx="304800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0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914400" y="1752600"/>
            <a:ext cx="590550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F</a:t>
            </a:r>
            <a:r>
              <a:rPr lang="en-US" b="1" baseline="-250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k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(r)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5334000" y="1905000"/>
            <a:ext cx="6318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F</a:t>
            </a:r>
            <a:r>
              <a:rPr lang="en-US" b="1" baseline="-250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k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(q)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3048000" y="3657600"/>
            <a:ext cx="3048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r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0" name="Прямоугольник 49"/>
          <p:cNvSpPr/>
          <p:nvPr/>
        </p:nvSpPr>
        <p:spPr>
          <a:xfrm>
            <a:off x="7696200" y="3657600"/>
            <a:ext cx="3079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q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562600" y="3886200"/>
            <a:ext cx="88265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1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/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2q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2" name="Прямоугольник 51"/>
          <p:cNvSpPr/>
          <p:nvPr/>
        </p:nvSpPr>
        <p:spPr>
          <a:xfrm>
            <a:off x="6705600" y="3886200"/>
            <a:ext cx="30797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q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5105400" y="2438400"/>
            <a:ext cx="2905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F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5029200" y="3048000"/>
            <a:ext cx="5334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F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/2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6" name="Прямоугольник 55"/>
          <p:cNvSpPr/>
          <p:nvPr/>
        </p:nvSpPr>
        <p:spPr>
          <a:xfrm>
            <a:off x="685800" y="2438400"/>
            <a:ext cx="29051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F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533400" y="3276600"/>
            <a:ext cx="5334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F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/9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59" name="Прямоугольник 58"/>
          <p:cNvSpPr/>
          <p:nvPr/>
        </p:nvSpPr>
        <p:spPr>
          <a:xfrm>
            <a:off x="1295400" y="3886200"/>
            <a:ext cx="3048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r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60" name="Прямоугольник 59"/>
          <p:cNvSpPr/>
          <p:nvPr/>
        </p:nvSpPr>
        <p:spPr>
          <a:xfrm>
            <a:off x="2057400" y="3886200"/>
            <a:ext cx="457200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3</a:t>
            </a:r>
            <a:r>
              <a:rPr lang="en-US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r</a:t>
            </a:r>
            <a:endParaRPr lang="ru-RU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81000" y="4572000"/>
            <a:ext cx="3276600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Электрическая сила зависит от расстояния между зарядами (обратно пропорционально)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67200" y="4572000"/>
            <a:ext cx="4267200" cy="6461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Электрическая сила зависит от величины заряда (прямо пропорционально)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9216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4.Закон Кулона.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243" name="TextBox 3"/>
          <p:cNvSpPr txBox="1">
            <a:spLocks noChangeArrowheads="1"/>
          </p:cNvSpPr>
          <p:nvPr/>
        </p:nvSpPr>
        <p:spPr bwMode="auto">
          <a:xfrm>
            <a:off x="1371600" y="1524000"/>
            <a:ext cx="6858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44" name="Rectangle 3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sp>
        <p:nvSpPr>
          <p:cNvPr id="10245" name="Rectangle 38"/>
          <p:cNvSpPr>
            <a:spLocks noChangeArrowheads="1"/>
          </p:cNvSpPr>
          <p:nvPr/>
        </p:nvSpPr>
        <p:spPr bwMode="auto">
          <a:xfrm>
            <a:off x="0" y="1371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900"/>
              <a:t> </a:t>
            </a:r>
            <a:endParaRPr lang="ru-RU"/>
          </a:p>
        </p:txBody>
      </p:sp>
      <p:sp>
        <p:nvSpPr>
          <p:cNvPr id="1024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4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1295400"/>
            <a:ext cx="18002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8" name="Rectangle 3"/>
          <p:cNvSpPr>
            <a:spLocks noChangeArrowheads="1"/>
          </p:cNvSpPr>
          <p:nvPr/>
        </p:nvSpPr>
        <p:spPr bwMode="auto">
          <a:xfrm>
            <a:off x="0" y="10191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2057400" y="1447800"/>
            <a:ext cx="6934200" cy="1323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- Закон Кулона (сила взаимодействия двух неподвижных точечных зарядов в вакууме прямо пропорциональна произведению величин зарядов и обратно пропорциональна квадрату расстояния между ними).</a:t>
            </a:r>
          </a:p>
        </p:txBody>
      </p:sp>
      <p:sp>
        <p:nvSpPr>
          <p:cNvPr id="10250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51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" y="2819400"/>
            <a:ext cx="16097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2" name="Rectangle 6"/>
          <p:cNvSpPr>
            <a:spLocks noChangeArrowheads="1"/>
          </p:cNvSpPr>
          <p:nvPr/>
        </p:nvSpPr>
        <p:spPr bwMode="auto">
          <a:xfrm>
            <a:off x="0" y="1104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1981200" y="2971800"/>
            <a:ext cx="6705600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- диэлектрическая проницаемость среды (безразмерная физическая величина, показывающая, во сколько раз сила взаимодействия двух точечных зарядов в вакууме больше силы взаимодействия на том же расстоянии в данной среде).</a:t>
            </a:r>
          </a:p>
        </p:txBody>
      </p:sp>
      <p:sp>
        <p:nvSpPr>
          <p:cNvPr id="1025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95400" y="4267200"/>
            <a:ext cx="2752725" cy="79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6" name="Rectangle 9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4267200" y="4419600"/>
            <a:ext cx="43434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- коэффициент пропорциональности</a:t>
            </a:r>
          </a:p>
        </p:txBody>
      </p:sp>
      <p:sp>
        <p:nvSpPr>
          <p:cNvPr id="10258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alibri" pitchFamily="34" charset="0"/>
            </a:endParaRPr>
          </a:p>
        </p:txBody>
      </p:sp>
      <p:pic>
        <p:nvPicPr>
          <p:cNvPr id="10259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5257800"/>
            <a:ext cx="2743200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0" name="Rectangle 12"/>
          <p:cNvSpPr>
            <a:spLocks noChangeArrowheads="1"/>
          </p:cNvSpPr>
          <p:nvPr/>
        </p:nvSpPr>
        <p:spPr bwMode="auto">
          <a:xfrm>
            <a:off x="0" y="10477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4419600" y="5410200"/>
            <a:ext cx="37338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- электрическая постоянная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Контрольные вопросы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8229600" cy="4094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Что определяет закон Кулона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Как формулируют и записывают закон Кулона для взаимодействия зарядов в вакууме?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Какая величина характеризует влияние среды на силу взаимодействия между зарядами?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Запишите закон Кулона для взаимодействия зарядов с учетом среды в системе СИ?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Чему равен коэффициент пропорциональности в законе Кулона?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Чему равна электрическая постоянная?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Установите единицу электрического заряда в СИ, сформулируйте ее определение?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Каково значение заряда и массы электрона?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b="1" i="1" dirty="0">
                <a:solidFill>
                  <a:schemeClr val="tx2">
                    <a:lumMod val="50000"/>
                  </a:schemeClr>
                </a:solidFill>
                <a:latin typeface="+mn-lt"/>
                <a:cs typeface="+mn-cs"/>
              </a:rPr>
              <a:t>Можно ли электрический заряд делить бесконечно?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</TotalTime>
  <Words>554</Words>
  <Application>Microsoft Office PowerPoint</Application>
  <PresentationFormat>Экран (4:3)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Электрический заряд. Закон сохранения заряда.</vt:lpstr>
      <vt:lpstr>Контрольные вопросы </vt:lpstr>
      <vt:lpstr>1.Электрический заряд как величина, характеризующая интенсивность электрического взаимодействия.</vt:lpstr>
      <vt:lpstr>2.Точечный заряд - основная модель электростатики.</vt:lpstr>
      <vt:lpstr>3.Взаимодействие неподвижных точечных зарядов.</vt:lpstr>
      <vt:lpstr>Графики зависимости Fk(r)  и  Fk(q)</vt:lpstr>
      <vt:lpstr> 4.Закон Кулона. </vt:lpstr>
      <vt:lpstr>Контрольные вопросы</vt:lpstr>
      <vt:lpstr>Задачи 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Физика 9</dc:title>
  <dc:creator>Пользователь</dc:creator>
  <cp:lastModifiedBy>1</cp:lastModifiedBy>
  <cp:revision>85</cp:revision>
  <dcterms:created xsi:type="dcterms:W3CDTF">2008-09-15T18:39:13Z</dcterms:created>
  <dcterms:modified xsi:type="dcterms:W3CDTF">2013-04-03T18:26:09Z</dcterms:modified>
</cp:coreProperties>
</file>