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427038" indent="-2159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642938" indent="-212725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858838" indent="-212725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1074738" indent="-214313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pitchFamily="2" charset="2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20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6350" y="1092200"/>
            <a:ext cx="4792663" cy="392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1138238" y="5407025"/>
            <a:ext cx="5076825" cy="4359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9013" cy="3933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38750" cy="3929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78412" cy="42703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9013" cy="3933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9013" cy="3933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38750" cy="3929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78412" cy="42703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5838" cy="39306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38750" cy="3929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78412" cy="42703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4100" y="1092200"/>
            <a:ext cx="5238750" cy="392906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38238" y="5407025"/>
            <a:ext cx="5078412" cy="4270375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9013" cy="39338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1276350" y="1092200"/>
            <a:ext cx="4797425" cy="39322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1138238" y="5407025"/>
            <a:ext cx="5078412" cy="4360863"/>
          </a:xfrm>
          <a:noFill/>
          <a:ln/>
        </p:spPr>
        <p:txBody>
          <a:bodyPr wrap="none" anchor="ctr"/>
          <a:lstStyle/>
          <a:p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591425" y="627063"/>
            <a:ext cx="1751013" cy="62309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335213" y="627063"/>
            <a:ext cx="5103812" cy="62309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5213" y="627063"/>
            <a:ext cx="7007225" cy="1255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5213" y="627063"/>
            <a:ext cx="7007225" cy="125571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2347913" y="2101850"/>
            <a:ext cx="3421062" cy="475615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21375" y="2101850"/>
            <a:ext cx="3421063" cy="47561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47913" y="2101850"/>
            <a:ext cx="3421062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21375" y="2101850"/>
            <a:ext cx="3421063" cy="4756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10115550" cy="7559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35213" y="627063"/>
            <a:ext cx="7007225" cy="1255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47913" y="2101850"/>
            <a:ext cx="6994525" cy="475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defTabSz="449263" rtl="0" eaLnBrk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defTabSz="449263" rtl="0" fontAlgn="base" hangingPunct="0">
        <a:lnSpc>
          <a:spcPct val="9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427038" indent="-322263" algn="l" defTabSz="449263" rtl="0" eaLnBrk="0" fontAlgn="base" hangingPunct="0">
        <a:lnSpc>
          <a:spcPct val="95000"/>
        </a:lnSpc>
        <a:spcBef>
          <a:spcPct val="0"/>
        </a:spcBef>
        <a:spcAft>
          <a:spcPts val="1150"/>
        </a:spcAft>
        <a:buClr>
          <a:srgbClr val="00FFFF"/>
        </a:buClr>
        <a:buSzPct val="45000"/>
        <a:buFont typeface="Wingdings" pitchFamily="2" charset="2"/>
        <a:buChar char=""/>
        <a:defRPr sz="26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858838" indent="-285750" algn="l" defTabSz="449263" rtl="0" eaLnBrk="0" fontAlgn="base" hangingPunct="0">
        <a:lnSpc>
          <a:spcPct val="95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pitchFamily="18" charset="2"/>
        <a:buChar char=""/>
        <a:defRPr sz="28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290638" indent="-212725" algn="l" defTabSz="449263" rtl="0" eaLnBrk="0" fontAlgn="base" hangingPunct="0">
        <a:lnSpc>
          <a:spcPct val="95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722438" indent="-211138" algn="l" defTabSz="449263" rtl="0" eaLnBrk="0" fontAlgn="base" hangingPunct="0">
        <a:lnSpc>
          <a:spcPct val="95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154238" indent="-212725" algn="l" defTabSz="449263" rtl="0" eaLnBrk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611438" indent="-212725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3068638" indent="-212725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525838" indent="-212725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983038" indent="-212725" algn="l" defTabSz="449263" rtl="0" fontAlgn="base" hangingPunct="0">
        <a:lnSpc>
          <a:spcPct val="95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E6E6FF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hyperlink" Target="http://www.5ballov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10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838" y="-7938"/>
            <a:ext cx="8628062" cy="3967163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6000" i="1" dirty="0" err="1" smtClean="0">
                <a:solidFill>
                  <a:srgbClr val="FFFF66"/>
                </a:solidFill>
              </a:rPr>
              <a:t>Радиация</a:t>
            </a:r>
            <a:r>
              <a:rPr lang="en-GB" sz="6000" i="1" dirty="0" smtClean="0">
                <a:solidFill>
                  <a:srgbClr val="FFFF66"/>
                </a:solidFill>
              </a:rPr>
              <a:t> и </a:t>
            </a:r>
            <a:r>
              <a:rPr lang="en-GB" sz="6000" i="1" dirty="0" err="1" smtClean="0">
                <a:solidFill>
                  <a:srgbClr val="FFFF66"/>
                </a:solidFill>
              </a:rPr>
              <a:t>её</a:t>
            </a:r>
            <a:r>
              <a:rPr lang="en-GB" sz="6000" i="1" dirty="0" smtClean="0">
                <a:solidFill>
                  <a:srgbClr val="FFFF66"/>
                </a:solidFill>
              </a:rPr>
              <a:t> </a:t>
            </a:r>
            <a:r>
              <a:rPr lang="en-GB" sz="6000" i="1" dirty="0" err="1" smtClean="0">
                <a:solidFill>
                  <a:srgbClr val="FFFF66"/>
                </a:solidFill>
              </a:rPr>
              <a:t>воздействие</a:t>
            </a:r>
            <a:r>
              <a:rPr lang="en-GB" sz="6000" i="1" dirty="0" smtClean="0">
                <a:solidFill>
                  <a:srgbClr val="FFFF66"/>
                </a:solidFill>
              </a:rPr>
              <a:t> </a:t>
            </a:r>
            <a:r>
              <a:rPr lang="en-GB" sz="6000" i="1" dirty="0" err="1" smtClean="0">
                <a:solidFill>
                  <a:srgbClr val="FFFF66"/>
                </a:solidFill>
              </a:rPr>
              <a:t>на</a:t>
            </a:r>
            <a:r>
              <a:rPr lang="en-GB" sz="6000" i="1" dirty="0" smtClean="0">
                <a:solidFill>
                  <a:srgbClr val="FFFF66"/>
                </a:solidFill>
              </a:rPr>
              <a:t> </a:t>
            </a:r>
            <a:r>
              <a:rPr lang="en-GB" sz="6000" i="1" dirty="0" err="1" smtClean="0">
                <a:solidFill>
                  <a:srgbClr val="FFFF66"/>
                </a:solidFill>
              </a:rPr>
              <a:t>человека</a:t>
            </a:r>
            <a:endParaRPr lang="en-GB" sz="6000" i="1" dirty="0" smtClean="0">
              <a:solidFill>
                <a:srgbClr val="FFFF66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54438" y="3136900"/>
            <a:ext cx="3357562" cy="3875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4" name="Рамка 3"/>
          <p:cNvSpPr/>
          <p:nvPr/>
        </p:nvSpPr>
        <p:spPr>
          <a:xfrm flipV="1">
            <a:off x="3611552" y="-577880"/>
            <a:ext cx="2786063" cy="77818"/>
          </a:xfrm>
          <a:prstGeom prst="fra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3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50"/>
                            </p:stCondLst>
                            <p:childTnLst>
                              <p:par>
                                <p:cTn id="13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1700" y="542925"/>
            <a:ext cx="7008813" cy="1257300"/>
          </a:xfrm>
        </p:spPr>
        <p:txBody>
          <a:bodyPr/>
          <a:lstStyle/>
          <a:p>
            <a:pPr marL="38100" algn="l" eaLnBrk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/>
            </a:pPr>
            <a:r>
              <a:rPr lang="en-GB" sz="3200" i="1" smtClean="0">
                <a:solidFill>
                  <a:srgbClr val="FFFF66"/>
                </a:solidFill>
                <a:cs typeface="Courier New" pitchFamily="49" charset="0"/>
              </a:rPr>
              <a:t>6.Методы  и  средства  защиты  от  ионизирующих излучений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800225"/>
            <a:ext cx="8804275" cy="5219700"/>
          </a:xfrm>
        </p:spPr>
        <p:txBody>
          <a:bodyPr/>
          <a:lstStyle/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Включают  в  себя   организационные.   Гигиенические,  технические   и лечебно-профилактические   мероприятия,  а  именно: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увеличение  расстояния  между  оператором  и  источником;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сокращение  продолжительности  работы  в  поле  излучения;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экранирование источника  излучения;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дистанционное  управление;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использование  манипуляторов  и  роботов;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     &gt; полная  автоматизация  технологического  процесса;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&gt;   использование   средств   индивидуальной   защиты   и    предупреждение знаком  радиационной  опасности;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  <a:tab pos="8686800" algn="l"/>
              </a:tabLst>
              <a:defRPr/>
            </a:pPr>
            <a:r>
              <a:rPr lang="en-GB" sz="2200" smtClean="0">
                <a:solidFill>
                  <a:srgbClr val="FFFF66"/>
                </a:solidFill>
              </a:rPr>
              <a:t> &gt;  постоянный  контроль  за  уровнем  излучения  и  за   дозами   облучения персонала.</a:t>
            </a:r>
          </a:p>
        </p:txBody>
      </p:sp>
      <p:sp>
        <p:nvSpPr>
          <p:cNvPr id="11268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3238" y="179388"/>
            <a:ext cx="1223962" cy="1152525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1000" fill="hold"/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4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1000" fill="hold"/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4" dur="1000" fill="hold"/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8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4" dur="1000" fill="hold"/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>
              <a:defRPr/>
            </a:pPr>
            <a:r>
              <a:rPr lang="ru-RU" smtClean="0"/>
              <a:t>Литература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>
              <a:defRPr/>
            </a:pPr>
            <a:r>
              <a:rPr lang="en-US" smtClean="0">
                <a:hlinkClick r:id="rId2"/>
              </a:rPr>
              <a:t>www.5ballov.ru</a:t>
            </a:r>
            <a:endParaRPr lang="en-US" smtClean="0"/>
          </a:p>
          <a:p>
            <a:pPr eaLnBrk="1">
              <a:defRPr/>
            </a:pPr>
            <a:r>
              <a:rPr lang="en-US" smtClean="0"/>
              <a:t>www.referat.ru</a:t>
            </a:r>
            <a:endParaRPr lang="ru-RU" smtClean="0"/>
          </a:p>
        </p:txBody>
      </p:sp>
      <p:sp>
        <p:nvSpPr>
          <p:cNvPr id="1229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24863" y="6011863"/>
            <a:ext cx="1655762" cy="1223962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00113" y="179388"/>
            <a:ext cx="8448675" cy="107950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6600" i="1" smtClean="0">
                <a:solidFill>
                  <a:srgbClr val="23FF23"/>
                </a:solidFill>
              </a:rPr>
              <a:t>Содержание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016125" y="1476375"/>
            <a:ext cx="7920038" cy="3381375"/>
          </a:xfrm>
        </p:spPr>
        <p:txBody>
          <a:bodyPr anchor="ctr"/>
          <a:lstStyle/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00FFFF"/>
                </a:solidFill>
                <a:hlinkClick r:id="rId3" action="ppaction://hlinksldjump"/>
              </a:rPr>
              <a:t>1.Введение</a:t>
            </a:r>
            <a:endParaRPr lang="en-GB" sz="2400" i="1" smtClean="0">
              <a:solidFill>
                <a:srgbClr val="00FFFF"/>
              </a:solidFill>
            </a:endParaRPr>
          </a:p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00FFFF"/>
                </a:solidFill>
                <a:hlinkClick r:id="rId4" action="ppaction://hlinksldjump"/>
              </a:rPr>
              <a:t>2.Источники облучения</a:t>
            </a:r>
            <a:endParaRPr lang="en-GB" sz="2400" i="1" smtClean="0">
              <a:solidFill>
                <a:srgbClr val="00FFFF"/>
              </a:solidFill>
            </a:endParaRPr>
          </a:p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FF420E"/>
                </a:solidFill>
                <a:hlinkClick r:id="" action="ppaction://noaction"/>
              </a:rPr>
              <a:t>3.Источники излучения, созданные руками человека</a:t>
            </a:r>
            <a:endParaRPr lang="en-GB" sz="2400" i="1" smtClean="0">
              <a:solidFill>
                <a:srgbClr val="FF420E"/>
              </a:solidFill>
            </a:endParaRPr>
          </a:p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FFFF99"/>
                </a:solidFill>
                <a:hlinkClick r:id="rId5" action="ppaction://hlinksldjump"/>
              </a:rPr>
              <a:t>4.Последствия радиационных излучений и ядерных взрывов</a:t>
            </a:r>
            <a:endParaRPr lang="en-GB" sz="2400" i="1" smtClean="0">
              <a:solidFill>
                <a:srgbClr val="FFFF99"/>
              </a:solidFill>
            </a:endParaRPr>
          </a:p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FF00FF"/>
                </a:solidFill>
                <a:hlinkClick r:id="rId6" action="ppaction://hlinksldjump"/>
              </a:rPr>
              <a:t>5.Основные источники радиации в Ростовской области</a:t>
            </a:r>
            <a:endParaRPr lang="en-GB" sz="2400" i="1" smtClean="0">
              <a:solidFill>
                <a:srgbClr val="FF00FF"/>
              </a:solidFill>
            </a:endParaRPr>
          </a:p>
          <a:p>
            <a:pPr marL="0" indent="0" eaLnBrk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2400" i="1" smtClean="0">
                <a:solidFill>
                  <a:srgbClr val="FF0000"/>
                </a:solidFill>
                <a:cs typeface="Courier New" pitchFamily="49" charset="0"/>
                <a:hlinkClick r:id="rId7" action="ppaction://hlinksldjump"/>
              </a:rPr>
              <a:t>6.Методы  и  средства  защиты  от  ионизирующих </a:t>
            </a:r>
            <a:r>
              <a:rPr lang="en-GB" sz="2400" i="1" smtClean="0">
                <a:solidFill>
                  <a:srgbClr val="FF0000"/>
                </a:solidFill>
                <a:hlinkClick r:id="rId7" action="ppaction://hlinksldjump"/>
              </a:rPr>
              <a:t>излучений</a:t>
            </a:r>
          </a:p>
          <a:p>
            <a:pPr marL="0" indent="0" eaLnBrk="1">
              <a:spcAft>
                <a:spcPct val="0"/>
              </a:spcAft>
              <a:buClr>
                <a:srgbClr val="000000"/>
              </a:buClr>
              <a:buFont typeface="Wingdings" pitchFamily="2" charset="2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2400" i="1" smtClean="0">
                <a:solidFill>
                  <a:srgbClr val="FFFF99"/>
                </a:solidFill>
                <a:hlinkClick r:id="rId8" action="ppaction://hlinksldjump"/>
              </a:rPr>
              <a:t>7.Литература</a:t>
            </a:r>
            <a:endParaRPr lang="en-GB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2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250825"/>
            <a:ext cx="8988425" cy="865188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5400" i="1" smtClean="0">
                <a:solidFill>
                  <a:srgbClr val="00DCFF"/>
                </a:solidFill>
              </a:rPr>
              <a:t>1.Введение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619250"/>
            <a:ext cx="4679950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68875" y="1042988"/>
            <a:ext cx="4930775" cy="5832475"/>
          </a:xfrm>
        </p:spPr>
        <p:txBody>
          <a:bodyPr/>
          <a:lstStyle/>
          <a:p>
            <a:pPr indent="-215900"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smtClean="0">
                <a:solidFill>
                  <a:srgbClr val="00FFFF"/>
                </a:solidFill>
              </a:rPr>
              <a:t> В последнее время окружающая среда довольносильн загрязнена радиоактивными веществами,  при этом усиливается радиационный фон, создаваемый Солнцем.</a:t>
            </a:r>
          </a:p>
          <a:p>
            <a:pPr indent="-215900"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smtClean="0">
                <a:solidFill>
                  <a:srgbClr val="00FFFF"/>
                </a:solidFill>
              </a:rPr>
              <a:t> Как действует радиация на человека и окружающую среду?Как она возникает?Это одни из многих сегодняшних проблем,которые приковывают к себе внимание людей!</a:t>
            </a:r>
          </a:p>
          <a:p>
            <a:pPr indent="-215900"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smtClean="0">
                <a:solidFill>
                  <a:srgbClr val="00FFFF"/>
                </a:solidFill>
              </a:rPr>
              <a:t>Радиация действительно опасна;в больших дозах она приводит к поражению  тканей,живой клетки,в малых-вызывает раковые явления и способствует генетическим изменениям.</a:t>
            </a:r>
          </a:p>
          <a:p>
            <a:pPr indent="-215900"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smtClean="0">
                <a:solidFill>
                  <a:srgbClr val="00FFFF"/>
                </a:solidFill>
              </a:rPr>
              <a:t>Радиация существовала на Земле задолго до зарождения жизни.Человек в чрезвычайно малой степени тоже ракдиоктивен.</a:t>
            </a:r>
          </a:p>
          <a:p>
            <a:pPr indent="-215900"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smtClean="0">
                <a:solidFill>
                  <a:srgbClr val="00FFFF"/>
                </a:solidFill>
              </a:rPr>
              <a:t>Человек подвергается 2 видам облучения:внешнему и внутреннему,Дозы облучения сильно различаются и зависят от того,где люди живут!!!</a:t>
            </a:r>
            <a:endParaRPr lang="en-GB" smtClean="0"/>
          </a:p>
        </p:txBody>
      </p:sp>
      <p:sp>
        <p:nvSpPr>
          <p:cNvPr id="410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64500" y="6875463"/>
            <a:ext cx="1152525" cy="684212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 additive="repl">
                                        <p:cTn id="7" dur="500"/>
                                        <p:tgtEl>
                                          <p:spTgt spid="51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indefinite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11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8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179388"/>
            <a:ext cx="8983662" cy="1079500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4000" i="1" smtClean="0">
                <a:solidFill>
                  <a:srgbClr val="00FFFF"/>
                </a:solidFill>
              </a:rPr>
              <a:t>2.Источники облучения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0475"/>
            <a:ext cx="4932362" cy="4751388"/>
          </a:xfrm>
        </p:spPr>
        <p:txBody>
          <a:bodyPr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600" smtClean="0">
                <a:solidFill>
                  <a:srgbClr val="FF0000"/>
                </a:solidFill>
              </a:rPr>
              <a:t>Внешнее облучение:</a:t>
            </a:r>
          </a:p>
          <a:p>
            <a:pPr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600" smtClean="0"/>
              <a:t>   </a:t>
            </a:r>
            <a:r>
              <a:rPr lang="en-GB" sz="2000" smtClean="0"/>
              <a:t>  </a:t>
            </a:r>
            <a:r>
              <a:rPr lang="en-GB" sz="2000" i="1" smtClean="0">
                <a:solidFill>
                  <a:srgbClr val="FFFF66"/>
                </a:solidFill>
              </a:rPr>
              <a:t>Радиационный фон,  создаваемый  космическими  лучами,  дает  чуть меньше  половины всего внешнего облучения (0,65 мЗв/год),  получаемого населением.  Земная  радиация,  дающая  ориентировочно  0,35   мЗв/год внешнего облучения,  исходит в основном от тех пород, которые содержат калий-40,  рубидий-87, уран-238, торий-232. Естественно, уровни земной радиации  на  нашей планете неодинаковы и колеблются большей частью от 0,3 до 0,6 мЗв/год.  Есть такие места, где эти показатели во много раз выше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400675" y="1260475"/>
            <a:ext cx="4679950" cy="5759450"/>
          </a:xfrm>
        </p:spPr>
        <p:txBody>
          <a:bodyPr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600" smtClean="0">
                <a:solidFill>
                  <a:srgbClr val="FF0000"/>
                </a:solidFill>
              </a:rPr>
              <a:t>Внутренее облучение</a:t>
            </a:r>
          </a:p>
          <a:p>
            <a:pPr eaLnBrk="1">
              <a:buClr>
                <a:srgbClr val="000000"/>
              </a:buClr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i="1" smtClean="0">
                <a:solidFill>
                  <a:srgbClr val="FFFF66"/>
                </a:solidFill>
                <a:latin typeface="Courier New" pitchFamily="49" charset="0"/>
                <a:cs typeface="Courier New" pitchFamily="49" charset="0"/>
              </a:rPr>
              <a:t>Внутреннее облучение населения от естественных источников на  две трети  происходит  от  попадания  радиоактивных  веществ  в организм с пищей,  водой и воздухом. В среднем человек получает около 180 мЗв/год за счет   калия-40,   который   усваивается   организмом   вместе  с нерадиоактивным калием,  необходимым  для  жизнедеятельности.  Нуклиды свинца-210,  полония-210  концентрируются в рыбе и моллюсках.  Поэтому люди,  потребляющие  много  рыбы  и  других   даров   моря,   получают относительно высокие дозы внутреннего облучения. </a:t>
            </a:r>
          </a:p>
        </p:txBody>
      </p:sp>
      <p:sp>
        <p:nvSpPr>
          <p:cNvPr id="512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6263" y="6372225"/>
            <a:ext cx="3600450" cy="1187450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19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2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5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 additive="repl"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">
                                      <p:cBhvr additive="repl"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Motion>
                                    <p:animEffect transition="in" filter="fade">
                                      <p:cBhvr additive="repl"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0080625" cy="1260475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/>
            </a:pPr>
            <a:r>
              <a:rPr lang="en-GB" i="1" smtClean="0">
                <a:solidFill>
                  <a:srgbClr val="FFFF66"/>
                </a:solidFill>
              </a:rPr>
              <a:t>3.Источники излучения, созданные руками человека</a:t>
            </a: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2700338"/>
            <a:ext cx="3060700" cy="3622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403350"/>
            <a:ext cx="6732587" cy="5940425"/>
          </a:xfrm>
        </p:spPr>
        <p:txBody>
          <a:bodyPr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smtClean="0">
                <a:solidFill>
                  <a:srgbClr val="FFFF66"/>
                </a:solidFill>
              </a:rPr>
              <a:t>Противопожарные датчики</a:t>
            </a:r>
            <a:r>
              <a:rPr lang="en-GB" sz="1800" smtClean="0">
                <a:solidFill>
                  <a:srgbClr val="FFFF66"/>
                </a:solidFill>
              </a:rPr>
              <a:t> на потолках зданий, имеющие радиоизотопные элементы РИД-1.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smtClean="0">
                <a:solidFill>
                  <a:srgbClr val="FFFF66"/>
                </a:solidFill>
              </a:rPr>
              <a:t>Продукты питания</a:t>
            </a:r>
            <a:r>
              <a:rPr lang="en-GB" sz="1800" smtClean="0">
                <a:solidFill>
                  <a:srgbClr val="FFFF66"/>
                </a:solidFill>
              </a:rPr>
              <a:t>, завозимые из зоны ЧАЭС. Например, банки сгущенного молока, выпущенного Рогачевским заводом Беларуси в 1986 г., «давали» 6—10 кюри/литр. Или картофель, выращенный в Гомельской области, в отдельных районах и сейчас «фонит» до 210 кюри/кг, что соответствует по калию-40 350 — 500 беккерелям на каждый килограмм.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smtClean="0">
                <a:solidFill>
                  <a:srgbClr val="FFFF66"/>
                </a:solidFill>
              </a:rPr>
              <a:t>Лекарственные травы</a:t>
            </a:r>
            <a:r>
              <a:rPr lang="en-GB" sz="1800" smtClean="0">
                <a:solidFill>
                  <a:srgbClr val="FFFF66"/>
                </a:solidFill>
              </a:rPr>
              <a:t>, выращенные в районах поражения ЧАЭС. </a:t>
            </a:r>
            <a:r>
              <a:rPr lang="en-GB" sz="1800" b="1" smtClean="0">
                <a:solidFill>
                  <a:srgbClr val="FFFF66"/>
                </a:solidFill>
              </a:rPr>
              <a:t>Случайные включения в железобетонные и бетонные конструкции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smtClean="0">
                <a:solidFill>
                  <a:srgbClr val="FFFF66"/>
                </a:solidFill>
              </a:rPr>
              <a:t>Утонувшие подводные лодки: по международным данным (организация «Гринпис»), в результате 11 аварий на дне мирового океана находятся более 50 ядерных боеголовок и 8 реакторов.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1800" b="1" smtClean="0">
                <a:solidFill>
                  <a:srgbClr val="FFFF66"/>
                </a:solidFill>
              </a:rPr>
              <a:t>Грибы и ягоды, собираемые в лесах и лесополосах: даже если загрязнение местности составляет всего лишь 2 кюри/км</a:t>
            </a:r>
            <a:r>
              <a:rPr lang="en-GB" sz="1800" b="1" baseline="15000" smtClean="0">
                <a:solidFill>
                  <a:srgbClr val="FFFF66"/>
                </a:solidFill>
              </a:rPr>
              <a:t>2</a:t>
            </a:r>
            <a:r>
              <a:rPr lang="en-GB" sz="1800" b="1" smtClean="0">
                <a:solidFill>
                  <a:srgbClr val="FFFF66"/>
                </a:solidFill>
              </a:rPr>
              <a:t>, грибы собирать нельзя, так как они концентрируют радионуклиды. Наиболее быстро набирают радиацию моховик, масленок, волнушка.</a:t>
            </a:r>
          </a:p>
        </p:txBody>
      </p:sp>
      <p:sp>
        <p:nvSpPr>
          <p:cNvPr id="6149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488238" y="6300788"/>
            <a:ext cx="2232025" cy="1008062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60700" y="179388"/>
            <a:ext cx="5938838" cy="306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body"/>
          </p:nvPr>
        </p:nvSpPr>
        <p:spPr>
          <a:xfrm>
            <a:off x="431800" y="3419475"/>
            <a:ext cx="9467850" cy="3240088"/>
          </a:xfrm>
        </p:spPr>
        <p:txBody>
          <a:bodyPr anchor="t"/>
          <a:lstStyle/>
          <a:p>
            <a:pPr marL="427038" indent="-322263" algn="l" eaLnBrk="1">
              <a:spcAft>
                <a:spcPts val="1150"/>
              </a:spcAft>
              <a:buClr>
                <a:srgbClr val="00FFFF"/>
              </a:buClr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en-GB" sz="1800" b="1" smtClean="0">
                <a:solidFill>
                  <a:srgbClr val="FFFF00"/>
                </a:solidFill>
              </a:rPr>
              <a:t>Животные и птицы:</a:t>
            </a:r>
            <a:r>
              <a:rPr lang="en-GB" sz="1800" smtClean="0">
                <a:solidFill>
                  <a:srgbClr val="FFFF00"/>
                </a:solidFill>
              </a:rPr>
              <a:t> утка из птиц, вьюн, линь и сом из рыб, еж из животных больше и быстрее других набирают радиацию.</a:t>
            </a:r>
          </a:p>
          <a:p>
            <a:pPr marL="427038" indent="-322263" algn="l" eaLnBrk="1">
              <a:spcAft>
                <a:spcPts val="1150"/>
              </a:spcAft>
              <a:buClr>
                <a:srgbClr val="00FFFF"/>
              </a:buClr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en-GB" sz="1800" b="1" smtClean="0">
                <a:solidFill>
                  <a:srgbClr val="FFFF00"/>
                </a:solidFill>
              </a:rPr>
              <a:t>Гранитные памятники:</a:t>
            </a:r>
            <a:r>
              <a:rPr lang="en-GB" sz="1800" smtClean="0">
                <a:solidFill>
                  <a:srgbClr val="FFFF00"/>
                </a:solidFill>
              </a:rPr>
              <a:t> в Волгограде например, закрыта почетная вахта на посту № 1 у Вечного огня. Замеры уровней радиации на братской могиле установили показатель, в 3 раза превышающий норму.</a:t>
            </a:r>
          </a:p>
          <a:p>
            <a:pPr marL="427038" indent="-322263" algn="l" eaLnBrk="1">
              <a:spcAft>
                <a:spcPts val="1150"/>
              </a:spcAft>
              <a:buClr>
                <a:srgbClr val="00FFFF"/>
              </a:buClr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en-GB" sz="1800" b="1" smtClean="0">
                <a:solidFill>
                  <a:srgbClr val="FFFF00"/>
                </a:solidFill>
              </a:rPr>
              <a:t>Часы со светящимися стрелками или циферблатом:</a:t>
            </a:r>
            <a:r>
              <a:rPr lang="en-GB" sz="1800" smtClean="0">
                <a:solidFill>
                  <a:srgbClr val="FFFF00"/>
                </a:solidFill>
              </a:rPr>
              <a:t> фосфорный их состав радиоактивен, поскольку использован элемент с большим периодом полураспада</a:t>
            </a:r>
          </a:p>
          <a:p>
            <a:pPr marL="427038" indent="-322263" algn="l" eaLnBrk="1">
              <a:spcAft>
                <a:spcPts val="1150"/>
              </a:spcAft>
              <a:buClr>
                <a:srgbClr val="00FFFF"/>
              </a:buClr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  <a:tab pos="9410700" algn="l"/>
              </a:tabLst>
              <a:defRPr/>
            </a:pPr>
            <a:r>
              <a:rPr lang="en-GB" sz="1800" b="1" smtClean="0">
                <a:solidFill>
                  <a:srgbClr val="FFFF00"/>
                </a:solidFill>
              </a:rPr>
              <a:t>Компьютеры</a:t>
            </a:r>
            <a:r>
              <a:rPr lang="en-GB" sz="1800" smtClean="0">
                <a:solidFill>
                  <a:srgbClr val="FFFF00"/>
                </a:solidFill>
              </a:rPr>
              <a:t> также являются источником гамма - фона, поэтому работающим на них положены доплаты за вредность. Число женщин, обслуживающих компьютерную технику, должно быть сведено до минимума.</a:t>
            </a:r>
            <a:endParaRPr lang="en-GB" sz="1800" smtClean="0"/>
          </a:p>
        </p:txBody>
      </p:sp>
      <p:sp>
        <p:nvSpPr>
          <p:cNvPr id="7172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6263" y="250825"/>
            <a:ext cx="1511300" cy="865188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1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5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 additive="repl">
                                        <p:cTn id="19" dur="500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23" dur="500"/>
                                        <p:tgtEl>
                                          <p:spTgt spid="8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0" y="179388"/>
            <a:ext cx="7019925" cy="1439862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i="1" smtClean="0">
                <a:solidFill>
                  <a:srgbClr val="FFFF99"/>
                </a:solidFill>
              </a:rPr>
              <a:t>4.Последствия радиационных излучений и ядерных взрывов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800225"/>
            <a:ext cx="3959225" cy="5400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76713" y="1439863"/>
            <a:ext cx="5722937" cy="5508625"/>
          </a:xfrm>
        </p:spPr>
        <p:txBody>
          <a:bodyPr/>
          <a:lstStyle/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1)  ухудшение медико-демографической ситуации;                                                     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2)значительный рост онкопатологий;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3) негативные тенденции в здоровье детского населения;. 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4) нарушения иммунного статуса у детей, проживающих в зоне влияния ядерного взрыва.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5)злокачественные новообразования;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6)сокращение средней продолжительности жизни;</a:t>
            </a:r>
          </a:p>
          <a:p>
            <a:pPr marL="0" indent="0" eaLnBrk="1">
              <a:buClr>
                <a:srgbClr val="000000"/>
              </a:buClr>
              <a:tabLst>
                <a:tab pos="19050" algn="l"/>
                <a:tab pos="468313" algn="l"/>
                <a:tab pos="917575" algn="l"/>
                <a:tab pos="1366838" algn="l"/>
                <a:tab pos="1816100" algn="l"/>
                <a:tab pos="2265363" algn="l"/>
                <a:tab pos="2714625" algn="l"/>
                <a:tab pos="3163888" algn="l"/>
                <a:tab pos="3613150" algn="l"/>
                <a:tab pos="4062413" algn="l"/>
                <a:tab pos="4511675" algn="l"/>
                <a:tab pos="4960938" algn="l"/>
                <a:tab pos="5410200" algn="l"/>
                <a:tab pos="5859463" algn="l"/>
                <a:tab pos="6308725" algn="l"/>
                <a:tab pos="6757988" algn="l"/>
                <a:tab pos="7207250" algn="l"/>
                <a:tab pos="7656513" algn="l"/>
                <a:tab pos="8105775" algn="l"/>
                <a:tab pos="8555038" algn="l"/>
              </a:tabLst>
              <a:defRPr/>
            </a:pPr>
            <a:r>
              <a:rPr lang="en-GB" smtClean="0">
                <a:solidFill>
                  <a:srgbClr val="FFFF66"/>
                </a:solidFill>
              </a:rPr>
              <a:t>7)генетические последствия;</a:t>
            </a:r>
          </a:p>
        </p:txBody>
      </p:sp>
      <p:sp>
        <p:nvSpPr>
          <p:cNvPr id="81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7338" y="179388"/>
            <a:ext cx="1368425" cy="1152525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 additive="repl">
                                        <p:cTn id="7" dur="500"/>
                                        <p:tgtEl>
                                          <p:spTgt spid="9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50"/>
                            </p:stCondLst>
                            <p:childTnLst>
                              <p:par>
                                <p:cTn id="17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1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39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50"/>
                            </p:stCondLst>
                            <p:childTnLst>
                              <p:par>
                                <p:cTn id="41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5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6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47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4150"/>
                            </p:stCondLst>
                            <p:childTnLst>
                              <p:par>
                                <p:cTn id="49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1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2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6700"/>
                            </p:stCondLst>
                            <p:childTnLst>
                              <p:par>
                                <p:cTn id="57" presetID="4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63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8450"/>
                            </p:stCondLst>
                            <p:childTnLst>
                              <p:par>
                                <p:cTn id="65" presetID="2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 additive="repl">
                                        <p:cTn id="6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179388"/>
            <a:ext cx="8628063" cy="1260475"/>
          </a:xfrm>
        </p:spPr>
        <p:txBody>
          <a:bodyPr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GB" sz="3200" i="1" smtClean="0">
                <a:solidFill>
                  <a:srgbClr val="FFFF66"/>
                </a:solidFill>
              </a:rPr>
              <a:t>5.Основные источники радиации в Ростовской области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2195513"/>
            <a:ext cx="2700338" cy="4319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60700" y="1800225"/>
            <a:ext cx="6840538" cy="5580063"/>
          </a:xfrm>
        </p:spPr>
        <p:txBody>
          <a:bodyPr/>
          <a:lstStyle/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smtClean="0">
                <a:solidFill>
                  <a:srgbClr val="FFFF99"/>
                </a:solidFill>
              </a:rPr>
              <a:t>В Ростовской области нет ни урановых разработок, ни центров по производству ядерного топлива. Но по соседству с Украиной, у самой границы, между Таганрогом и Мариуполем на побережье Азовского моря, встречаются так называемые «черные пески». На таких пляжах лучше не принимать солнечных ванн: они дают повышенный гамма-фон.</a:t>
            </a:r>
          </a:p>
          <a:p>
            <a:pPr eaLnBrk="1"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smtClean="0">
                <a:solidFill>
                  <a:srgbClr val="FFFF99"/>
                </a:solidFill>
              </a:rPr>
              <a:t>Естественный фон в Ростовской области составляет 15 — 20 мкр рентген/час. Однако он нарушался в 1986 г.: 3 мая дул юго-восточный ветер, и в Таганроге выпал красный от радиоактивного йода дождь. С тех пор в Приазовье практически нерастут огурцы: каждый год, не выдав и половины потенциального урожая, растения погибают от белой мучнистой росы, противостоять которой они теперь не могут. С декабря 1989 г. гамма-фон в Таганроге стал постепенно повышаться и в настоящеевремя составляет 1825 мкрР/час. В дни солнечных магнитных бурь бывают кратковременные всплески до 45—50 мкрР/час.</a:t>
            </a:r>
          </a:p>
        </p:txBody>
      </p:sp>
      <p:sp>
        <p:nvSpPr>
          <p:cNvPr id="922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3238" y="827088"/>
            <a:ext cx="1295400" cy="1150937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3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800" decel="100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1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8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9" dur="800" decel="100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0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1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8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8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00225" y="4498975"/>
            <a:ext cx="6659563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266" name="Rectangle 2"/>
          <p:cNvSpPr>
            <a:spLocks noGrp="1" noChangeArrowheads="1"/>
          </p:cNvSpPr>
          <p:nvPr>
            <p:ph type="body"/>
          </p:nvPr>
        </p:nvSpPr>
        <p:spPr>
          <a:xfrm>
            <a:off x="900113" y="360363"/>
            <a:ext cx="8455025" cy="3473450"/>
          </a:xfrm>
        </p:spPr>
        <p:txBody>
          <a:bodyPr anchor="t"/>
          <a:lstStyle/>
          <a:p>
            <a:pPr marL="427038" indent="-322263" algn="l" eaLnBrk="1">
              <a:spcAft>
                <a:spcPts val="1150"/>
              </a:spcAft>
              <a:buClr>
                <a:srgbClr val="00FFFF"/>
              </a:buClr>
              <a:buFont typeface="Wingdings" pitchFamily="2" charset="2"/>
              <a:buChar char="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/>
            </a:pPr>
            <a:r>
              <a:rPr lang="en-GB" sz="2000" smtClean="0">
                <a:solidFill>
                  <a:srgbClr val="00FF00"/>
                </a:solidFill>
              </a:rPr>
              <a:t>В Новочеркасске источником повышенной радиоактивности являются более 22 млн т золы местной ГРЭС, лежащей в отвалах рядом с городом на площади более 220 га. Исследованиялаборатории ядерной физики НИИ физики Ростовского университета показали, что в отходах Новочеркасской ГРЭС содержатся радионуклиды радия — 226, тория —232 и калия — 40. В дымном шлейфе над городом гамма-фон намного превышает естественный, доходя до 60 мкрР/час, а сам город занимает первое место в Ростовской области по удельному показателю онкологических заболеваний. В то же время ученые местного политехнического и инженерно-мелиоративного институтов вынашивают идею применения шлакозолобетона на базе отходов ГРЭС для строительства не только дорог, но и жилых домов!</a:t>
            </a:r>
          </a:p>
        </p:txBody>
      </p:sp>
      <p:sp>
        <p:nvSpPr>
          <p:cNvPr id="10244" name="AutoShape 4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03238" y="6011863"/>
            <a:ext cx="1081087" cy="1368425"/>
          </a:xfrm>
          <a:prstGeom prst="actionButtonBackPrevious">
            <a:avLst/>
          </a:prstGeom>
          <a:solidFill>
            <a:srgbClr val="00B8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-90"/>
                                          </p:val>
                                        </p:tav>
                                        <p:tav tm="100000">
                                          <p:val>
                                            <p:str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2000"/>
                                        <p:tgtEl>
                                          <p:spTgt spid="11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pitchFamily="2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894</Words>
  <PresentationFormat>Произвольный</PresentationFormat>
  <Paragraphs>55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Радиация и её воздействие на человека</vt:lpstr>
      <vt:lpstr>Содержание</vt:lpstr>
      <vt:lpstr>1.Введение</vt:lpstr>
      <vt:lpstr>2.Источники облучения</vt:lpstr>
      <vt:lpstr>3.Источники излучения, созданные руками человека</vt:lpstr>
      <vt:lpstr>Слайд 6</vt:lpstr>
      <vt:lpstr>4.Последствия радиационных излучений и ядерных взрывов</vt:lpstr>
      <vt:lpstr>5.Основные источники радиации в Ростовской области</vt:lpstr>
      <vt:lpstr>Слайд 9</vt:lpstr>
      <vt:lpstr>6.Методы  и  средства  защиты  от  ионизирующих излучений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Радиация и её воздействие на человека</dc:title>
  <dc:creator>МОУ СОШ 31</dc:creator>
  <dc:description>МОУ СОШ № 31_x000d_
г. Новочеркасска_x000d_
Учитель химии Маркина Нина Николаевна_x000d_
скачано с сайта www.school31novochek.narod.ru</dc:description>
  <cp:lastModifiedBy>Adminushka</cp:lastModifiedBy>
  <cp:revision>9</cp:revision>
  <dcterms:modified xsi:type="dcterms:W3CDTF">2015-12-09T13:06:20Z</dcterms:modified>
</cp:coreProperties>
</file>